
<file path=[Content_Types].xml><?xml version="1.0" encoding="utf-8"?>
<Types xmlns="http://schemas.openxmlformats.org/package/2006/content-types">
  <Default Extension="jpeg" ContentType="image/jpeg"/>
  <Default Extension="vml" ContentType="application/vnd.openxmlformats-officedocument.vmlDrawing"/>
  <Default Extension="bin" ContentType="application/vnd.openxmlformats-officedocument.oleObject"/>
  <Default Extension="wav" ContentType="audio/x-wav"/>
  <Default Extension="wmf" ContentType="image/x-wmf"/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5"/>
  </p:notesMasterIdLst>
  <p:sldIdLst>
    <p:sldId id="256" r:id="rId3"/>
    <p:sldId id="262" r:id="rId4"/>
    <p:sldId id="257" r:id="rId5"/>
    <p:sldId id="334" r:id="rId6"/>
    <p:sldId id="335" r:id="rId7"/>
    <p:sldId id="339" r:id="rId8"/>
    <p:sldId id="340" r:id="rId9"/>
    <p:sldId id="342" r:id="rId10"/>
    <p:sldId id="341" r:id="rId11"/>
    <p:sldId id="343" r:id="rId12"/>
    <p:sldId id="344" r:id="rId13"/>
    <p:sldId id="271" r:id="rId14"/>
    <p:sldId id="272" r:id="rId16"/>
    <p:sldId id="274" r:id="rId17"/>
    <p:sldId id="337" r:id="rId18"/>
    <p:sldId id="336" r:id="rId19"/>
    <p:sldId id="275" r:id="rId20"/>
    <p:sldId id="276" r:id="rId21"/>
    <p:sldId id="277" r:id="rId22"/>
    <p:sldId id="283" r:id="rId23"/>
    <p:sldId id="278" r:id="rId24"/>
    <p:sldId id="279" r:id="rId25"/>
    <p:sldId id="280" r:id="rId26"/>
    <p:sldId id="281" r:id="rId27"/>
    <p:sldId id="282" r:id="rId28"/>
    <p:sldId id="284" r:id="rId29"/>
    <p:sldId id="285" r:id="rId30"/>
    <p:sldId id="338" r:id="rId31"/>
    <p:sldId id="286" r:id="rId32"/>
    <p:sldId id="293" r:id="rId33"/>
    <p:sldId id="287" r:id="rId34"/>
    <p:sldId id="288" r:id="rId35"/>
    <p:sldId id="291" r:id="rId36"/>
    <p:sldId id="292" r:id="rId37"/>
    <p:sldId id="289" r:id="rId38"/>
    <p:sldId id="290" r:id="rId39"/>
    <p:sldId id="260" r:id="rId40"/>
    <p:sldId id="294" r:id="rId41"/>
    <p:sldId id="295" r:id="rId42"/>
    <p:sldId id="297" r:id="rId43"/>
    <p:sldId id="298" r:id="rId44"/>
    <p:sldId id="299" r:id="rId45"/>
    <p:sldId id="261" r:id="rId46"/>
    <p:sldId id="300" r:id="rId47"/>
    <p:sldId id="301" r:id="rId48"/>
    <p:sldId id="302" r:id="rId49"/>
    <p:sldId id="303" r:id="rId50"/>
    <p:sldId id="304" r:id="rId51"/>
    <p:sldId id="306" r:id="rId52"/>
    <p:sldId id="307" r:id="rId53"/>
    <p:sldId id="311" r:id="rId54"/>
    <p:sldId id="312" r:id="rId55"/>
    <p:sldId id="313" r:id="rId56"/>
    <p:sldId id="314" r:id="rId57"/>
    <p:sldId id="264" r:id="rId58"/>
    <p:sldId id="316" r:id="rId59"/>
    <p:sldId id="317" r:id="rId60"/>
    <p:sldId id="318" r:id="rId61"/>
    <p:sldId id="319" r:id="rId62"/>
    <p:sldId id="320" r:id="rId63"/>
    <p:sldId id="321" r:id="rId64"/>
    <p:sldId id="322" r:id="rId65"/>
    <p:sldId id="265" r:id="rId66"/>
    <p:sldId id="325" r:id="rId67"/>
    <p:sldId id="326" r:id="rId68"/>
    <p:sldId id="327" r:id="rId69"/>
    <p:sldId id="323" r:id="rId70"/>
    <p:sldId id="324" r:id="rId71"/>
    <p:sldId id="328" r:id="rId72"/>
    <p:sldId id="329" r:id="rId73"/>
    <p:sldId id="330" r:id="rId74"/>
    <p:sldId id="331" r:id="rId75"/>
    <p:sldId id="332" r:id="rId76"/>
    <p:sldId id="266" r:id="rId77"/>
    <p:sldId id="267" r:id="rId7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9221" autoAdjust="0"/>
  </p:normalViewPr>
  <p:slideViewPr>
    <p:cSldViewPr snapToGrid="0">
      <p:cViewPr varScale="1">
        <p:scale>
          <a:sx n="87" d="100"/>
          <a:sy n="87" d="100"/>
        </p:scale>
        <p:origin x="-1301" y="-7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1" Type="http://schemas.openxmlformats.org/officeDocument/2006/relationships/tableStyles" Target="tableStyles.xml"/><Relationship Id="rId80" Type="http://schemas.openxmlformats.org/officeDocument/2006/relationships/viewProps" Target="viewProps.xml"/><Relationship Id="rId8" Type="http://schemas.openxmlformats.org/officeDocument/2006/relationships/slide" Target="slides/slide6.xml"/><Relationship Id="rId79" Type="http://schemas.openxmlformats.org/officeDocument/2006/relationships/presProps" Target="presProps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5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4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3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image" Target="../media/image4.wmf"/><Relationship Id="rId1" Type="http://schemas.openxmlformats.org/officeDocument/2006/relationships/image" Target="../media/image3.w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image" Target="../media/image4.wmf"/><Relationship Id="rId1" Type="http://schemas.openxmlformats.org/officeDocument/2006/relationships/image" Target="../media/image3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wmf"/></Relationships>
</file>

<file path=ppt/drawings/_rels/vmlDrawing12.vml.rels><?xml version="1.0" encoding="UTF-8" standalone="yes"?>
<Relationships xmlns="http://schemas.openxmlformats.org/package/2006/relationships"><Relationship Id="rId2" Type="http://schemas.openxmlformats.org/officeDocument/2006/relationships/image" Target="../media/image34.wmf"/><Relationship Id="rId1" Type="http://schemas.openxmlformats.org/officeDocument/2006/relationships/image" Target="../media/image33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drawings/_rels/vmlDrawing15.vml.rels><?xml version="1.0" encoding="UTF-8" standalone="yes"?>
<Relationships xmlns="http://schemas.openxmlformats.org/package/2006/relationships"><Relationship Id="rId5" Type="http://schemas.openxmlformats.org/officeDocument/2006/relationships/image" Target="../media/image43.wmf"/><Relationship Id="rId4" Type="http://schemas.openxmlformats.org/officeDocument/2006/relationships/image" Target="../media/image42.wmf"/><Relationship Id="rId3" Type="http://schemas.openxmlformats.org/officeDocument/2006/relationships/image" Target="../media/image41.wmf"/><Relationship Id="rId2" Type="http://schemas.openxmlformats.org/officeDocument/2006/relationships/image" Target="../media/image40.wmf"/><Relationship Id="rId1" Type="http://schemas.openxmlformats.org/officeDocument/2006/relationships/image" Target="../media/image39.wmf"/></Relationships>
</file>

<file path=ppt/drawings/_rels/vmlDrawing16.vml.rels><?xml version="1.0" encoding="UTF-8" standalone="yes"?>
<Relationships xmlns="http://schemas.openxmlformats.org/package/2006/relationships"><Relationship Id="rId2" Type="http://schemas.openxmlformats.org/officeDocument/2006/relationships/image" Target="../media/image45.wmf"/><Relationship Id="rId1" Type="http://schemas.openxmlformats.org/officeDocument/2006/relationships/image" Target="../media/image44.wmf"/></Relationships>
</file>

<file path=ppt/drawings/_rels/vmlDrawing17.vml.rels><?xml version="1.0" encoding="UTF-8" standalone="yes"?>
<Relationships xmlns="http://schemas.openxmlformats.org/package/2006/relationships"><Relationship Id="rId2" Type="http://schemas.openxmlformats.org/officeDocument/2006/relationships/image" Target="../media/image49.wmf"/><Relationship Id="rId1" Type="http://schemas.openxmlformats.org/officeDocument/2006/relationships/image" Target="../media/image48.wmf"/></Relationships>
</file>

<file path=ppt/drawings/_rels/vmlDrawing18.vml.rels><?xml version="1.0" encoding="UTF-8" standalone="yes"?>
<Relationships xmlns="http://schemas.openxmlformats.org/package/2006/relationships"><Relationship Id="rId2" Type="http://schemas.openxmlformats.org/officeDocument/2006/relationships/image" Target="../media/image51.wmf"/><Relationship Id="rId1" Type="http://schemas.openxmlformats.org/officeDocument/2006/relationships/image" Target="../media/image50.wmf"/></Relationships>
</file>

<file path=ppt/drawings/_rels/vmlDrawing19.vml.rels><?xml version="1.0" encoding="UTF-8" standalone="yes"?>
<Relationships xmlns="http://schemas.openxmlformats.org/package/2006/relationships"><Relationship Id="rId5" Type="http://schemas.openxmlformats.org/officeDocument/2006/relationships/image" Target="../media/image11.wmf"/><Relationship Id="rId4" Type="http://schemas.openxmlformats.org/officeDocument/2006/relationships/image" Target="../media/image10.wmf"/><Relationship Id="rId3" Type="http://schemas.openxmlformats.org/officeDocument/2006/relationships/image" Target="../media/image9.wmf"/><Relationship Id="rId2" Type="http://schemas.openxmlformats.org/officeDocument/2006/relationships/image" Target="../media/image8.wmf"/><Relationship Id="rId1" Type="http://schemas.openxmlformats.org/officeDocument/2006/relationships/image" Target="../media/image7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drawings/_rels/vmlDrawing20.vml.rels><?xml version="1.0" encoding="UTF-8" standalone="yes"?>
<Relationships xmlns="http://schemas.openxmlformats.org/package/2006/relationships"><Relationship Id="rId4" Type="http://schemas.openxmlformats.org/officeDocument/2006/relationships/image" Target="../media/image55.wmf"/><Relationship Id="rId3" Type="http://schemas.openxmlformats.org/officeDocument/2006/relationships/image" Target="../media/image54.wmf"/><Relationship Id="rId2" Type="http://schemas.openxmlformats.org/officeDocument/2006/relationships/image" Target="../media/image53.wmf"/><Relationship Id="rId1" Type="http://schemas.openxmlformats.org/officeDocument/2006/relationships/image" Target="../media/image52.wmf"/></Relationships>
</file>

<file path=ppt/drawings/_rels/vmlDrawing21.vml.rels><?xml version="1.0" encoding="UTF-8" standalone="yes"?>
<Relationships xmlns="http://schemas.openxmlformats.org/package/2006/relationships"><Relationship Id="rId8" Type="http://schemas.openxmlformats.org/officeDocument/2006/relationships/image" Target="../media/image63.wmf"/><Relationship Id="rId7" Type="http://schemas.openxmlformats.org/officeDocument/2006/relationships/image" Target="../media/image62.wmf"/><Relationship Id="rId6" Type="http://schemas.openxmlformats.org/officeDocument/2006/relationships/image" Target="../media/image61.wmf"/><Relationship Id="rId5" Type="http://schemas.openxmlformats.org/officeDocument/2006/relationships/image" Target="../media/image60.wmf"/><Relationship Id="rId4" Type="http://schemas.openxmlformats.org/officeDocument/2006/relationships/image" Target="../media/image59.wmf"/><Relationship Id="rId3" Type="http://schemas.openxmlformats.org/officeDocument/2006/relationships/image" Target="../media/image58.wmf"/><Relationship Id="rId2" Type="http://schemas.openxmlformats.org/officeDocument/2006/relationships/image" Target="../media/image57.wmf"/><Relationship Id="rId1" Type="http://schemas.openxmlformats.org/officeDocument/2006/relationships/image" Target="../media/image56.wmf"/></Relationships>
</file>

<file path=ppt/drawings/_rels/vmlDrawing22.vml.rels><?xml version="1.0" encoding="UTF-8" standalone="yes"?>
<Relationships xmlns="http://schemas.openxmlformats.org/package/2006/relationships"><Relationship Id="rId3" Type="http://schemas.openxmlformats.org/officeDocument/2006/relationships/image" Target="../media/image66.wmf"/><Relationship Id="rId2" Type="http://schemas.openxmlformats.org/officeDocument/2006/relationships/image" Target="../media/image65.wmf"/><Relationship Id="rId1" Type="http://schemas.openxmlformats.org/officeDocument/2006/relationships/image" Target="../media/image64.wmf"/></Relationships>
</file>

<file path=ppt/drawings/_rels/vmlDrawing23.vml.rels><?xml version="1.0" encoding="UTF-8" standalone="yes"?>
<Relationships xmlns="http://schemas.openxmlformats.org/package/2006/relationships"><Relationship Id="rId2" Type="http://schemas.openxmlformats.org/officeDocument/2006/relationships/image" Target="../media/image68.wmf"/><Relationship Id="rId1" Type="http://schemas.openxmlformats.org/officeDocument/2006/relationships/image" Target="../media/image67.wmf"/></Relationships>
</file>

<file path=ppt/drawings/_rels/vmlDrawing24.vml.rels><?xml version="1.0" encoding="UTF-8" standalone="yes"?>
<Relationships xmlns="http://schemas.openxmlformats.org/package/2006/relationships"><Relationship Id="rId6" Type="http://schemas.openxmlformats.org/officeDocument/2006/relationships/image" Target="../media/image75.wmf"/><Relationship Id="rId5" Type="http://schemas.openxmlformats.org/officeDocument/2006/relationships/image" Target="../media/image74.wmf"/><Relationship Id="rId4" Type="http://schemas.openxmlformats.org/officeDocument/2006/relationships/image" Target="../media/image73.wmf"/><Relationship Id="rId3" Type="http://schemas.openxmlformats.org/officeDocument/2006/relationships/image" Target="../media/image72.wmf"/><Relationship Id="rId2" Type="http://schemas.openxmlformats.org/officeDocument/2006/relationships/image" Target="../media/image71.wmf"/><Relationship Id="rId1" Type="http://schemas.openxmlformats.org/officeDocument/2006/relationships/image" Target="../media/image70.wmf"/></Relationships>
</file>

<file path=ppt/drawings/_rels/vmlDrawing25.vml.rels><?xml version="1.0" encoding="UTF-8" standalone="yes"?>
<Relationships xmlns="http://schemas.openxmlformats.org/package/2006/relationships"><Relationship Id="rId3" Type="http://schemas.openxmlformats.org/officeDocument/2006/relationships/image" Target="../media/image71.wmf"/><Relationship Id="rId2" Type="http://schemas.openxmlformats.org/officeDocument/2006/relationships/image" Target="../media/image74.wmf"/><Relationship Id="rId1" Type="http://schemas.openxmlformats.org/officeDocument/2006/relationships/image" Target="../media/image76.wmf"/></Relationships>
</file>

<file path=ppt/drawings/_rels/vmlDrawing26.vml.rels><?xml version="1.0" encoding="UTF-8" standalone="yes"?>
<Relationships xmlns="http://schemas.openxmlformats.org/package/2006/relationships"><Relationship Id="rId5" Type="http://schemas.openxmlformats.org/officeDocument/2006/relationships/image" Target="../media/image80.wmf"/><Relationship Id="rId4" Type="http://schemas.openxmlformats.org/officeDocument/2006/relationships/image" Target="../media/image75.wmf"/><Relationship Id="rId3" Type="http://schemas.openxmlformats.org/officeDocument/2006/relationships/image" Target="../media/image79.wmf"/><Relationship Id="rId2" Type="http://schemas.openxmlformats.org/officeDocument/2006/relationships/image" Target="../media/image78.wmf"/><Relationship Id="rId1" Type="http://schemas.openxmlformats.org/officeDocument/2006/relationships/image" Target="../media/image77.wmf"/></Relationships>
</file>

<file path=ppt/drawings/_rels/vmlDrawing27.vml.rels><?xml version="1.0" encoding="UTF-8" standalone="yes"?>
<Relationships xmlns="http://schemas.openxmlformats.org/package/2006/relationships"><Relationship Id="rId3" Type="http://schemas.openxmlformats.org/officeDocument/2006/relationships/image" Target="../media/image83.wmf"/><Relationship Id="rId2" Type="http://schemas.openxmlformats.org/officeDocument/2006/relationships/image" Target="../media/image82.wmf"/><Relationship Id="rId1" Type="http://schemas.openxmlformats.org/officeDocument/2006/relationships/image" Target="../media/image81.emf"/></Relationships>
</file>

<file path=ppt/drawings/_rels/vmlDrawing28.vml.rels><?xml version="1.0" encoding="UTF-8" standalone="yes"?>
<Relationships xmlns="http://schemas.openxmlformats.org/package/2006/relationships"><Relationship Id="rId2" Type="http://schemas.openxmlformats.org/officeDocument/2006/relationships/image" Target="../media/image85.wmf"/><Relationship Id="rId1" Type="http://schemas.openxmlformats.org/officeDocument/2006/relationships/image" Target="../media/image84.wmf"/></Relationships>
</file>

<file path=ppt/drawings/_rels/vmlDrawing29.vml.rels><?xml version="1.0" encoding="UTF-8" standalone="yes"?>
<Relationships xmlns="http://schemas.openxmlformats.org/package/2006/relationships"><Relationship Id="rId5" Type="http://schemas.openxmlformats.org/officeDocument/2006/relationships/image" Target="../media/image90.wmf"/><Relationship Id="rId4" Type="http://schemas.openxmlformats.org/officeDocument/2006/relationships/image" Target="../media/image89.wmf"/><Relationship Id="rId3" Type="http://schemas.openxmlformats.org/officeDocument/2006/relationships/image" Target="../media/image88.wmf"/><Relationship Id="rId2" Type="http://schemas.openxmlformats.org/officeDocument/2006/relationships/image" Target="../media/image87.wmf"/><Relationship Id="rId1" Type="http://schemas.openxmlformats.org/officeDocument/2006/relationships/image" Target="../media/image86.wmf"/></Relationships>
</file>

<file path=ppt/drawings/_rels/vmlDrawing3.vml.rels><?xml version="1.0" encoding="UTF-8" standalone="yes"?>
<Relationships xmlns="http://schemas.openxmlformats.org/package/2006/relationships"><Relationship Id="rId5" Type="http://schemas.openxmlformats.org/officeDocument/2006/relationships/image" Target="../media/image11.wmf"/><Relationship Id="rId4" Type="http://schemas.openxmlformats.org/officeDocument/2006/relationships/image" Target="../media/image10.wmf"/><Relationship Id="rId3" Type="http://schemas.openxmlformats.org/officeDocument/2006/relationships/image" Target="../media/image9.wmf"/><Relationship Id="rId2" Type="http://schemas.openxmlformats.org/officeDocument/2006/relationships/image" Target="../media/image8.wmf"/><Relationship Id="rId1" Type="http://schemas.openxmlformats.org/officeDocument/2006/relationships/image" Target="../media/image7.w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93.wmf"/></Relationships>
</file>

<file path=ppt/drawings/_rels/vmlDrawing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4.wmf"/></Relationships>
</file>

<file path=ppt/drawings/_rels/vmlDrawing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95.wmf"/></Relationships>
</file>

<file path=ppt/drawings/_rels/vmlDrawing33.vml.rels><?xml version="1.0" encoding="UTF-8" standalone="yes"?>
<Relationships xmlns="http://schemas.openxmlformats.org/package/2006/relationships"><Relationship Id="rId1" Type="http://schemas.openxmlformats.org/officeDocument/2006/relationships/image" Target="../media/image95.wmf"/></Relationships>
</file>

<file path=ppt/drawings/_rels/vmlDrawing34.vml.rels><?xml version="1.0" encoding="UTF-8" standalone="yes"?>
<Relationships xmlns="http://schemas.openxmlformats.org/package/2006/relationships"><Relationship Id="rId1" Type="http://schemas.openxmlformats.org/officeDocument/2006/relationships/image" Target="../media/image95.wmf"/></Relationships>
</file>

<file path=ppt/drawings/_rels/vmlDrawing35.vml.rels><?xml version="1.0" encoding="UTF-8" standalone="yes"?>
<Relationships xmlns="http://schemas.openxmlformats.org/package/2006/relationships"><Relationship Id="rId6" Type="http://schemas.openxmlformats.org/officeDocument/2006/relationships/image" Target="../media/image118.wmf"/><Relationship Id="rId5" Type="http://schemas.openxmlformats.org/officeDocument/2006/relationships/image" Target="../media/image117.wmf"/><Relationship Id="rId4" Type="http://schemas.openxmlformats.org/officeDocument/2006/relationships/image" Target="../media/image116.wmf"/><Relationship Id="rId3" Type="http://schemas.openxmlformats.org/officeDocument/2006/relationships/image" Target="../media/image115.wmf"/><Relationship Id="rId2" Type="http://schemas.openxmlformats.org/officeDocument/2006/relationships/image" Target="../media/image114.png"/><Relationship Id="rId1" Type="http://schemas.openxmlformats.org/officeDocument/2006/relationships/image" Target="../media/image113.wmf"/></Relationships>
</file>

<file path=ppt/drawings/_rels/vmlDrawing36.vml.rels><?xml version="1.0" encoding="UTF-8" standalone="yes"?>
<Relationships xmlns="http://schemas.openxmlformats.org/package/2006/relationships"><Relationship Id="rId4" Type="http://schemas.openxmlformats.org/officeDocument/2006/relationships/image" Target="../media/image123.wmf"/><Relationship Id="rId3" Type="http://schemas.openxmlformats.org/officeDocument/2006/relationships/image" Target="../media/image122.wmf"/><Relationship Id="rId2" Type="http://schemas.openxmlformats.org/officeDocument/2006/relationships/image" Target="../media/image121.wmf"/><Relationship Id="rId1" Type="http://schemas.openxmlformats.org/officeDocument/2006/relationships/image" Target="../media/image120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2" Type="http://schemas.openxmlformats.org/officeDocument/2006/relationships/image" Target="../media/image16.wmf"/><Relationship Id="rId1" Type="http://schemas.openxmlformats.org/officeDocument/2006/relationships/image" Target="../media/image15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png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png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png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93A38B-C94F-4C91-A161-2C09C75C366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CD2391-7110-427F-B006-7BC094F4F673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721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endParaRPr lang="zh-CN" altLang="en-US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033DB8D-2F2D-4AC8-B7E8-2D99FA8B758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6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endParaRPr lang="zh-CN" altLang="en-US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A0F4F03-5CFF-4704-9C75-6BB931A6CE3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643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endParaRPr lang="zh-CN" altLang="en-US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374B30B-3651-4B35-950F-9F75E129F34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318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9318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4855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6175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528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6375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2095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815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3535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9255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6E0F3DCE-9F94-40A5-8567-912BECE99870}" type="slidenum">
              <a:rPr lang="zh-CN" altLang="en-US" smtClean="0"/>
            </a:fld>
            <a:endParaRPr lang="en-US" altLang="zh-CN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421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9421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4855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6175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528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6375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2095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815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3535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9255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7C5BD891-A67F-4094-B7D2-310D8935B87B}" type="slidenum">
              <a:rPr lang="zh-CN" altLang="en-US" smtClean="0"/>
            </a:fld>
            <a:endParaRPr lang="en-US" altLang="zh-CN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2819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2"/>
          <p:cNvSpPr>
            <a:spLocks noChangeShapeType="1"/>
          </p:cNvSpPr>
          <p:nvPr/>
        </p:nvSpPr>
        <p:spPr bwMode="auto">
          <a:xfrm>
            <a:off x="7315200" y="1066800"/>
            <a:ext cx="0" cy="449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5" name="Group 8"/>
          <p:cNvGrpSpPr/>
          <p:nvPr/>
        </p:nvGrpSpPr>
        <p:grpSpPr bwMode="auto">
          <a:xfrm>
            <a:off x="7493000" y="2992438"/>
            <a:ext cx="1338263" cy="2189162"/>
            <a:chOff x="0" y="0"/>
            <a:chExt cx="843" cy="1379"/>
          </a:xfrm>
        </p:grpSpPr>
        <p:sp>
          <p:nvSpPr>
            <p:cNvPr id="6" name="Oval 9"/>
            <p:cNvSpPr>
              <a:spLocks noChangeArrowheads="1"/>
            </p:cNvSpPr>
            <p:nvPr/>
          </p:nvSpPr>
          <p:spPr bwMode="auto">
            <a:xfrm>
              <a:off x="0" y="0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/>
            </a:p>
          </p:txBody>
        </p:sp>
        <p:sp>
          <p:nvSpPr>
            <p:cNvPr id="7" name="Oval 10"/>
            <p:cNvSpPr>
              <a:spLocks noChangeArrowheads="1"/>
            </p:cNvSpPr>
            <p:nvPr/>
          </p:nvSpPr>
          <p:spPr bwMode="auto">
            <a:xfrm>
              <a:off x="179" y="0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/>
            </a:p>
          </p:txBody>
        </p:sp>
        <p:sp>
          <p:nvSpPr>
            <p:cNvPr id="8" name="Oval 11"/>
            <p:cNvSpPr>
              <a:spLocks noChangeArrowheads="1"/>
            </p:cNvSpPr>
            <p:nvPr/>
          </p:nvSpPr>
          <p:spPr bwMode="auto">
            <a:xfrm>
              <a:off x="358" y="0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/>
            </a:p>
          </p:txBody>
        </p:sp>
        <p:sp>
          <p:nvSpPr>
            <p:cNvPr id="9" name="Oval 12"/>
            <p:cNvSpPr>
              <a:spLocks noChangeArrowheads="1"/>
            </p:cNvSpPr>
            <p:nvPr/>
          </p:nvSpPr>
          <p:spPr bwMode="auto">
            <a:xfrm>
              <a:off x="0" y="179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/>
            </a:p>
          </p:txBody>
        </p:sp>
        <p:sp>
          <p:nvSpPr>
            <p:cNvPr id="10" name="Oval 13"/>
            <p:cNvSpPr>
              <a:spLocks noChangeArrowheads="1"/>
            </p:cNvSpPr>
            <p:nvPr/>
          </p:nvSpPr>
          <p:spPr bwMode="auto">
            <a:xfrm>
              <a:off x="179" y="179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/>
            </a:p>
          </p:txBody>
        </p:sp>
        <p:sp>
          <p:nvSpPr>
            <p:cNvPr id="11" name="Oval 14"/>
            <p:cNvSpPr>
              <a:spLocks noChangeArrowheads="1"/>
            </p:cNvSpPr>
            <p:nvPr/>
          </p:nvSpPr>
          <p:spPr bwMode="auto">
            <a:xfrm>
              <a:off x="358" y="179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/>
            </a:p>
          </p:txBody>
        </p:sp>
        <p:sp>
          <p:nvSpPr>
            <p:cNvPr id="12" name="Oval 15"/>
            <p:cNvSpPr>
              <a:spLocks noChangeArrowheads="1"/>
            </p:cNvSpPr>
            <p:nvPr/>
          </p:nvSpPr>
          <p:spPr bwMode="auto">
            <a:xfrm>
              <a:off x="537" y="179"/>
              <a:ext cx="127" cy="1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/>
            </a:p>
          </p:txBody>
        </p:sp>
        <p:sp>
          <p:nvSpPr>
            <p:cNvPr id="13" name="Oval 16"/>
            <p:cNvSpPr>
              <a:spLocks noChangeArrowheads="1"/>
            </p:cNvSpPr>
            <p:nvPr/>
          </p:nvSpPr>
          <p:spPr bwMode="auto">
            <a:xfrm>
              <a:off x="0" y="358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/>
            </a:p>
          </p:txBody>
        </p:sp>
        <p:sp>
          <p:nvSpPr>
            <p:cNvPr id="14" name="Oval 17"/>
            <p:cNvSpPr>
              <a:spLocks noChangeArrowheads="1"/>
            </p:cNvSpPr>
            <p:nvPr/>
          </p:nvSpPr>
          <p:spPr bwMode="auto">
            <a:xfrm>
              <a:off x="179" y="358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/>
            </a:p>
          </p:txBody>
        </p:sp>
        <p:sp>
          <p:nvSpPr>
            <p:cNvPr id="15" name="Oval 18"/>
            <p:cNvSpPr>
              <a:spLocks noChangeArrowheads="1"/>
            </p:cNvSpPr>
            <p:nvPr/>
          </p:nvSpPr>
          <p:spPr bwMode="auto">
            <a:xfrm>
              <a:off x="358" y="358"/>
              <a:ext cx="127" cy="1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/>
            </a:p>
          </p:txBody>
        </p:sp>
        <p:sp>
          <p:nvSpPr>
            <p:cNvPr id="16" name="Oval 19"/>
            <p:cNvSpPr>
              <a:spLocks noChangeArrowheads="1"/>
            </p:cNvSpPr>
            <p:nvPr/>
          </p:nvSpPr>
          <p:spPr bwMode="auto">
            <a:xfrm>
              <a:off x="537" y="358"/>
              <a:ext cx="127" cy="1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/>
            </a:p>
          </p:txBody>
        </p:sp>
        <p:sp>
          <p:nvSpPr>
            <p:cNvPr id="17" name="Oval 20"/>
            <p:cNvSpPr>
              <a:spLocks noChangeArrowheads="1"/>
            </p:cNvSpPr>
            <p:nvPr/>
          </p:nvSpPr>
          <p:spPr bwMode="auto">
            <a:xfrm>
              <a:off x="716" y="358"/>
              <a:ext cx="127" cy="1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/>
            </a:p>
          </p:txBody>
        </p:sp>
        <p:sp>
          <p:nvSpPr>
            <p:cNvPr id="18" name="Oval 21"/>
            <p:cNvSpPr>
              <a:spLocks noChangeArrowheads="1"/>
            </p:cNvSpPr>
            <p:nvPr/>
          </p:nvSpPr>
          <p:spPr bwMode="auto">
            <a:xfrm>
              <a:off x="0" y="536"/>
              <a:ext cx="127" cy="12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/>
            </a:p>
          </p:txBody>
        </p:sp>
        <p:sp>
          <p:nvSpPr>
            <p:cNvPr id="19" name="Oval 22"/>
            <p:cNvSpPr>
              <a:spLocks noChangeArrowheads="1"/>
            </p:cNvSpPr>
            <p:nvPr/>
          </p:nvSpPr>
          <p:spPr bwMode="auto">
            <a:xfrm>
              <a:off x="179" y="536"/>
              <a:ext cx="127" cy="12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/>
            </a:p>
          </p:txBody>
        </p:sp>
        <p:sp>
          <p:nvSpPr>
            <p:cNvPr id="20" name="Oval 23"/>
            <p:cNvSpPr>
              <a:spLocks noChangeArrowheads="1"/>
            </p:cNvSpPr>
            <p:nvPr/>
          </p:nvSpPr>
          <p:spPr bwMode="auto">
            <a:xfrm>
              <a:off x="358" y="536"/>
              <a:ext cx="127" cy="12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/>
            </a:p>
          </p:txBody>
        </p:sp>
        <p:sp>
          <p:nvSpPr>
            <p:cNvPr id="21" name="Oval 24"/>
            <p:cNvSpPr>
              <a:spLocks noChangeArrowheads="1"/>
            </p:cNvSpPr>
            <p:nvPr/>
          </p:nvSpPr>
          <p:spPr bwMode="auto">
            <a:xfrm>
              <a:off x="537" y="536"/>
              <a:ext cx="127" cy="12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/>
            </a:p>
          </p:txBody>
        </p:sp>
        <p:sp>
          <p:nvSpPr>
            <p:cNvPr id="22" name="Oval 25"/>
            <p:cNvSpPr>
              <a:spLocks noChangeArrowheads="1"/>
            </p:cNvSpPr>
            <p:nvPr/>
          </p:nvSpPr>
          <p:spPr bwMode="auto">
            <a:xfrm>
              <a:off x="0" y="715"/>
              <a:ext cx="127" cy="12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/>
            </a:p>
          </p:txBody>
        </p:sp>
        <p:sp>
          <p:nvSpPr>
            <p:cNvPr id="23" name="Oval 26"/>
            <p:cNvSpPr>
              <a:spLocks noChangeArrowheads="1"/>
            </p:cNvSpPr>
            <p:nvPr/>
          </p:nvSpPr>
          <p:spPr bwMode="auto">
            <a:xfrm>
              <a:off x="179" y="715"/>
              <a:ext cx="127" cy="12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/>
            </a:p>
          </p:txBody>
        </p:sp>
        <p:sp>
          <p:nvSpPr>
            <p:cNvPr id="24" name="Oval 27"/>
            <p:cNvSpPr>
              <a:spLocks noChangeArrowheads="1"/>
            </p:cNvSpPr>
            <p:nvPr/>
          </p:nvSpPr>
          <p:spPr bwMode="auto">
            <a:xfrm>
              <a:off x="358" y="715"/>
              <a:ext cx="127" cy="12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/>
            </a:p>
          </p:txBody>
        </p:sp>
        <p:sp>
          <p:nvSpPr>
            <p:cNvPr id="25" name="Oval 28"/>
            <p:cNvSpPr>
              <a:spLocks noChangeArrowheads="1"/>
            </p:cNvSpPr>
            <p:nvPr/>
          </p:nvSpPr>
          <p:spPr bwMode="auto">
            <a:xfrm>
              <a:off x="537" y="715"/>
              <a:ext cx="127" cy="12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/>
            </a:p>
          </p:txBody>
        </p:sp>
        <p:sp>
          <p:nvSpPr>
            <p:cNvPr id="26" name="Oval 29"/>
            <p:cNvSpPr>
              <a:spLocks noChangeArrowheads="1"/>
            </p:cNvSpPr>
            <p:nvPr/>
          </p:nvSpPr>
          <p:spPr bwMode="auto">
            <a:xfrm>
              <a:off x="716" y="715"/>
              <a:ext cx="127" cy="128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/>
            </a:p>
          </p:txBody>
        </p:sp>
        <p:sp>
          <p:nvSpPr>
            <p:cNvPr id="27" name="Oval 30"/>
            <p:cNvSpPr>
              <a:spLocks noChangeArrowheads="1"/>
            </p:cNvSpPr>
            <p:nvPr/>
          </p:nvSpPr>
          <p:spPr bwMode="auto">
            <a:xfrm>
              <a:off x="0" y="894"/>
              <a:ext cx="127" cy="1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/>
            </a:p>
          </p:txBody>
        </p:sp>
        <p:sp>
          <p:nvSpPr>
            <p:cNvPr id="28" name="Oval 31"/>
            <p:cNvSpPr>
              <a:spLocks noChangeArrowheads="1"/>
            </p:cNvSpPr>
            <p:nvPr/>
          </p:nvSpPr>
          <p:spPr bwMode="auto">
            <a:xfrm>
              <a:off x="179" y="894"/>
              <a:ext cx="127" cy="1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/>
            </a:p>
          </p:txBody>
        </p:sp>
        <p:sp>
          <p:nvSpPr>
            <p:cNvPr id="29" name="Oval 32"/>
            <p:cNvSpPr>
              <a:spLocks noChangeArrowheads="1"/>
            </p:cNvSpPr>
            <p:nvPr/>
          </p:nvSpPr>
          <p:spPr bwMode="auto">
            <a:xfrm>
              <a:off x="358" y="894"/>
              <a:ext cx="127" cy="1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/>
            </a:p>
          </p:txBody>
        </p:sp>
        <p:sp>
          <p:nvSpPr>
            <p:cNvPr id="30" name="Oval 33"/>
            <p:cNvSpPr>
              <a:spLocks noChangeArrowheads="1"/>
            </p:cNvSpPr>
            <p:nvPr/>
          </p:nvSpPr>
          <p:spPr bwMode="auto">
            <a:xfrm>
              <a:off x="537" y="894"/>
              <a:ext cx="127" cy="127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/>
            </a:p>
          </p:txBody>
        </p:sp>
        <p:sp>
          <p:nvSpPr>
            <p:cNvPr id="31" name="Oval 34"/>
            <p:cNvSpPr>
              <a:spLocks noChangeArrowheads="1"/>
            </p:cNvSpPr>
            <p:nvPr/>
          </p:nvSpPr>
          <p:spPr bwMode="auto">
            <a:xfrm>
              <a:off x="0" y="1073"/>
              <a:ext cx="127" cy="1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/>
            </a:p>
          </p:txBody>
        </p:sp>
        <p:sp>
          <p:nvSpPr>
            <p:cNvPr id="32" name="Oval 35"/>
            <p:cNvSpPr>
              <a:spLocks noChangeArrowheads="1"/>
            </p:cNvSpPr>
            <p:nvPr/>
          </p:nvSpPr>
          <p:spPr bwMode="auto">
            <a:xfrm>
              <a:off x="179" y="1073"/>
              <a:ext cx="127" cy="1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/>
            </a:p>
          </p:txBody>
        </p:sp>
        <p:sp>
          <p:nvSpPr>
            <p:cNvPr id="33" name="Oval 36"/>
            <p:cNvSpPr>
              <a:spLocks noChangeArrowheads="1"/>
            </p:cNvSpPr>
            <p:nvPr/>
          </p:nvSpPr>
          <p:spPr bwMode="auto">
            <a:xfrm>
              <a:off x="358" y="1073"/>
              <a:ext cx="127" cy="127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/>
            </a:p>
          </p:txBody>
        </p:sp>
        <p:sp>
          <p:nvSpPr>
            <p:cNvPr id="34" name="Oval 37"/>
            <p:cNvSpPr>
              <a:spLocks noChangeArrowheads="1"/>
            </p:cNvSpPr>
            <p:nvPr/>
          </p:nvSpPr>
          <p:spPr bwMode="auto">
            <a:xfrm>
              <a:off x="537" y="1073"/>
              <a:ext cx="127" cy="127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/>
            </a:p>
          </p:txBody>
        </p:sp>
        <p:sp>
          <p:nvSpPr>
            <p:cNvPr id="35" name="Oval 38"/>
            <p:cNvSpPr>
              <a:spLocks noChangeArrowheads="1"/>
            </p:cNvSpPr>
            <p:nvPr/>
          </p:nvSpPr>
          <p:spPr bwMode="auto">
            <a:xfrm>
              <a:off x="179" y="1252"/>
              <a:ext cx="127" cy="127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/>
            </a:p>
          </p:txBody>
        </p:sp>
        <p:sp>
          <p:nvSpPr>
            <p:cNvPr id="36" name="Oval 39"/>
            <p:cNvSpPr>
              <a:spLocks noChangeArrowheads="1"/>
            </p:cNvSpPr>
            <p:nvPr/>
          </p:nvSpPr>
          <p:spPr bwMode="auto">
            <a:xfrm>
              <a:off x="537" y="1252"/>
              <a:ext cx="127" cy="127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/>
            </a:p>
          </p:txBody>
        </p:sp>
      </p:grpSp>
      <p:sp>
        <p:nvSpPr>
          <p:cNvPr id="37" name="Line 40"/>
          <p:cNvSpPr>
            <a:spLocks noChangeShapeType="1"/>
          </p:cNvSpPr>
          <p:nvPr/>
        </p:nvSpPr>
        <p:spPr bwMode="auto">
          <a:xfrm>
            <a:off x="304800" y="2819400"/>
            <a:ext cx="8229600" cy="0"/>
          </a:xfrm>
          <a:prstGeom prst="line">
            <a:avLst/>
          </a:prstGeom>
          <a:noFill/>
          <a:ln w="6350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315913" y="466725"/>
            <a:ext cx="6781800" cy="2133600"/>
          </a:xfrm>
        </p:spPr>
        <p:txBody>
          <a:bodyPr/>
          <a:lstStyle>
            <a:lvl1pPr algn="r">
              <a:defRPr sz="4800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noProof="1"/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849313" y="3049588"/>
            <a:ext cx="6248400" cy="2362200"/>
          </a:xfrm>
        </p:spPr>
        <p:txBody>
          <a:bodyPr/>
          <a:lstStyle>
            <a:lvl1pPr marL="0" indent="0" algn="r">
              <a:buFont typeface="Wingdings" panose="05000000000000000000" pitchFamily="2" charset="2"/>
              <a:buNone/>
              <a:defRPr sz="3200"/>
            </a:lvl1pPr>
          </a:lstStyle>
          <a:p>
            <a:r>
              <a:rPr lang="zh-CN" altLang="en-US" noProof="1" smtClean="0"/>
              <a:t>单击此处编辑母版副标题样式</a:t>
            </a:r>
            <a:endParaRPr lang="zh-CN" noProof="1"/>
          </a:p>
        </p:txBody>
      </p:sp>
      <p:sp>
        <p:nvSpPr>
          <p:cNvPr id="38" name="Rectangle 5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3284890-85D2-4D7B-8EF5-15A9C1DB8F42}" type="datetimeFigureOut">
              <a:rPr lang="en-US" smtClean="0"/>
            </a:fld>
            <a:endParaRPr lang="en-US" dirty="0"/>
          </a:p>
        </p:txBody>
      </p:sp>
      <p:sp>
        <p:nvSpPr>
          <p:cNvPr id="39" name="Rectangle 6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40" name="Rectangle 7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FAB73BC-B049-4115-A692-8D63A059BFB8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7157CC2-0FC8-4686-B024-99790E0F5162}" type="datetimeFigureOut">
              <a:rPr lang="en-US" smtClean="0"/>
            </a:fld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FAB73BC-B049-4115-A692-8D63A059BFB8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122238"/>
            <a:ext cx="2057400" cy="6008687"/>
          </a:xfrm>
        </p:spPr>
        <p:txBody>
          <a:bodyPr vert="eaVert"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22238"/>
            <a:ext cx="6019800" cy="6008687"/>
          </a:xfrm>
        </p:spPr>
        <p:txBody>
          <a:bodyPr vert="eaVert"/>
          <a:lstStyle/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664C608-40B1-4030-A28D-5B74BC98ADCE}" type="datetimeFigureOut">
              <a:rPr lang="en-US" smtClean="0"/>
            </a:fld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FAB73BC-B049-4115-A692-8D63A059BFB8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8515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haoKia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Jiang Zha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Tx">
  <p:cSld name="标题，两项内容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4038600" cy="21859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57200" y="3938588"/>
            <a:ext cx="4038600" cy="21875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half" idx="3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F8DDBB2A-6262-42DB-9516-965EB7F0C34C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 spd="slow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307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91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48200" y="3941763"/>
            <a:ext cx="4038600" cy="218916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1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A25EBA6-289B-456B-817F-1A4B8839604E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>
  <p:cSld name="标题，文本与剪贴画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307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剪贴画占位符 3"/>
          <p:cNvSpPr>
            <a:spLocks noGrp="1"/>
          </p:cNvSpPr>
          <p:nvPr>
            <p:ph type="clipArt" sz="half" idx="2"/>
          </p:nvPr>
        </p:nvSpPr>
        <p:spPr>
          <a:xfrm>
            <a:off x="4648200" y="1600200"/>
            <a:ext cx="4038600" cy="4530725"/>
          </a:xfrm>
          <a:prstGeom prst="rect">
            <a:avLst/>
          </a:prstGeom>
        </p:spPr>
        <p:txBody>
          <a:bodyPr/>
          <a:lstStyle/>
          <a:p>
            <a:pPr lvl="0"/>
            <a:endParaRPr lang="zh-CN" altLang="en-US" noProof="0" smtClean="0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98F7119-02D3-4176-BA3E-51A715721DB1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showMasterSp="0">
  <p:cSld name="标题和内容在文本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ltGray">
          <a:xfrm>
            <a:off x="8859838" y="0"/>
            <a:ext cx="284162" cy="6188075"/>
          </a:xfrm>
          <a:prstGeom prst="rect">
            <a:avLst/>
          </a:prstGeom>
          <a:gradFill rotWithShape="1">
            <a:gsLst>
              <a:gs pos="0">
                <a:schemeClr val="folHlink"/>
              </a:gs>
              <a:gs pos="100000">
                <a:schemeClr val="folHlink">
                  <a:gamma/>
                  <a:tint val="0"/>
                  <a:invGamma/>
                </a:scheme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zh-CN" altLang="en-US" smtClean="0">
              <a:ea typeface="宋体" panose="02010600030101010101" pitchFamily="2" charset="-122"/>
            </a:endParaRPr>
          </a:p>
        </p:txBody>
      </p:sp>
      <p:sp>
        <p:nvSpPr>
          <p:cNvPr id="6" name="AutoShape 5"/>
          <p:cNvSpPr>
            <a:spLocks noChangeArrowheads="1"/>
          </p:cNvSpPr>
          <p:nvPr/>
        </p:nvSpPr>
        <p:spPr bwMode="ltGray">
          <a:xfrm>
            <a:off x="8461375" y="-6350"/>
            <a:ext cx="539750" cy="835025"/>
          </a:xfrm>
          <a:prstGeom prst="homePlate">
            <a:avLst>
              <a:gd name="adj" fmla="val 25000"/>
            </a:avLst>
          </a:prstGeom>
          <a:gradFill rotWithShape="1">
            <a:gsLst>
              <a:gs pos="0">
                <a:schemeClr val="accent2">
                  <a:gamma/>
                  <a:shade val="46275"/>
                  <a:invGamma/>
                </a:schemeClr>
              </a:gs>
              <a:gs pos="100000">
                <a:schemeClr val="accent2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zh-CN" altLang="en-US" smtClean="0">
              <a:ea typeface="宋体" panose="02010600030101010101" pitchFamily="2" charset="-122"/>
            </a:endParaRPr>
          </a:p>
        </p:txBody>
      </p:sp>
      <p:sp>
        <p:nvSpPr>
          <p:cNvPr id="7" name="AutoShape 6"/>
          <p:cNvSpPr>
            <a:spLocks noChangeArrowheads="1"/>
          </p:cNvSpPr>
          <p:nvPr/>
        </p:nvSpPr>
        <p:spPr bwMode="ltGray">
          <a:xfrm>
            <a:off x="8145463" y="-6350"/>
            <a:ext cx="539750" cy="835025"/>
          </a:xfrm>
          <a:prstGeom prst="homePlate">
            <a:avLst>
              <a:gd name="adj" fmla="val 25000"/>
            </a:avLst>
          </a:prstGeom>
          <a:gradFill rotWithShape="1">
            <a:gsLst>
              <a:gs pos="0">
                <a:schemeClr val="accent2">
                  <a:gamma/>
                  <a:shade val="46275"/>
                  <a:invGamma/>
                </a:schemeClr>
              </a:gs>
              <a:gs pos="100000">
                <a:schemeClr val="accent2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zh-CN" altLang="en-US" smtClean="0">
              <a:ea typeface="宋体" panose="02010600030101010101" pitchFamily="2" charset="-122"/>
            </a:endParaRPr>
          </a:p>
        </p:txBody>
      </p:sp>
      <p:pic>
        <p:nvPicPr>
          <p:cNvPr id="8" name="Picture 3" descr="D:\NJUPT\其他事宜\南邮Logo\logo-njupt2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8288" y="6507163"/>
            <a:ext cx="1193800" cy="28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9" name="Group 7"/>
          <p:cNvGrpSpPr/>
          <p:nvPr userDrawn="1"/>
        </p:nvGrpSpPr>
        <p:grpSpPr bwMode="auto">
          <a:xfrm>
            <a:off x="0" y="0"/>
            <a:ext cx="8358188" cy="836613"/>
            <a:chOff x="2381" y="0"/>
            <a:chExt cx="3016" cy="611"/>
          </a:xfrm>
        </p:grpSpPr>
        <p:sp>
          <p:nvSpPr>
            <p:cNvPr id="10" name="Rectangle 8"/>
            <p:cNvSpPr>
              <a:spLocks noChangeArrowheads="1"/>
            </p:cNvSpPr>
            <p:nvPr userDrawn="1"/>
          </p:nvSpPr>
          <p:spPr bwMode="ltGray">
            <a:xfrm>
              <a:off x="2381" y="2"/>
              <a:ext cx="2843" cy="609"/>
            </a:xfrm>
            <a:prstGeom prst="rect">
              <a:avLst/>
            </a:prstGeom>
            <a:gradFill rotWithShape="1">
              <a:gsLst>
                <a:gs pos="0">
                  <a:schemeClr val="accent2">
                    <a:gamma/>
                    <a:tint val="0"/>
                    <a:invGamma/>
                  </a:schemeClr>
                </a:gs>
                <a:gs pos="100000">
                  <a:schemeClr val="accent2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ea typeface="宋体" panose="02010600030101010101" pitchFamily="2" charset="-122"/>
              </a:endParaRPr>
            </a:p>
          </p:txBody>
        </p:sp>
        <p:sp>
          <p:nvSpPr>
            <p:cNvPr id="11" name="AutoShape 9"/>
            <p:cNvSpPr>
              <a:spLocks noChangeArrowheads="1"/>
            </p:cNvSpPr>
            <p:nvPr userDrawn="1"/>
          </p:nvSpPr>
          <p:spPr bwMode="ltGray">
            <a:xfrm>
              <a:off x="5108" y="0"/>
              <a:ext cx="289" cy="610"/>
            </a:xfrm>
            <a:prstGeom prst="homePlate">
              <a:avLst>
                <a:gd name="adj" fmla="val 25000"/>
              </a:avLst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ea typeface="宋体" panose="02010600030101010101" pitchFamily="2" charset="-122"/>
              </a:endParaRPr>
            </a:p>
          </p:txBody>
        </p:sp>
      </p:grpSp>
      <p:pic>
        <p:nvPicPr>
          <p:cNvPr id="12" name="Picture 11" descr="E:\其他事宜\南邮Logo\logo-njupt1.jp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763"/>
            <a:ext cx="827088" cy="860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8229600" cy="21859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80808"/>
                </a:solidFill>
              </a:defRPr>
            </a:lvl1pPr>
            <a:lvl2pPr>
              <a:defRPr>
                <a:solidFill>
                  <a:srgbClr val="080808"/>
                </a:solidFill>
              </a:defRPr>
            </a:lvl2pPr>
            <a:lvl3pPr>
              <a:defRPr>
                <a:solidFill>
                  <a:srgbClr val="080808"/>
                </a:solidFill>
              </a:defRPr>
            </a:lvl3pPr>
            <a:lvl4pPr>
              <a:defRPr>
                <a:solidFill>
                  <a:srgbClr val="080808"/>
                </a:solidFill>
              </a:defRPr>
            </a:lvl4pPr>
            <a:lvl5pPr>
              <a:defRPr>
                <a:solidFill>
                  <a:srgbClr val="080808"/>
                </a:solidFill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3938588"/>
            <a:ext cx="8229600" cy="21875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80808"/>
                </a:solidFill>
              </a:defRPr>
            </a:lvl1pPr>
            <a:lvl2pPr>
              <a:defRPr>
                <a:solidFill>
                  <a:srgbClr val="080808"/>
                </a:solidFill>
              </a:defRPr>
            </a:lvl2pPr>
            <a:lvl3pPr>
              <a:defRPr>
                <a:solidFill>
                  <a:srgbClr val="080808"/>
                </a:solidFill>
              </a:defRPr>
            </a:lvl3pPr>
            <a:lvl4pPr>
              <a:defRPr>
                <a:solidFill>
                  <a:srgbClr val="080808"/>
                </a:solidFill>
              </a:defRPr>
            </a:lvl4pPr>
            <a:lvl5pPr>
              <a:defRPr>
                <a:solidFill>
                  <a:srgbClr val="080808"/>
                </a:solidFill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13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>
              <a:defRPr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4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>
              <a:defRPr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5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>
              <a:defRPr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14940D65-C318-4BC0-B673-DB903A5393C4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1_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685800"/>
            <a:ext cx="7391400" cy="563563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828800"/>
            <a:ext cx="4038600" cy="4495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1828800"/>
            <a:ext cx="4038600" cy="21717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48200" y="4152900"/>
            <a:ext cx="4038600" cy="21717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400800"/>
            <a:ext cx="2133600" cy="32067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>
              <a:defRPr smtClean="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400800"/>
            <a:ext cx="2895600" cy="32067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>
              <a:defRPr smtClean="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400800"/>
            <a:ext cx="2133600" cy="32067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>
              <a:defRPr smtClean="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F4913B9B-FC12-4108-B4CA-F33F52011394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2F5661D-6934-4B32-B92C-470368BF1EC6}" type="datetimeFigureOut">
              <a:rPr lang="en-US" smtClean="0"/>
            </a:fld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FAB73BC-B049-4115-A692-8D63A059BFB8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标题和四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E:\其他事宜\南邮Logo\logo-njupt2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7338" y="6567488"/>
            <a:ext cx="1236662" cy="29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 sz="quarter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685800" y="1981200"/>
            <a:ext cx="3810000" cy="19812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1981200"/>
            <a:ext cx="3810000" cy="19812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685800" y="4114800"/>
            <a:ext cx="3810000" cy="19812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8200" y="4114800"/>
            <a:ext cx="3810000" cy="19812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8" name="日期占位符 6"/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页脚占位符 7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F094C61-0411-4E31-88DB-AC52D0F26C31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6F822A4-8DA6-4447-9B1F-C5DB58435268}" type="datetimeFigureOut">
              <a:rPr lang="en-US" smtClean="0"/>
            </a:fld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FAB73BC-B049-4115-A692-8D63A059BFB8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719263"/>
            <a:ext cx="4038600" cy="44116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719263"/>
            <a:ext cx="4038600" cy="44116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548D31E-DCDA-41A7-9C67-C4B11B94D21D}" type="datetimeFigureOut">
              <a:rPr lang="en-US" smtClean="0"/>
            </a:fld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FAB73BC-B049-4115-A692-8D63A059BFB8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B3762C0-B258-48F1-ADE6-176B4174CCDD}" type="datetimeFigureOut">
              <a:rPr lang="en-US" smtClean="0"/>
            </a:fld>
            <a:endParaRPr lang="en-US" dirty="0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9" name="Rectangle 7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FAB73BC-B049-4115-A692-8D63A059BFB8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77919A6-33EB-49BD-A62F-1FA56B9F9712}" type="datetimeFigureOut">
              <a:rPr lang="en-US" smtClean="0"/>
            </a:fld>
            <a:endParaRPr lang="en-US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FAB73BC-B049-4115-A692-8D63A059BFB8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A4E7D1B-D673-4CF6-8672-009D42ABD2A0}" type="datetimeFigureOut">
              <a:rPr lang="en-US" smtClean="0"/>
            </a:fld>
            <a:endParaRPr lang="en-US" dirty="0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FAB73BC-B049-4115-A692-8D63A059BFB8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A16AA21-1863-4931-97CB-99D0A168701B}" type="datetimeFigureOut">
              <a:rPr lang="en-US" smtClean="0"/>
            </a:fld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FAB73BC-B049-4115-A692-8D63A059BFB8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772C379-9A7C-4C87-A116-CBE9F58B04C5}" type="datetimeFigureOut">
              <a:rPr lang="en-US" smtClean="0"/>
            </a:fld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FAB73BC-B049-4115-A692-8D63A059BFB8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Line 2"/>
          <p:cNvSpPr>
            <a:spLocks noChangeShapeType="1"/>
          </p:cNvSpPr>
          <p:nvPr/>
        </p:nvSpPr>
        <p:spPr bwMode="auto">
          <a:xfrm>
            <a:off x="7962900" y="152400"/>
            <a:ext cx="0" cy="1524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457200" y="122238"/>
            <a:ext cx="7543800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/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 smtClean="0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body" idx="9"/>
          </p:nvPr>
        </p:nvSpPr>
        <p:spPr bwMode="auto">
          <a:xfrm>
            <a:off x="457200" y="1719263"/>
            <a:ext cx="8229600" cy="441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 smtClean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8400"/>
            <a:ext cx="21336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buFontTx/>
              <a:buNone/>
              <a:defRPr sz="1000">
                <a:latin typeface="+mn-lt"/>
              </a:defRPr>
            </a:lvl1pPr>
          </a:lstStyle>
          <a:p>
            <a:fld id="{8664C608-40B1-4030-A28D-5B74BC98ADCE}" type="datetimeFigureOut">
              <a:rPr lang="en-US" smtClean="0"/>
            </a:fld>
            <a:endParaRPr lang="en-US" dirty="0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ctr" eaLnBrk="1" hangingPunct="1">
              <a:buFontTx/>
              <a:buNone/>
              <a:defRPr sz="1000"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03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buFont typeface="Arial" panose="020B0604020202020204" pitchFamily="34" charset="0"/>
              <a:buNone/>
              <a:defRPr sz="1000" noProof="1">
                <a:latin typeface="Arial" panose="020B0604020202020204" pitchFamily="34" charset="0"/>
              </a:defRPr>
            </a:lvl1pPr>
          </a:lstStyle>
          <a:p>
            <a:fld id="{4FAB73BC-B049-4115-A692-8D63A059BFB8}" type="slidenum">
              <a:rPr lang="en-US" smtClean="0"/>
            </a:fld>
            <a:endParaRPr lang="en-US" dirty="0"/>
          </a:p>
        </p:txBody>
      </p:sp>
      <p:grpSp>
        <p:nvGrpSpPr>
          <p:cNvPr id="1032" name="Group 8"/>
          <p:cNvGrpSpPr/>
          <p:nvPr/>
        </p:nvGrpSpPr>
        <p:grpSpPr bwMode="auto">
          <a:xfrm>
            <a:off x="8153400" y="152400"/>
            <a:ext cx="792163" cy="1295400"/>
            <a:chOff x="0" y="0"/>
            <a:chExt cx="528" cy="864"/>
          </a:xfrm>
        </p:grpSpPr>
        <p:sp>
          <p:nvSpPr>
            <p:cNvPr id="1033" name="Oval 9"/>
            <p:cNvSpPr>
              <a:spLocks noChangeArrowheads="1"/>
            </p:cNvSpPr>
            <p:nvPr/>
          </p:nvSpPr>
          <p:spPr bwMode="auto">
            <a:xfrm>
              <a:off x="0" y="0"/>
              <a:ext cx="80" cy="8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/>
            </a:p>
          </p:txBody>
        </p:sp>
        <p:sp>
          <p:nvSpPr>
            <p:cNvPr id="1034" name="Oval 10"/>
            <p:cNvSpPr>
              <a:spLocks noChangeArrowheads="1"/>
            </p:cNvSpPr>
            <p:nvPr/>
          </p:nvSpPr>
          <p:spPr bwMode="auto">
            <a:xfrm>
              <a:off x="112" y="0"/>
              <a:ext cx="79" cy="8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/>
            </a:p>
          </p:txBody>
        </p:sp>
        <p:sp>
          <p:nvSpPr>
            <p:cNvPr id="1035" name="Oval 11"/>
            <p:cNvSpPr>
              <a:spLocks noChangeArrowheads="1"/>
            </p:cNvSpPr>
            <p:nvPr/>
          </p:nvSpPr>
          <p:spPr bwMode="auto">
            <a:xfrm>
              <a:off x="224" y="0"/>
              <a:ext cx="76" cy="8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/>
            </a:p>
          </p:txBody>
        </p:sp>
        <p:sp>
          <p:nvSpPr>
            <p:cNvPr id="1036" name="Oval 12"/>
            <p:cNvSpPr>
              <a:spLocks noChangeArrowheads="1"/>
            </p:cNvSpPr>
            <p:nvPr/>
          </p:nvSpPr>
          <p:spPr bwMode="auto">
            <a:xfrm>
              <a:off x="0" y="112"/>
              <a:ext cx="80" cy="7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/>
            </a:p>
          </p:txBody>
        </p:sp>
        <p:sp>
          <p:nvSpPr>
            <p:cNvPr id="1037" name="Oval 13"/>
            <p:cNvSpPr>
              <a:spLocks noChangeArrowheads="1"/>
            </p:cNvSpPr>
            <p:nvPr/>
          </p:nvSpPr>
          <p:spPr bwMode="auto">
            <a:xfrm>
              <a:off x="112" y="112"/>
              <a:ext cx="79" cy="7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/>
            </a:p>
          </p:txBody>
        </p:sp>
        <p:sp>
          <p:nvSpPr>
            <p:cNvPr id="1038" name="Oval 14"/>
            <p:cNvSpPr>
              <a:spLocks noChangeArrowheads="1"/>
            </p:cNvSpPr>
            <p:nvPr/>
          </p:nvSpPr>
          <p:spPr bwMode="auto">
            <a:xfrm>
              <a:off x="224" y="112"/>
              <a:ext cx="76" cy="7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/>
            </a:p>
          </p:txBody>
        </p:sp>
        <p:sp>
          <p:nvSpPr>
            <p:cNvPr id="1039" name="Oval 15"/>
            <p:cNvSpPr>
              <a:spLocks noChangeArrowheads="1"/>
            </p:cNvSpPr>
            <p:nvPr/>
          </p:nvSpPr>
          <p:spPr bwMode="auto">
            <a:xfrm>
              <a:off x="336" y="112"/>
              <a:ext cx="73" cy="7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/>
            </a:p>
          </p:txBody>
        </p:sp>
        <p:sp>
          <p:nvSpPr>
            <p:cNvPr id="1040" name="Oval 16"/>
            <p:cNvSpPr>
              <a:spLocks noChangeArrowheads="1"/>
            </p:cNvSpPr>
            <p:nvPr/>
          </p:nvSpPr>
          <p:spPr bwMode="auto">
            <a:xfrm>
              <a:off x="0" y="224"/>
              <a:ext cx="80" cy="73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/>
            </a:p>
          </p:txBody>
        </p:sp>
        <p:sp>
          <p:nvSpPr>
            <p:cNvPr id="1041" name="Oval 17"/>
            <p:cNvSpPr>
              <a:spLocks noChangeArrowheads="1"/>
            </p:cNvSpPr>
            <p:nvPr/>
          </p:nvSpPr>
          <p:spPr bwMode="auto">
            <a:xfrm>
              <a:off x="112" y="224"/>
              <a:ext cx="79" cy="73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/>
            </a:p>
          </p:txBody>
        </p:sp>
        <p:sp>
          <p:nvSpPr>
            <p:cNvPr id="1042" name="Oval 18"/>
            <p:cNvSpPr>
              <a:spLocks noChangeArrowheads="1"/>
            </p:cNvSpPr>
            <p:nvPr/>
          </p:nvSpPr>
          <p:spPr bwMode="auto">
            <a:xfrm>
              <a:off x="224" y="224"/>
              <a:ext cx="76" cy="7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/>
            </a:p>
          </p:txBody>
        </p:sp>
        <p:sp>
          <p:nvSpPr>
            <p:cNvPr id="1043" name="Oval 19"/>
            <p:cNvSpPr>
              <a:spLocks noChangeArrowheads="1"/>
            </p:cNvSpPr>
            <p:nvPr/>
          </p:nvSpPr>
          <p:spPr bwMode="auto">
            <a:xfrm>
              <a:off x="336" y="224"/>
              <a:ext cx="73" cy="7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/>
            </a:p>
          </p:txBody>
        </p:sp>
        <p:sp>
          <p:nvSpPr>
            <p:cNvPr id="1044" name="Oval 20"/>
            <p:cNvSpPr>
              <a:spLocks noChangeArrowheads="1"/>
            </p:cNvSpPr>
            <p:nvPr/>
          </p:nvSpPr>
          <p:spPr bwMode="auto">
            <a:xfrm>
              <a:off x="448" y="224"/>
              <a:ext cx="80" cy="7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/>
            </a:p>
          </p:txBody>
        </p:sp>
        <p:sp>
          <p:nvSpPr>
            <p:cNvPr id="1045" name="Oval 21"/>
            <p:cNvSpPr>
              <a:spLocks noChangeArrowheads="1"/>
            </p:cNvSpPr>
            <p:nvPr/>
          </p:nvSpPr>
          <p:spPr bwMode="auto">
            <a:xfrm>
              <a:off x="0" y="336"/>
              <a:ext cx="80" cy="8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/>
            </a:p>
          </p:txBody>
        </p:sp>
        <p:sp>
          <p:nvSpPr>
            <p:cNvPr id="1046" name="Oval 22"/>
            <p:cNvSpPr>
              <a:spLocks noChangeArrowheads="1"/>
            </p:cNvSpPr>
            <p:nvPr/>
          </p:nvSpPr>
          <p:spPr bwMode="auto">
            <a:xfrm>
              <a:off x="112" y="336"/>
              <a:ext cx="79" cy="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/>
            </a:p>
          </p:txBody>
        </p:sp>
        <p:sp>
          <p:nvSpPr>
            <p:cNvPr id="1047" name="Oval 23"/>
            <p:cNvSpPr>
              <a:spLocks noChangeArrowheads="1"/>
            </p:cNvSpPr>
            <p:nvPr/>
          </p:nvSpPr>
          <p:spPr bwMode="auto">
            <a:xfrm>
              <a:off x="224" y="336"/>
              <a:ext cx="76" cy="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/>
            </a:p>
          </p:txBody>
        </p:sp>
        <p:sp>
          <p:nvSpPr>
            <p:cNvPr id="1048" name="Oval 24"/>
            <p:cNvSpPr>
              <a:spLocks noChangeArrowheads="1"/>
            </p:cNvSpPr>
            <p:nvPr/>
          </p:nvSpPr>
          <p:spPr bwMode="auto">
            <a:xfrm>
              <a:off x="336" y="336"/>
              <a:ext cx="73" cy="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/>
            </a:p>
          </p:txBody>
        </p:sp>
        <p:sp>
          <p:nvSpPr>
            <p:cNvPr id="1049" name="Oval 25"/>
            <p:cNvSpPr>
              <a:spLocks noChangeArrowheads="1"/>
            </p:cNvSpPr>
            <p:nvPr/>
          </p:nvSpPr>
          <p:spPr bwMode="auto">
            <a:xfrm>
              <a:off x="0" y="448"/>
              <a:ext cx="80" cy="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/>
            </a:p>
          </p:txBody>
        </p:sp>
        <p:sp>
          <p:nvSpPr>
            <p:cNvPr id="1050" name="Oval 26"/>
            <p:cNvSpPr>
              <a:spLocks noChangeArrowheads="1"/>
            </p:cNvSpPr>
            <p:nvPr/>
          </p:nvSpPr>
          <p:spPr bwMode="auto">
            <a:xfrm>
              <a:off x="112" y="448"/>
              <a:ext cx="79" cy="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/>
            </a:p>
          </p:txBody>
        </p:sp>
        <p:sp>
          <p:nvSpPr>
            <p:cNvPr id="1051" name="Oval 27"/>
            <p:cNvSpPr>
              <a:spLocks noChangeArrowheads="1"/>
            </p:cNvSpPr>
            <p:nvPr/>
          </p:nvSpPr>
          <p:spPr bwMode="auto">
            <a:xfrm>
              <a:off x="224" y="448"/>
              <a:ext cx="76" cy="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/>
            </a:p>
          </p:txBody>
        </p:sp>
        <p:sp>
          <p:nvSpPr>
            <p:cNvPr id="1052" name="Oval 28"/>
            <p:cNvSpPr>
              <a:spLocks noChangeArrowheads="1"/>
            </p:cNvSpPr>
            <p:nvPr/>
          </p:nvSpPr>
          <p:spPr bwMode="auto">
            <a:xfrm>
              <a:off x="336" y="448"/>
              <a:ext cx="73" cy="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/>
            </a:p>
          </p:txBody>
        </p:sp>
        <p:sp>
          <p:nvSpPr>
            <p:cNvPr id="1053" name="Oval 29"/>
            <p:cNvSpPr>
              <a:spLocks noChangeArrowheads="1"/>
            </p:cNvSpPr>
            <p:nvPr/>
          </p:nvSpPr>
          <p:spPr bwMode="auto">
            <a:xfrm>
              <a:off x="448" y="448"/>
              <a:ext cx="80" cy="8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/>
            </a:p>
          </p:txBody>
        </p:sp>
        <p:sp>
          <p:nvSpPr>
            <p:cNvPr id="1054" name="Oval 30"/>
            <p:cNvSpPr>
              <a:spLocks noChangeArrowheads="1"/>
            </p:cNvSpPr>
            <p:nvPr/>
          </p:nvSpPr>
          <p:spPr bwMode="auto">
            <a:xfrm>
              <a:off x="0" y="560"/>
              <a:ext cx="80" cy="7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/>
            </a:p>
          </p:txBody>
        </p:sp>
        <p:sp>
          <p:nvSpPr>
            <p:cNvPr id="1055" name="Oval 31"/>
            <p:cNvSpPr>
              <a:spLocks noChangeArrowheads="1"/>
            </p:cNvSpPr>
            <p:nvPr/>
          </p:nvSpPr>
          <p:spPr bwMode="auto">
            <a:xfrm>
              <a:off x="112" y="560"/>
              <a:ext cx="79" cy="7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/>
            </a:p>
          </p:txBody>
        </p:sp>
        <p:sp>
          <p:nvSpPr>
            <p:cNvPr id="1056" name="Oval 32"/>
            <p:cNvSpPr>
              <a:spLocks noChangeArrowheads="1"/>
            </p:cNvSpPr>
            <p:nvPr/>
          </p:nvSpPr>
          <p:spPr bwMode="auto">
            <a:xfrm>
              <a:off x="224" y="560"/>
              <a:ext cx="76" cy="7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/>
            </a:p>
          </p:txBody>
        </p:sp>
        <p:sp>
          <p:nvSpPr>
            <p:cNvPr id="1057" name="Oval 33"/>
            <p:cNvSpPr>
              <a:spLocks noChangeArrowheads="1"/>
            </p:cNvSpPr>
            <p:nvPr/>
          </p:nvSpPr>
          <p:spPr bwMode="auto">
            <a:xfrm>
              <a:off x="336" y="560"/>
              <a:ext cx="73" cy="79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/>
            </a:p>
          </p:txBody>
        </p:sp>
        <p:sp>
          <p:nvSpPr>
            <p:cNvPr id="1058" name="Oval 34"/>
            <p:cNvSpPr>
              <a:spLocks noChangeArrowheads="1"/>
            </p:cNvSpPr>
            <p:nvPr/>
          </p:nvSpPr>
          <p:spPr bwMode="auto">
            <a:xfrm>
              <a:off x="0" y="672"/>
              <a:ext cx="80" cy="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/>
            </a:p>
          </p:txBody>
        </p:sp>
        <p:sp>
          <p:nvSpPr>
            <p:cNvPr id="1059" name="Oval 35"/>
            <p:cNvSpPr>
              <a:spLocks noChangeArrowheads="1"/>
            </p:cNvSpPr>
            <p:nvPr/>
          </p:nvSpPr>
          <p:spPr bwMode="auto">
            <a:xfrm>
              <a:off x="112" y="672"/>
              <a:ext cx="79" cy="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/>
            </a:p>
          </p:txBody>
        </p:sp>
        <p:sp>
          <p:nvSpPr>
            <p:cNvPr id="1060" name="Oval 36"/>
            <p:cNvSpPr>
              <a:spLocks noChangeArrowheads="1"/>
            </p:cNvSpPr>
            <p:nvPr/>
          </p:nvSpPr>
          <p:spPr bwMode="auto">
            <a:xfrm>
              <a:off x="224" y="672"/>
              <a:ext cx="76" cy="75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/>
            </a:p>
          </p:txBody>
        </p:sp>
        <p:sp>
          <p:nvSpPr>
            <p:cNvPr id="1061" name="Oval 37"/>
            <p:cNvSpPr>
              <a:spLocks noChangeArrowheads="1"/>
            </p:cNvSpPr>
            <p:nvPr/>
          </p:nvSpPr>
          <p:spPr bwMode="auto">
            <a:xfrm>
              <a:off x="336" y="672"/>
              <a:ext cx="73" cy="75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/>
            </a:p>
          </p:txBody>
        </p:sp>
        <p:sp>
          <p:nvSpPr>
            <p:cNvPr id="1062" name="Oval 38"/>
            <p:cNvSpPr>
              <a:spLocks noChangeArrowheads="1"/>
            </p:cNvSpPr>
            <p:nvPr/>
          </p:nvSpPr>
          <p:spPr bwMode="auto">
            <a:xfrm>
              <a:off x="112" y="784"/>
              <a:ext cx="79" cy="8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/>
            </a:p>
          </p:txBody>
        </p:sp>
        <p:sp>
          <p:nvSpPr>
            <p:cNvPr id="1063" name="Oval 39"/>
            <p:cNvSpPr>
              <a:spLocks noChangeArrowheads="1"/>
            </p:cNvSpPr>
            <p:nvPr/>
          </p:nvSpPr>
          <p:spPr bwMode="auto">
            <a:xfrm>
              <a:off x="336" y="784"/>
              <a:ext cx="73" cy="8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</p:sldLayoutIdLst>
  <p:hf sldNum="0"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SzPct val="70000"/>
        <a:buFont typeface="Wingdings" panose="05000000000000000000" pitchFamily="2" charset="2"/>
        <a:buChar char="l"/>
        <a:defRPr sz="3000">
          <a:solidFill>
            <a:schemeClr val="tx1"/>
          </a:solidFill>
          <a:latin typeface="+mn-lt"/>
          <a:ea typeface="+mn-ea"/>
          <a:cs typeface="+mn-cs"/>
        </a:defRPr>
      </a:lvl1pPr>
      <a:lvl2pPr marL="692150" indent="-34798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l"/>
        <a:defRPr sz="2600">
          <a:solidFill>
            <a:schemeClr val="tx1"/>
          </a:solidFill>
          <a:latin typeface="+mn-lt"/>
          <a:ea typeface="+mn-ea"/>
        </a:defRPr>
      </a:lvl2pPr>
      <a:lvl3pPr marL="987425" indent="-29400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anose="05000000000000000000" pitchFamily="2" charset="2"/>
        <a:buChar char="l"/>
        <a:defRPr sz="2300">
          <a:solidFill>
            <a:schemeClr val="tx1"/>
          </a:solidFill>
          <a:latin typeface="+mn-lt"/>
          <a:ea typeface="+mn-ea"/>
        </a:defRPr>
      </a:lvl3pPr>
      <a:lvl4pPr marL="1281430" indent="-29210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SzPct val="75000"/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4pPr>
      <a:lvl5pPr marL="1598930" indent="-316230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5pPr>
      <a:lvl6pPr marL="2056130" indent="-316230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6pPr>
      <a:lvl7pPr marL="2513330" indent="-316230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7pPr>
      <a:lvl8pPr marL="2970530" indent="-316230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8pPr>
      <a:lvl9pPr marL="3427730" indent="-316230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vmlDrawing" Target="../drawings/vmlDrawing4.v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12.wmf"/><Relationship Id="rId1" Type="http://schemas.openxmlformats.org/officeDocument/2006/relationships/oleObject" Target="../embeddings/oleObject10.bin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5.vml"/><Relationship Id="rId7" Type="http://schemas.openxmlformats.org/officeDocument/2006/relationships/slideLayout" Target="../slideLayouts/slideLayout14.xml"/><Relationship Id="rId6" Type="http://schemas.openxmlformats.org/officeDocument/2006/relationships/image" Target="../media/image17.wmf"/><Relationship Id="rId5" Type="http://schemas.openxmlformats.org/officeDocument/2006/relationships/oleObject" Target="../embeddings/oleObject13.bin"/><Relationship Id="rId4" Type="http://schemas.openxmlformats.org/officeDocument/2006/relationships/image" Target="../media/image16.wmf"/><Relationship Id="rId3" Type="http://schemas.openxmlformats.org/officeDocument/2006/relationships/oleObject" Target="../embeddings/oleObject12.bin"/><Relationship Id="rId2" Type="http://schemas.openxmlformats.org/officeDocument/2006/relationships/image" Target="../media/image15.wmf"/><Relationship Id="rId1" Type="http://schemas.openxmlformats.org/officeDocument/2006/relationships/oleObject" Target="../embeddings/oleObject11.bin"/></Relationships>
</file>

<file path=ppt/slides/_rels/slide2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.xml"/><Relationship Id="rId5" Type="http://schemas.openxmlformats.org/officeDocument/2006/relationships/vmlDrawing" Target="../drawings/vmlDrawing6.vml"/><Relationship Id="rId4" Type="http://schemas.openxmlformats.org/officeDocument/2006/relationships/slideLayout" Target="../slideLayouts/slideLayout14.xml"/><Relationship Id="rId3" Type="http://schemas.openxmlformats.org/officeDocument/2006/relationships/oleObject" Target="../embeddings/oleObject15.bin"/><Relationship Id="rId2" Type="http://schemas.openxmlformats.org/officeDocument/2006/relationships/image" Target="../media/image18.png"/><Relationship Id="rId1" Type="http://schemas.openxmlformats.org/officeDocument/2006/relationships/oleObject" Target="../embeddings/oleObject14.bin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7.vml"/><Relationship Id="rId3" Type="http://schemas.openxmlformats.org/officeDocument/2006/relationships/slideLayout" Target="../slideLayouts/slideLayout14.xml"/><Relationship Id="rId2" Type="http://schemas.openxmlformats.org/officeDocument/2006/relationships/image" Target="../media/image19.png"/><Relationship Id="rId1" Type="http://schemas.openxmlformats.org/officeDocument/2006/relationships/oleObject" Target="../embeddings/oleObject16.bin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8.vml"/><Relationship Id="rId3" Type="http://schemas.openxmlformats.org/officeDocument/2006/relationships/slideLayout" Target="../slideLayouts/slideLayout14.xml"/><Relationship Id="rId2" Type="http://schemas.openxmlformats.org/officeDocument/2006/relationships/image" Target="../media/image20.png"/><Relationship Id="rId1" Type="http://schemas.openxmlformats.org/officeDocument/2006/relationships/oleObject" Target="../embeddings/oleObject17.bin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5.xml"/><Relationship Id="rId6" Type="http://schemas.openxmlformats.org/officeDocument/2006/relationships/vmlDrawing" Target="../drawings/vmlDrawing9.vml"/><Relationship Id="rId5" Type="http://schemas.openxmlformats.org/officeDocument/2006/relationships/slideLayout" Target="../slideLayouts/slideLayout15.xml"/><Relationship Id="rId4" Type="http://schemas.openxmlformats.org/officeDocument/2006/relationships/image" Target="../media/image23.png"/><Relationship Id="rId3" Type="http://schemas.openxmlformats.org/officeDocument/2006/relationships/oleObject" Target="../embeddings/oleObject19.bin"/><Relationship Id="rId2" Type="http://schemas.openxmlformats.org/officeDocument/2006/relationships/image" Target="../media/image22.png"/><Relationship Id="rId1" Type="http://schemas.openxmlformats.org/officeDocument/2006/relationships/oleObject" Target="../embeddings/oleObject18.bin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10.v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5.wmf"/><Relationship Id="rId5" Type="http://schemas.openxmlformats.org/officeDocument/2006/relationships/oleObject" Target="../embeddings/oleObject22.bin"/><Relationship Id="rId4" Type="http://schemas.openxmlformats.org/officeDocument/2006/relationships/image" Target="../media/image4.wmf"/><Relationship Id="rId3" Type="http://schemas.openxmlformats.org/officeDocument/2006/relationships/oleObject" Target="../embeddings/oleObject21.bin"/><Relationship Id="rId2" Type="http://schemas.openxmlformats.org/officeDocument/2006/relationships/image" Target="../media/image3.wmf"/><Relationship Id="rId1" Type="http://schemas.openxmlformats.org/officeDocument/2006/relationships/oleObject" Target="../embeddings/oleObject20.bin"/></Relationships>
</file>

<file path=ppt/slides/_rels/slide29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11.vml"/><Relationship Id="rId5" Type="http://schemas.openxmlformats.org/officeDocument/2006/relationships/slideLayout" Target="../slideLayouts/slideLayout16.xml"/><Relationship Id="rId4" Type="http://schemas.openxmlformats.org/officeDocument/2006/relationships/image" Target="../media/image26.png"/><Relationship Id="rId3" Type="http://schemas.openxmlformats.org/officeDocument/2006/relationships/image" Target="../media/image25.wmf"/><Relationship Id="rId2" Type="http://schemas.openxmlformats.org/officeDocument/2006/relationships/oleObject" Target="../embeddings/oleObject23.bin"/><Relationship Id="rId1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7.xml"/><Relationship Id="rId1" Type="http://schemas.openxmlformats.org/officeDocument/2006/relationships/image" Target="../media/image31.png"/></Relationships>
</file>

<file path=ppt/slides/_rels/slide34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12.vml"/><Relationship Id="rId6" Type="http://schemas.openxmlformats.org/officeDocument/2006/relationships/slideLayout" Target="../slideLayouts/slideLayout17.xml"/><Relationship Id="rId5" Type="http://schemas.openxmlformats.org/officeDocument/2006/relationships/image" Target="../media/image34.wmf"/><Relationship Id="rId4" Type="http://schemas.openxmlformats.org/officeDocument/2006/relationships/oleObject" Target="../embeddings/oleObject25.bin"/><Relationship Id="rId3" Type="http://schemas.openxmlformats.org/officeDocument/2006/relationships/image" Target="../media/image33.wmf"/><Relationship Id="rId2" Type="http://schemas.openxmlformats.org/officeDocument/2006/relationships/oleObject" Target="../embeddings/oleObject24.bin"/><Relationship Id="rId1" Type="http://schemas.openxmlformats.org/officeDocument/2006/relationships/image" Target="../media/image32.png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13.vml"/><Relationship Id="rId4" Type="http://schemas.openxmlformats.org/officeDocument/2006/relationships/slideLayout" Target="../slideLayouts/slideLayout17.xml"/><Relationship Id="rId3" Type="http://schemas.openxmlformats.org/officeDocument/2006/relationships/image" Target="../media/image36.wmf"/><Relationship Id="rId2" Type="http://schemas.openxmlformats.org/officeDocument/2006/relationships/oleObject" Target="../embeddings/oleObject26.bin"/><Relationship Id="rId1" Type="http://schemas.openxmlformats.org/officeDocument/2006/relationships/image" Target="../media/image3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8.png"/><Relationship Id="rId1" Type="http://schemas.openxmlformats.org/officeDocument/2006/relationships/image" Target="../media/image37.pn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4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wmf"/><Relationship Id="rId1" Type="http://schemas.openxmlformats.org/officeDocument/2006/relationships/oleObject" Target="../embeddings/oleObject27.bin"/></Relationships>
</file>

<file path=ppt/slides/_rels/slide38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32.bin"/><Relationship Id="rId8" Type="http://schemas.openxmlformats.org/officeDocument/2006/relationships/image" Target="../media/image42.wmf"/><Relationship Id="rId7" Type="http://schemas.openxmlformats.org/officeDocument/2006/relationships/oleObject" Target="../embeddings/oleObject31.bin"/><Relationship Id="rId6" Type="http://schemas.openxmlformats.org/officeDocument/2006/relationships/image" Target="../media/image41.wmf"/><Relationship Id="rId5" Type="http://schemas.openxmlformats.org/officeDocument/2006/relationships/oleObject" Target="../embeddings/oleObject30.bin"/><Relationship Id="rId4" Type="http://schemas.openxmlformats.org/officeDocument/2006/relationships/image" Target="../media/image40.wmf"/><Relationship Id="rId3" Type="http://schemas.openxmlformats.org/officeDocument/2006/relationships/oleObject" Target="../embeddings/oleObject29.bin"/><Relationship Id="rId2" Type="http://schemas.openxmlformats.org/officeDocument/2006/relationships/image" Target="../media/image39.wmf"/><Relationship Id="rId13" Type="http://schemas.openxmlformats.org/officeDocument/2006/relationships/vmlDrawing" Target="../drawings/vmlDrawing15.vml"/><Relationship Id="rId12" Type="http://schemas.openxmlformats.org/officeDocument/2006/relationships/slideLayout" Target="../slideLayouts/slideLayout18.xml"/><Relationship Id="rId11" Type="http://schemas.openxmlformats.org/officeDocument/2006/relationships/image" Target="../media/image43.wmf"/><Relationship Id="rId10" Type="http://schemas.openxmlformats.org/officeDocument/2006/relationships/oleObject" Target="../embeddings/oleObject33.bin"/><Relationship Id="rId1" Type="http://schemas.openxmlformats.org/officeDocument/2006/relationships/oleObject" Target="../embeddings/oleObject28.bin"/></Relationships>
</file>

<file path=ppt/slides/_rels/slide39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16.v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5.wmf"/><Relationship Id="rId3" Type="http://schemas.openxmlformats.org/officeDocument/2006/relationships/oleObject" Target="../embeddings/oleObject35.bin"/><Relationship Id="rId2" Type="http://schemas.openxmlformats.org/officeDocument/2006/relationships/image" Target="../media/image44.wmf"/><Relationship Id="rId1" Type="http://schemas.openxmlformats.org/officeDocument/2006/relationships/oleObject" Target="../embeddings/oleObject34.bin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6.png"/></Relationships>
</file>

<file path=ppt/slides/_rels/slide41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17.vml"/><Relationship Id="rId6" Type="http://schemas.openxmlformats.org/officeDocument/2006/relationships/slideLayout" Target="../slideLayouts/slideLayout4.xml"/><Relationship Id="rId5" Type="http://schemas.openxmlformats.org/officeDocument/2006/relationships/image" Target="../media/image49.wmf"/><Relationship Id="rId4" Type="http://schemas.openxmlformats.org/officeDocument/2006/relationships/oleObject" Target="../embeddings/oleObject37.bin"/><Relationship Id="rId3" Type="http://schemas.openxmlformats.org/officeDocument/2006/relationships/image" Target="../media/image48.wmf"/><Relationship Id="rId2" Type="http://schemas.openxmlformats.org/officeDocument/2006/relationships/oleObject" Target="../embeddings/oleObject36.bin"/><Relationship Id="rId1" Type="http://schemas.openxmlformats.org/officeDocument/2006/relationships/image" Target="../media/image47.png"/></Relationships>
</file>

<file path=ppt/slides/_rels/slide42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18.vml"/><Relationship Id="rId5" Type="http://schemas.openxmlformats.org/officeDocument/2006/relationships/slideLayout" Target="../slideLayouts/slideLayout19.xml"/><Relationship Id="rId4" Type="http://schemas.openxmlformats.org/officeDocument/2006/relationships/image" Target="../media/image51.wmf"/><Relationship Id="rId3" Type="http://schemas.openxmlformats.org/officeDocument/2006/relationships/oleObject" Target="../embeddings/oleObject39.bin"/><Relationship Id="rId2" Type="http://schemas.openxmlformats.org/officeDocument/2006/relationships/image" Target="../media/image50.wmf"/><Relationship Id="rId1" Type="http://schemas.openxmlformats.org/officeDocument/2006/relationships/oleObject" Target="../embeddings/oleObject38.bin"/></Relationships>
</file>

<file path=ppt/slides/_rels/slide43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44.bin"/><Relationship Id="rId8" Type="http://schemas.openxmlformats.org/officeDocument/2006/relationships/image" Target="../media/image10.wmf"/><Relationship Id="rId7" Type="http://schemas.openxmlformats.org/officeDocument/2006/relationships/oleObject" Target="../embeddings/oleObject43.bin"/><Relationship Id="rId6" Type="http://schemas.openxmlformats.org/officeDocument/2006/relationships/image" Target="../media/image9.wmf"/><Relationship Id="rId5" Type="http://schemas.openxmlformats.org/officeDocument/2006/relationships/oleObject" Target="../embeddings/oleObject42.bin"/><Relationship Id="rId4" Type="http://schemas.openxmlformats.org/officeDocument/2006/relationships/image" Target="../media/image8.wmf"/><Relationship Id="rId3" Type="http://schemas.openxmlformats.org/officeDocument/2006/relationships/oleObject" Target="../embeddings/oleObject41.bin"/><Relationship Id="rId2" Type="http://schemas.openxmlformats.org/officeDocument/2006/relationships/image" Target="../media/image7.wmf"/><Relationship Id="rId12" Type="http://schemas.openxmlformats.org/officeDocument/2006/relationships/vmlDrawing" Target="../drawings/vmlDrawing19.vml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11.wmf"/><Relationship Id="rId1" Type="http://schemas.openxmlformats.org/officeDocument/2006/relationships/oleObject" Target="../embeddings/oleObject40.bin"/></Relationships>
</file>

<file path=ppt/slides/_rels/slide4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55.wmf"/><Relationship Id="rId7" Type="http://schemas.openxmlformats.org/officeDocument/2006/relationships/oleObject" Target="../embeddings/oleObject48.bin"/><Relationship Id="rId6" Type="http://schemas.openxmlformats.org/officeDocument/2006/relationships/image" Target="../media/image54.wmf"/><Relationship Id="rId5" Type="http://schemas.openxmlformats.org/officeDocument/2006/relationships/oleObject" Target="../embeddings/oleObject47.bin"/><Relationship Id="rId4" Type="http://schemas.openxmlformats.org/officeDocument/2006/relationships/image" Target="../media/image53.wmf"/><Relationship Id="rId3" Type="http://schemas.openxmlformats.org/officeDocument/2006/relationships/oleObject" Target="../embeddings/oleObject46.bin"/><Relationship Id="rId2" Type="http://schemas.openxmlformats.org/officeDocument/2006/relationships/image" Target="../media/image52.wmf"/><Relationship Id="rId11" Type="http://schemas.openxmlformats.org/officeDocument/2006/relationships/notesSlide" Target="../notesSlides/notesSlide6.xml"/><Relationship Id="rId10" Type="http://schemas.openxmlformats.org/officeDocument/2006/relationships/vmlDrawing" Target="../drawings/vmlDrawing20.vml"/><Relationship Id="rId1" Type="http://schemas.openxmlformats.org/officeDocument/2006/relationships/oleObject" Target="../embeddings/oleObject45.bin"/></Relationships>
</file>

<file path=ppt/slides/_rels/slide45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53.bin"/><Relationship Id="rId8" Type="http://schemas.openxmlformats.org/officeDocument/2006/relationships/image" Target="../media/image59.wmf"/><Relationship Id="rId7" Type="http://schemas.openxmlformats.org/officeDocument/2006/relationships/oleObject" Target="../embeddings/oleObject52.bin"/><Relationship Id="rId6" Type="http://schemas.openxmlformats.org/officeDocument/2006/relationships/image" Target="../media/image58.wmf"/><Relationship Id="rId5" Type="http://schemas.openxmlformats.org/officeDocument/2006/relationships/oleObject" Target="../embeddings/oleObject51.bin"/><Relationship Id="rId4" Type="http://schemas.openxmlformats.org/officeDocument/2006/relationships/image" Target="../media/image57.wmf"/><Relationship Id="rId3" Type="http://schemas.openxmlformats.org/officeDocument/2006/relationships/oleObject" Target="../embeddings/oleObject50.bin"/><Relationship Id="rId2" Type="http://schemas.openxmlformats.org/officeDocument/2006/relationships/image" Target="../media/image56.wmf"/><Relationship Id="rId18" Type="http://schemas.openxmlformats.org/officeDocument/2006/relationships/vmlDrawing" Target="../drawings/vmlDrawing21.vml"/><Relationship Id="rId17" Type="http://schemas.openxmlformats.org/officeDocument/2006/relationships/slideLayout" Target="../slideLayouts/slideLayout20.xml"/><Relationship Id="rId16" Type="http://schemas.openxmlformats.org/officeDocument/2006/relationships/image" Target="../media/image63.wmf"/><Relationship Id="rId15" Type="http://schemas.openxmlformats.org/officeDocument/2006/relationships/oleObject" Target="../embeddings/oleObject56.bin"/><Relationship Id="rId14" Type="http://schemas.openxmlformats.org/officeDocument/2006/relationships/image" Target="../media/image62.wmf"/><Relationship Id="rId13" Type="http://schemas.openxmlformats.org/officeDocument/2006/relationships/oleObject" Target="../embeddings/oleObject55.bin"/><Relationship Id="rId12" Type="http://schemas.openxmlformats.org/officeDocument/2006/relationships/image" Target="../media/image61.wmf"/><Relationship Id="rId11" Type="http://schemas.openxmlformats.org/officeDocument/2006/relationships/oleObject" Target="../embeddings/oleObject54.bin"/><Relationship Id="rId10" Type="http://schemas.openxmlformats.org/officeDocument/2006/relationships/image" Target="../media/image60.wmf"/><Relationship Id="rId1" Type="http://schemas.openxmlformats.org/officeDocument/2006/relationships/oleObject" Target="../embeddings/oleObject49.bin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22.vml"/><Relationship Id="rId7" Type="http://schemas.openxmlformats.org/officeDocument/2006/relationships/slideLayout" Target="../slideLayouts/slideLayout4.xml"/><Relationship Id="rId6" Type="http://schemas.openxmlformats.org/officeDocument/2006/relationships/image" Target="../media/image66.wmf"/><Relationship Id="rId5" Type="http://schemas.openxmlformats.org/officeDocument/2006/relationships/oleObject" Target="../embeddings/oleObject59.bin"/><Relationship Id="rId4" Type="http://schemas.openxmlformats.org/officeDocument/2006/relationships/image" Target="../media/image65.wmf"/><Relationship Id="rId3" Type="http://schemas.openxmlformats.org/officeDocument/2006/relationships/oleObject" Target="../embeddings/oleObject58.bin"/><Relationship Id="rId2" Type="http://schemas.openxmlformats.org/officeDocument/2006/relationships/image" Target="../media/image64.wmf"/><Relationship Id="rId1" Type="http://schemas.openxmlformats.org/officeDocument/2006/relationships/oleObject" Target="../embeddings/oleObject57.bin"/></Relationships>
</file>

<file path=ppt/slides/_rels/slide47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23.v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68.wmf"/><Relationship Id="rId3" Type="http://schemas.openxmlformats.org/officeDocument/2006/relationships/oleObject" Target="../embeddings/oleObject61.bin"/><Relationship Id="rId2" Type="http://schemas.openxmlformats.org/officeDocument/2006/relationships/image" Target="../media/image67.wmf"/><Relationship Id="rId1" Type="http://schemas.openxmlformats.org/officeDocument/2006/relationships/oleObject" Target="../embeddings/oleObject60.bin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1.v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5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4.wmf"/><Relationship Id="rId3" Type="http://schemas.openxmlformats.org/officeDocument/2006/relationships/oleObject" Target="../embeddings/oleObject2.bin"/><Relationship Id="rId2" Type="http://schemas.openxmlformats.org/officeDocument/2006/relationships/image" Target="../media/image3.wmf"/><Relationship Id="rId1" Type="http://schemas.openxmlformats.org/officeDocument/2006/relationships/oleObject" Target="../embeddings/oleObject1.bin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9.png"/></Relationships>
</file>

<file path=ppt/slides/_rels/slide51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66.bin"/><Relationship Id="rId8" Type="http://schemas.openxmlformats.org/officeDocument/2006/relationships/image" Target="../media/image73.wmf"/><Relationship Id="rId7" Type="http://schemas.openxmlformats.org/officeDocument/2006/relationships/oleObject" Target="../embeddings/oleObject65.bin"/><Relationship Id="rId6" Type="http://schemas.openxmlformats.org/officeDocument/2006/relationships/image" Target="../media/image72.wmf"/><Relationship Id="rId5" Type="http://schemas.openxmlformats.org/officeDocument/2006/relationships/oleObject" Target="../embeddings/oleObject64.bin"/><Relationship Id="rId4" Type="http://schemas.openxmlformats.org/officeDocument/2006/relationships/image" Target="../media/image71.wmf"/><Relationship Id="rId3" Type="http://schemas.openxmlformats.org/officeDocument/2006/relationships/oleObject" Target="../embeddings/oleObject63.bin"/><Relationship Id="rId2" Type="http://schemas.openxmlformats.org/officeDocument/2006/relationships/image" Target="../media/image70.wmf"/><Relationship Id="rId14" Type="http://schemas.openxmlformats.org/officeDocument/2006/relationships/vmlDrawing" Target="../drawings/vmlDrawing24.vml"/><Relationship Id="rId13" Type="http://schemas.openxmlformats.org/officeDocument/2006/relationships/slideLayout" Target="../slideLayouts/slideLayout2.xml"/><Relationship Id="rId12" Type="http://schemas.openxmlformats.org/officeDocument/2006/relationships/image" Target="../media/image75.wmf"/><Relationship Id="rId11" Type="http://schemas.openxmlformats.org/officeDocument/2006/relationships/oleObject" Target="../embeddings/oleObject67.bin"/><Relationship Id="rId10" Type="http://schemas.openxmlformats.org/officeDocument/2006/relationships/image" Target="../media/image74.wmf"/><Relationship Id="rId1" Type="http://schemas.openxmlformats.org/officeDocument/2006/relationships/oleObject" Target="../embeddings/oleObject62.bin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25.v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71.wmf"/><Relationship Id="rId5" Type="http://schemas.openxmlformats.org/officeDocument/2006/relationships/oleObject" Target="../embeddings/oleObject70.bin"/><Relationship Id="rId4" Type="http://schemas.openxmlformats.org/officeDocument/2006/relationships/image" Target="../media/image74.wmf"/><Relationship Id="rId3" Type="http://schemas.openxmlformats.org/officeDocument/2006/relationships/oleObject" Target="../embeddings/oleObject69.bin"/><Relationship Id="rId2" Type="http://schemas.openxmlformats.org/officeDocument/2006/relationships/image" Target="../media/image76.wmf"/><Relationship Id="rId1" Type="http://schemas.openxmlformats.org/officeDocument/2006/relationships/oleObject" Target="../embeddings/oleObject68.bin"/></Relationships>
</file>

<file path=ppt/slides/_rels/slide53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75.bin"/><Relationship Id="rId8" Type="http://schemas.openxmlformats.org/officeDocument/2006/relationships/image" Target="../media/image75.wmf"/><Relationship Id="rId7" Type="http://schemas.openxmlformats.org/officeDocument/2006/relationships/oleObject" Target="../embeddings/oleObject74.bin"/><Relationship Id="rId6" Type="http://schemas.openxmlformats.org/officeDocument/2006/relationships/image" Target="../media/image79.wmf"/><Relationship Id="rId5" Type="http://schemas.openxmlformats.org/officeDocument/2006/relationships/oleObject" Target="../embeddings/oleObject73.bin"/><Relationship Id="rId4" Type="http://schemas.openxmlformats.org/officeDocument/2006/relationships/image" Target="../media/image78.wmf"/><Relationship Id="rId3" Type="http://schemas.openxmlformats.org/officeDocument/2006/relationships/oleObject" Target="../embeddings/oleObject72.bin"/><Relationship Id="rId2" Type="http://schemas.openxmlformats.org/officeDocument/2006/relationships/image" Target="../media/image77.wmf"/><Relationship Id="rId12" Type="http://schemas.openxmlformats.org/officeDocument/2006/relationships/vmlDrawing" Target="../drawings/vmlDrawing26.vml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80.wmf"/><Relationship Id="rId1" Type="http://schemas.openxmlformats.org/officeDocument/2006/relationships/oleObject" Target="../embeddings/oleObject71.bin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27.v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83.wmf"/><Relationship Id="rId5" Type="http://schemas.openxmlformats.org/officeDocument/2006/relationships/oleObject" Target="../embeddings/oleObject78.bin"/><Relationship Id="rId4" Type="http://schemas.openxmlformats.org/officeDocument/2006/relationships/image" Target="../media/image82.wmf"/><Relationship Id="rId3" Type="http://schemas.openxmlformats.org/officeDocument/2006/relationships/oleObject" Target="../embeddings/oleObject77.bin"/><Relationship Id="rId2" Type="http://schemas.openxmlformats.org/officeDocument/2006/relationships/image" Target="../media/image81.emf"/><Relationship Id="rId1" Type="http://schemas.openxmlformats.org/officeDocument/2006/relationships/oleObject" Target="../embeddings/oleObject76.bin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28.v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85.wmf"/><Relationship Id="rId3" Type="http://schemas.openxmlformats.org/officeDocument/2006/relationships/oleObject" Target="../embeddings/oleObject80.bin"/><Relationship Id="rId2" Type="http://schemas.openxmlformats.org/officeDocument/2006/relationships/image" Target="../media/image84.wmf"/><Relationship Id="rId1" Type="http://schemas.openxmlformats.org/officeDocument/2006/relationships/oleObject" Target="../embeddings/oleObject79.bin"/></Relationships>
</file>

<file path=ppt/slides/_rels/slide57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85.bin"/><Relationship Id="rId8" Type="http://schemas.openxmlformats.org/officeDocument/2006/relationships/image" Target="../media/image89.wmf"/><Relationship Id="rId7" Type="http://schemas.openxmlformats.org/officeDocument/2006/relationships/oleObject" Target="../embeddings/oleObject84.bin"/><Relationship Id="rId6" Type="http://schemas.openxmlformats.org/officeDocument/2006/relationships/image" Target="../media/image88.wmf"/><Relationship Id="rId5" Type="http://schemas.openxmlformats.org/officeDocument/2006/relationships/oleObject" Target="../embeddings/oleObject83.bin"/><Relationship Id="rId4" Type="http://schemas.openxmlformats.org/officeDocument/2006/relationships/image" Target="../media/image87.wmf"/><Relationship Id="rId3" Type="http://schemas.openxmlformats.org/officeDocument/2006/relationships/oleObject" Target="../embeddings/oleObject82.bin"/><Relationship Id="rId2" Type="http://schemas.openxmlformats.org/officeDocument/2006/relationships/image" Target="../media/image86.wmf"/><Relationship Id="rId12" Type="http://schemas.openxmlformats.org/officeDocument/2006/relationships/vmlDrawing" Target="../drawings/vmlDrawing29.vml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90.wmf"/><Relationship Id="rId1" Type="http://schemas.openxmlformats.org/officeDocument/2006/relationships/oleObject" Target="../embeddings/oleObject81.bin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1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2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wmf"/><Relationship Id="rId1" Type="http://schemas.openxmlformats.org/officeDocument/2006/relationships/oleObject" Target="../embeddings/oleObject4.bin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2.png"/></Relationships>
</file>

<file path=ppt/slides/_rels/slide61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30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3.wmf"/><Relationship Id="rId1" Type="http://schemas.openxmlformats.org/officeDocument/2006/relationships/oleObject" Target="../embeddings/oleObject86.bin"/></Relationships>
</file>

<file path=ppt/slides/_rels/slide62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31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4.wmf"/><Relationship Id="rId1" Type="http://schemas.openxmlformats.org/officeDocument/2006/relationships/oleObject" Target="../embeddings/oleObject87.bin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32.vml"/><Relationship Id="rId7" Type="http://schemas.openxmlformats.org/officeDocument/2006/relationships/slideLayout" Target="../slideLayouts/slideLayout12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Relationship Id="rId3" Type="http://schemas.openxmlformats.org/officeDocument/2006/relationships/image" Target="../media/image96.png"/><Relationship Id="rId2" Type="http://schemas.openxmlformats.org/officeDocument/2006/relationships/image" Target="../media/image95.wmf"/><Relationship Id="rId1" Type="http://schemas.openxmlformats.org/officeDocument/2006/relationships/oleObject" Target="../embeddings/oleObject88.bin"/></Relationships>
</file>

<file path=ppt/slides/_rels/slide6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2.xml"/><Relationship Id="rId8" Type="http://schemas.openxmlformats.org/officeDocument/2006/relationships/image" Target="../media/image105.png"/><Relationship Id="rId7" Type="http://schemas.openxmlformats.org/officeDocument/2006/relationships/image" Target="../media/image104.png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Relationship Id="rId3" Type="http://schemas.openxmlformats.org/officeDocument/2006/relationships/image" Target="../media/image100.png"/><Relationship Id="rId2" Type="http://schemas.openxmlformats.org/officeDocument/2006/relationships/image" Target="../media/image95.wmf"/><Relationship Id="rId10" Type="http://schemas.openxmlformats.org/officeDocument/2006/relationships/vmlDrawing" Target="../drawings/vmlDrawing33.vml"/><Relationship Id="rId1" Type="http://schemas.openxmlformats.org/officeDocument/2006/relationships/oleObject" Target="../embeddings/oleObject89.bin"/></Relationships>
</file>

<file path=ppt/slides/_rels/slide66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34.vml"/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95.wmf"/><Relationship Id="rId6" Type="http://schemas.openxmlformats.org/officeDocument/2006/relationships/oleObject" Target="../embeddings/oleObject90.bin"/><Relationship Id="rId5" Type="http://schemas.openxmlformats.org/officeDocument/2006/relationships/image" Target="../media/image110.png"/><Relationship Id="rId4" Type="http://schemas.openxmlformats.org/officeDocument/2006/relationships/image" Target="../media/image109.png"/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image" Target="../media/image106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11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12.png"/></Relationships>
</file>

<file path=ppt/slides/_rels/slide69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95.bin"/><Relationship Id="rId8" Type="http://schemas.openxmlformats.org/officeDocument/2006/relationships/image" Target="../media/image116.wmf"/><Relationship Id="rId7" Type="http://schemas.openxmlformats.org/officeDocument/2006/relationships/oleObject" Target="../embeddings/oleObject94.bin"/><Relationship Id="rId6" Type="http://schemas.openxmlformats.org/officeDocument/2006/relationships/image" Target="../media/image115.wmf"/><Relationship Id="rId5" Type="http://schemas.openxmlformats.org/officeDocument/2006/relationships/oleObject" Target="../embeddings/oleObject93.bin"/><Relationship Id="rId4" Type="http://schemas.openxmlformats.org/officeDocument/2006/relationships/image" Target="../media/image114.png"/><Relationship Id="rId3" Type="http://schemas.openxmlformats.org/officeDocument/2006/relationships/oleObject" Target="../embeddings/oleObject92.bin"/><Relationship Id="rId2" Type="http://schemas.openxmlformats.org/officeDocument/2006/relationships/image" Target="../media/image113.wmf"/><Relationship Id="rId14" Type="http://schemas.openxmlformats.org/officeDocument/2006/relationships/vmlDrawing" Target="../drawings/vmlDrawing35.vml"/><Relationship Id="rId13" Type="http://schemas.openxmlformats.org/officeDocument/2006/relationships/slideLayout" Target="../slideLayouts/slideLayout12.xml"/><Relationship Id="rId12" Type="http://schemas.openxmlformats.org/officeDocument/2006/relationships/image" Target="../media/image118.wmf"/><Relationship Id="rId11" Type="http://schemas.openxmlformats.org/officeDocument/2006/relationships/oleObject" Target="../embeddings/oleObject96.bin"/><Relationship Id="rId10" Type="http://schemas.openxmlformats.org/officeDocument/2006/relationships/image" Target="../media/image117.wmf"/><Relationship Id="rId1" Type="http://schemas.openxmlformats.org/officeDocument/2006/relationships/oleObject" Target="../embeddings/oleObject91.bin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9.bin"/><Relationship Id="rId8" Type="http://schemas.openxmlformats.org/officeDocument/2006/relationships/image" Target="../media/image10.wmf"/><Relationship Id="rId7" Type="http://schemas.openxmlformats.org/officeDocument/2006/relationships/oleObject" Target="../embeddings/oleObject8.bin"/><Relationship Id="rId6" Type="http://schemas.openxmlformats.org/officeDocument/2006/relationships/image" Target="../media/image9.wmf"/><Relationship Id="rId5" Type="http://schemas.openxmlformats.org/officeDocument/2006/relationships/oleObject" Target="../embeddings/oleObject7.bin"/><Relationship Id="rId4" Type="http://schemas.openxmlformats.org/officeDocument/2006/relationships/image" Target="../media/image8.wmf"/><Relationship Id="rId3" Type="http://schemas.openxmlformats.org/officeDocument/2006/relationships/oleObject" Target="../embeddings/oleObject6.bin"/><Relationship Id="rId2" Type="http://schemas.openxmlformats.org/officeDocument/2006/relationships/image" Target="../media/image7.wmf"/><Relationship Id="rId12" Type="http://schemas.openxmlformats.org/officeDocument/2006/relationships/vmlDrawing" Target="../drawings/vmlDrawing3.vml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11.wmf"/><Relationship Id="rId1" Type="http://schemas.openxmlformats.org/officeDocument/2006/relationships/oleObject" Target="../embeddings/oleObject5.bin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19.wmf"/></Relationships>
</file>

<file path=ppt/slides/_rels/slide71.xml.rels><?xml version="1.0" encoding="UTF-8" standalone="yes"?>
<Relationships xmlns="http://schemas.openxmlformats.org/package/2006/relationships"><Relationship Id="rId9" Type="http://schemas.openxmlformats.org/officeDocument/2006/relationships/audio" Target="../media/audio1.wav"/><Relationship Id="rId8" Type="http://schemas.openxmlformats.org/officeDocument/2006/relationships/image" Target="../media/image123.wmf"/><Relationship Id="rId7" Type="http://schemas.openxmlformats.org/officeDocument/2006/relationships/oleObject" Target="../embeddings/oleObject100.bin"/><Relationship Id="rId6" Type="http://schemas.openxmlformats.org/officeDocument/2006/relationships/image" Target="../media/image122.wmf"/><Relationship Id="rId5" Type="http://schemas.openxmlformats.org/officeDocument/2006/relationships/oleObject" Target="../embeddings/oleObject99.bin"/><Relationship Id="rId4" Type="http://schemas.openxmlformats.org/officeDocument/2006/relationships/image" Target="../media/image121.wmf"/><Relationship Id="rId3" Type="http://schemas.openxmlformats.org/officeDocument/2006/relationships/oleObject" Target="../embeddings/oleObject98.bin"/><Relationship Id="rId2" Type="http://schemas.openxmlformats.org/officeDocument/2006/relationships/image" Target="../media/image120.wmf"/><Relationship Id="rId11" Type="http://schemas.openxmlformats.org/officeDocument/2006/relationships/vmlDrawing" Target="../drawings/vmlDrawing36.vml"/><Relationship Id="rId10" Type="http://schemas.openxmlformats.org/officeDocument/2006/relationships/slideLayout" Target="../slideLayouts/slideLayout12.xml"/><Relationship Id="rId1" Type="http://schemas.openxmlformats.org/officeDocument/2006/relationships/oleObject" Target="../embeddings/oleObject97.bin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24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/>
              <a:t>半导体物理复习提纲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849313" y="3435408"/>
            <a:ext cx="6248400" cy="1976379"/>
          </a:xfrm>
        </p:spPr>
        <p:txBody>
          <a:bodyPr/>
          <a:lstStyle/>
          <a:p>
            <a:r>
              <a:rPr lang="en-US" altLang="zh-CN" dirty="0" smtClean="0"/>
              <a:t>2020-21</a:t>
            </a:r>
            <a:r>
              <a:rPr lang="zh-CN" altLang="en-US" dirty="0" smtClean="0"/>
              <a:t>第一学期</a:t>
            </a:r>
            <a:endParaRPr lang="zh-CN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第九章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异质结</a:t>
            </a:r>
            <a:endParaRPr lang="en-US" altLang="zh-CN" dirty="0" smtClean="0"/>
          </a:p>
          <a:p>
            <a:r>
              <a:rPr lang="zh-CN" altLang="en-US" dirty="0" smtClean="0"/>
              <a:t>同型异质结</a:t>
            </a:r>
            <a:endParaRPr lang="en-US" altLang="zh-CN" dirty="0" smtClean="0"/>
          </a:p>
          <a:p>
            <a:r>
              <a:rPr lang="zh-CN" altLang="en-US" dirty="0" smtClean="0"/>
              <a:t>反型异质结</a:t>
            </a:r>
            <a:endParaRPr lang="en-US" altLang="zh-CN" dirty="0" smtClean="0"/>
          </a:p>
          <a:p>
            <a:r>
              <a:rPr lang="zh-CN" altLang="en-US" dirty="0"/>
              <a:t>超晶格</a:t>
            </a:r>
            <a:endParaRPr lang="zh-CN" alt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第十章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本</a:t>
            </a:r>
            <a:r>
              <a:rPr lang="zh-CN" altLang="en-US" dirty="0" smtClean="0"/>
              <a:t>征吸收、直接跃迁、间接跃迁</a:t>
            </a:r>
            <a:endParaRPr lang="en-US" altLang="zh-CN" dirty="0" smtClean="0"/>
          </a:p>
          <a:p>
            <a:r>
              <a:rPr lang="zh-CN" altLang="en-US" dirty="0"/>
              <a:t>光</a:t>
            </a:r>
            <a:r>
              <a:rPr lang="zh-CN" altLang="en-US" dirty="0" smtClean="0"/>
              <a:t>生伏特效应</a:t>
            </a:r>
            <a:endParaRPr lang="en-US" altLang="zh-CN" dirty="0" smtClean="0"/>
          </a:p>
          <a:p>
            <a:r>
              <a:rPr lang="zh-CN" altLang="en-US" dirty="0" smtClean="0"/>
              <a:t>自发辐射</a:t>
            </a:r>
            <a:r>
              <a:rPr lang="zh-CN" altLang="en-US" dirty="0" smtClean="0"/>
              <a:t>、受激辐射</a:t>
            </a:r>
            <a:endParaRPr lang="zh-CN" alt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>
          <a:xfrm>
            <a:off x="455613" y="908050"/>
            <a:ext cx="8229600" cy="598488"/>
          </a:xfrm>
        </p:spPr>
        <p:txBody>
          <a:bodyPr/>
          <a:lstStyle/>
          <a:p>
            <a:pPr algn="l" eaLnBrk="1" fontAlgn="auto" hangingPunct="1">
              <a:spcAft>
                <a:spcPts val="0"/>
              </a:spcAft>
              <a:defRPr/>
            </a:pPr>
            <a:r>
              <a:rPr lang="zh-CN" altLang="en-US" sz="2400" b="1" dirty="0">
                <a:solidFill>
                  <a:srgbClr val="3333FF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rPr>
              <a:t>（</a:t>
            </a:r>
            <a:r>
              <a:rPr lang="en-US" altLang="zh-CN" sz="2400" b="1" dirty="0">
                <a:solidFill>
                  <a:srgbClr val="3333FF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rPr>
              <a:t>2</a:t>
            </a:r>
            <a:r>
              <a:rPr lang="zh-CN" altLang="en-US" sz="2400" b="1" dirty="0">
                <a:solidFill>
                  <a:srgbClr val="3333FF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rPr>
              <a:t>）导体、绝缘体和半导体的能带模型</a:t>
            </a:r>
            <a:endParaRPr lang="zh-CN" altLang="en-US" sz="2400" b="1" dirty="0">
              <a:solidFill>
                <a:srgbClr val="3333FF"/>
              </a:solidFill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44035" name="Rectangle 4"/>
          <p:cNvSpPr>
            <a:spLocks noChangeArrowheads="1"/>
          </p:cNvSpPr>
          <p:nvPr/>
        </p:nvSpPr>
        <p:spPr bwMode="auto">
          <a:xfrm>
            <a:off x="827088" y="98425"/>
            <a:ext cx="5364162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8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§1·2  </a:t>
            </a:r>
            <a:r>
              <a:rPr lang="zh-CN" altLang="en-US" sz="28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半导体中的电子状态和能带</a:t>
            </a:r>
            <a:endParaRPr lang="zh-CN" altLang="en-US" sz="28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44036" name="组合 2"/>
          <p:cNvGrpSpPr/>
          <p:nvPr/>
        </p:nvGrpSpPr>
        <p:grpSpPr bwMode="auto">
          <a:xfrm>
            <a:off x="912813" y="1571625"/>
            <a:ext cx="6980237" cy="2841625"/>
            <a:chOff x="652462" y="2158752"/>
            <a:chExt cx="7577138" cy="3124200"/>
          </a:xfrm>
        </p:grpSpPr>
        <p:sp>
          <p:nvSpPr>
            <p:cNvPr id="44039" name="Rectangle 3"/>
            <p:cNvSpPr>
              <a:spLocks noChangeArrowheads="1"/>
            </p:cNvSpPr>
            <p:nvPr/>
          </p:nvSpPr>
          <p:spPr bwMode="auto">
            <a:xfrm>
              <a:off x="652462" y="2175148"/>
              <a:ext cx="1828800" cy="990600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grpSp>
          <p:nvGrpSpPr>
            <p:cNvPr id="44040" name="组合 5"/>
            <p:cNvGrpSpPr/>
            <p:nvPr/>
          </p:nvGrpSpPr>
          <p:grpSpPr bwMode="auto">
            <a:xfrm>
              <a:off x="685800" y="2158752"/>
              <a:ext cx="7543800" cy="3124200"/>
              <a:chOff x="914400" y="228600"/>
              <a:chExt cx="7543800" cy="3124200"/>
            </a:xfrm>
          </p:grpSpPr>
          <p:sp>
            <p:nvSpPr>
              <p:cNvPr id="44041" name="Text Box 2"/>
              <p:cNvSpPr txBox="1">
                <a:spLocks noChangeArrowheads="1"/>
              </p:cNvSpPr>
              <p:nvPr/>
            </p:nvSpPr>
            <p:spPr bwMode="auto">
              <a:xfrm>
                <a:off x="974725" y="228600"/>
                <a:ext cx="2530475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44042" name="Text Box 4"/>
              <p:cNvSpPr txBox="1">
                <a:spLocks noChangeArrowheads="1"/>
              </p:cNvSpPr>
              <p:nvPr/>
            </p:nvSpPr>
            <p:spPr bwMode="auto">
              <a:xfrm>
                <a:off x="1295400" y="609600"/>
                <a:ext cx="1387475" cy="5794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kumimoji="1" lang="zh-CN" altLang="en-US" sz="3200">
                    <a:solidFill>
                      <a:srgbClr val="000000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导带</a:t>
                </a:r>
                <a:endParaRPr kumimoji="1" lang="zh-CN" altLang="en-US" sz="320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44043" name="Rectangle 5"/>
              <p:cNvSpPr>
                <a:spLocks noChangeArrowheads="1"/>
              </p:cNvSpPr>
              <p:nvPr/>
            </p:nvSpPr>
            <p:spPr bwMode="auto">
              <a:xfrm>
                <a:off x="3886200" y="609600"/>
                <a:ext cx="1828800" cy="990600"/>
              </a:xfrm>
              <a:prstGeom prst="rect">
                <a:avLst/>
              </a:prstGeom>
              <a:solidFill>
                <a:srgbClr val="00CCFF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44044" name="Text Box 6"/>
              <p:cNvSpPr txBox="1">
                <a:spLocks noChangeArrowheads="1"/>
              </p:cNvSpPr>
              <p:nvPr/>
            </p:nvSpPr>
            <p:spPr bwMode="auto">
              <a:xfrm>
                <a:off x="4191000" y="762000"/>
                <a:ext cx="1616075" cy="5794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kumimoji="1" lang="zh-CN" altLang="en-US" sz="3200">
                    <a:solidFill>
                      <a:srgbClr val="000000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导带</a:t>
                </a:r>
                <a:endParaRPr kumimoji="1" lang="zh-CN" altLang="en-US" sz="320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44045" name="Rectangle 7"/>
              <p:cNvSpPr>
                <a:spLocks noChangeArrowheads="1"/>
              </p:cNvSpPr>
              <p:nvPr/>
            </p:nvSpPr>
            <p:spPr bwMode="auto">
              <a:xfrm>
                <a:off x="6400800" y="381000"/>
                <a:ext cx="2057400" cy="533400"/>
              </a:xfrm>
              <a:prstGeom prst="rect">
                <a:avLst/>
              </a:prstGeom>
              <a:solidFill>
                <a:srgbClr val="00CCFF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44046" name="Text Box 8"/>
              <p:cNvSpPr txBox="1">
                <a:spLocks noChangeArrowheads="1"/>
              </p:cNvSpPr>
              <p:nvPr/>
            </p:nvSpPr>
            <p:spPr bwMode="auto">
              <a:xfrm>
                <a:off x="6629400" y="381000"/>
                <a:ext cx="1616075" cy="457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kumimoji="1" lang="zh-CN" altLang="en-US" sz="2400">
                    <a:solidFill>
                      <a:srgbClr val="000000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半满带</a:t>
                </a:r>
                <a:endParaRPr kumimoji="1" lang="zh-CN" altLang="en-US" sz="240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44047" name="Text Box 9"/>
              <p:cNvSpPr txBox="1">
                <a:spLocks noChangeArrowheads="1"/>
              </p:cNvSpPr>
              <p:nvPr/>
            </p:nvSpPr>
            <p:spPr bwMode="auto">
              <a:xfrm>
                <a:off x="1143000" y="1676400"/>
                <a:ext cx="1616075" cy="5794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kumimoji="1" lang="zh-CN" altLang="en-US" sz="3200">
                    <a:latin typeface="微软雅黑" panose="020B0503020204020204" charset="-122"/>
                    <a:ea typeface="微软雅黑" panose="020B0503020204020204" charset="-122"/>
                  </a:rPr>
                  <a:t>禁带</a:t>
                </a:r>
                <a:endParaRPr kumimoji="1" lang="zh-CN" altLang="en-US" sz="320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44048" name="Line 10"/>
              <p:cNvSpPr>
                <a:spLocks noChangeShapeType="1"/>
              </p:cNvSpPr>
              <p:nvPr/>
            </p:nvSpPr>
            <p:spPr bwMode="auto">
              <a:xfrm>
                <a:off x="914400" y="2362200"/>
                <a:ext cx="18288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4049" name="Line 11"/>
              <p:cNvSpPr>
                <a:spLocks noChangeShapeType="1"/>
              </p:cNvSpPr>
              <p:nvPr/>
            </p:nvSpPr>
            <p:spPr bwMode="auto">
              <a:xfrm>
                <a:off x="990600" y="3352800"/>
                <a:ext cx="17526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4050" name="Text Box 12"/>
              <p:cNvSpPr txBox="1">
                <a:spLocks noChangeArrowheads="1"/>
              </p:cNvSpPr>
              <p:nvPr/>
            </p:nvSpPr>
            <p:spPr bwMode="auto">
              <a:xfrm>
                <a:off x="1142999" y="2590800"/>
                <a:ext cx="1295400" cy="6429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kumimoji="1" lang="zh-CN" altLang="en-US" sz="3200">
                    <a:latin typeface="微软雅黑" panose="020B0503020204020204" charset="-122"/>
                    <a:ea typeface="微软雅黑" panose="020B0503020204020204" charset="-122"/>
                  </a:rPr>
                  <a:t>价带</a:t>
                </a:r>
                <a:endParaRPr kumimoji="1" lang="zh-CN" altLang="en-US" sz="320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44051" name="Line 13"/>
              <p:cNvSpPr>
                <a:spLocks noChangeShapeType="1"/>
              </p:cNvSpPr>
              <p:nvPr/>
            </p:nvSpPr>
            <p:spPr bwMode="auto">
              <a:xfrm flipH="1">
                <a:off x="914400" y="2362200"/>
                <a:ext cx="228600" cy="2286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4052" name="Line 14"/>
              <p:cNvSpPr>
                <a:spLocks noChangeShapeType="1"/>
              </p:cNvSpPr>
              <p:nvPr/>
            </p:nvSpPr>
            <p:spPr bwMode="auto">
              <a:xfrm flipH="1">
                <a:off x="914400" y="2362200"/>
                <a:ext cx="457200" cy="4572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4053" name="Line 15"/>
              <p:cNvSpPr>
                <a:spLocks noChangeShapeType="1"/>
              </p:cNvSpPr>
              <p:nvPr/>
            </p:nvSpPr>
            <p:spPr bwMode="auto">
              <a:xfrm flipH="1">
                <a:off x="914400" y="2362200"/>
                <a:ext cx="685800" cy="6858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4054" name="Line 16"/>
              <p:cNvSpPr>
                <a:spLocks noChangeShapeType="1"/>
              </p:cNvSpPr>
              <p:nvPr/>
            </p:nvSpPr>
            <p:spPr bwMode="auto">
              <a:xfrm flipV="1">
                <a:off x="914400" y="2362200"/>
                <a:ext cx="914400" cy="914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4055" name="Line 17"/>
              <p:cNvSpPr>
                <a:spLocks noChangeShapeType="1"/>
              </p:cNvSpPr>
              <p:nvPr/>
            </p:nvSpPr>
            <p:spPr bwMode="auto">
              <a:xfrm flipH="1">
                <a:off x="1752600" y="2362200"/>
                <a:ext cx="304800" cy="3048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4056" name="Line 18"/>
              <p:cNvSpPr>
                <a:spLocks noChangeShapeType="1"/>
              </p:cNvSpPr>
              <p:nvPr/>
            </p:nvSpPr>
            <p:spPr bwMode="auto">
              <a:xfrm flipV="1">
                <a:off x="1219200" y="2971800"/>
                <a:ext cx="381000" cy="3810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4057" name="Line 19"/>
              <p:cNvSpPr>
                <a:spLocks noChangeShapeType="1"/>
              </p:cNvSpPr>
              <p:nvPr/>
            </p:nvSpPr>
            <p:spPr bwMode="auto">
              <a:xfrm flipH="1">
                <a:off x="1981200" y="2362200"/>
                <a:ext cx="304800" cy="3048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4058" name="Line 20"/>
              <p:cNvSpPr>
                <a:spLocks noChangeShapeType="1"/>
              </p:cNvSpPr>
              <p:nvPr/>
            </p:nvSpPr>
            <p:spPr bwMode="auto">
              <a:xfrm flipH="1">
                <a:off x="1447800" y="2971800"/>
                <a:ext cx="381000" cy="3810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4059" name="Line 21"/>
              <p:cNvSpPr>
                <a:spLocks noChangeShapeType="1"/>
              </p:cNvSpPr>
              <p:nvPr/>
            </p:nvSpPr>
            <p:spPr bwMode="auto">
              <a:xfrm flipH="1">
                <a:off x="1676400" y="2362200"/>
                <a:ext cx="762000" cy="9906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4060" name="Line 22"/>
              <p:cNvSpPr>
                <a:spLocks noChangeShapeType="1"/>
              </p:cNvSpPr>
              <p:nvPr/>
            </p:nvSpPr>
            <p:spPr bwMode="auto">
              <a:xfrm flipH="1">
                <a:off x="1981200" y="2362200"/>
                <a:ext cx="685800" cy="9906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4061" name="Line 23"/>
              <p:cNvSpPr>
                <a:spLocks noChangeShapeType="1"/>
              </p:cNvSpPr>
              <p:nvPr/>
            </p:nvSpPr>
            <p:spPr bwMode="auto">
              <a:xfrm flipH="1">
                <a:off x="2209800" y="2667000"/>
                <a:ext cx="457200" cy="6858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4062" name="Line 24"/>
              <p:cNvSpPr>
                <a:spLocks noChangeShapeType="1"/>
              </p:cNvSpPr>
              <p:nvPr/>
            </p:nvSpPr>
            <p:spPr bwMode="auto">
              <a:xfrm flipH="1">
                <a:off x="2438400" y="2971800"/>
                <a:ext cx="228600" cy="3810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4063" name="Line 25"/>
              <p:cNvSpPr>
                <a:spLocks noChangeShapeType="1"/>
              </p:cNvSpPr>
              <p:nvPr/>
            </p:nvSpPr>
            <p:spPr bwMode="auto">
              <a:xfrm flipH="1">
                <a:off x="2590800" y="3200400"/>
                <a:ext cx="7620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4064" name="Text Box 26"/>
              <p:cNvSpPr txBox="1">
                <a:spLocks noChangeArrowheads="1"/>
              </p:cNvSpPr>
              <p:nvPr/>
            </p:nvSpPr>
            <p:spPr bwMode="auto">
              <a:xfrm>
                <a:off x="4191000" y="1676400"/>
                <a:ext cx="1104900" cy="5794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kumimoji="1" lang="zh-CN" altLang="en-US" sz="3200">
                    <a:latin typeface="微软雅黑" panose="020B0503020204020204" charset="-122"/>
                    <a:ea typeface="微软雅黑" panose="020B0503020204020204" charset="-122"/>
                  </a:rPr>
                  <a:t>禁带</a:t>
                </a:r>
                <a:endParaRPr kumimoji="1" lang="zh-CN" altLang="en-US" sz="320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44065" name="Line 27"/>
              <p:cNvSpPr>
                <a:spLocks noChangeShapeType="1"/>
              </p:cNvSpPr>
              <p:nvPr/>
            </p:nvSpPr>
            <p:spPr bwMode="auto">
              <a:xfrm>
                <a:off x="3962400" y="2286000"/>
                <a:ext cx="18288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4066" name="Line 28"/>
              <p:cNvSpPr>
                <a:spLocks noChangeShapeType="1"/>
              </p:cNvSpPr>
              <p:nvPr/>
            </p:nvSpPr>
            <p:spPr bwMode="auto">
              <a:xfrm>
                <a:off x="3886200" y="3352800"/>
                <a:ext cx="19050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4067" name="Text Box 29"/>
              <p:cNvSpPr txBox="1">
                <a:spLocks noChangeArrowheads="1"/>
              </p:cNvSpPr>
              <p:nvPr/>
            </p:nvSpPr>
            <p:spPr bwMode="auto">
              <a:xfrm>
                <a:off x="4343400" y="2590800"/>
                <a:ext cx="1158875" cy="5794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kumimoji="1" lang="zh-CN" altLang="en-US" sz="3200">
                    <a:latin typeface="微软雅黑" panose="020B0503020204020204" charset="-122"/>
                    <a:ea typeface="微软雅黑" panose="020B0503020204020204" charset="-122"/>
                  </a:rPr>
                  <a:t>价带</a:t>
                </a:r>
                <a:endParaRPr kumimoji="1" lang="zh-CN" altLang="en-US" sz="320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44068" name="Line 30"/>
              <p:cNvSpPr>
                <a:spLocks noChangeShapeType="1"/>
              </p:cNvSpPr>
              <p:nvPr/>
            </p:nvSpPr>
            <p:spPr bwMode="auto">
              <a:xfrm flipH="1">
                <a:off x="3886200" y="2286000"/>
                <a:ext cx="304800" cy="3048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4069" name="Line 31"/>
              <p:cNvSpPr>
                <a:spLocks noChangeShapeType="1"/>
              </p:cNvSpPr>
              <p:nvPr/>
            </p:nvSpPr>
            <p:spPr bwMode="auto">
              <a:xfrm flipH="1">
                <a:off x="3886200" y="2286000"/>
                <a:ext cx="457200" cy="4572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4070" name="Line 32"/>
              <p:cNvSpPr>
                <a:spLocks noChangeShapeType="1"/>
              </p:cNvSpPr>
              <p:nvPr/>
            </p:nvSpPr>
            <p:spPr bwMode="auto">
              <a:xfrm flipH="1">
                <a:off x="3886200" y="2286000"/>
                <a:ext cx="685800" cy="6858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4071" name="Line 33"/>
              <p:cNvSpPr>
                <a:spLocks noChangeShapeType="1"/>
              </p:cNvSpPr>
              <p:nvPr/>
            </p:nvSpPr>
            <p:spPr bwMode="auto">
              <a:xfrm flipH="1">
                <a:off x="3810000" y="2286000"/>
                <a:ext cx="990600" cy="9906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4072" name="Line 34"/>
              <p:cNvSpPr>
                <a:spLocks noChangeShapeType="1"/>
              </p:cNvSpPr>
              <p:nvPr/>
            </p:nvSpPr>
            <p:spPr bwMode="auto">
              <a:xfrm flipH="1">
                <a:off x="4648200" y="2286000"/>
                <a:ext cx="457200" cy="3810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4073" name="Line 35"/>
              <p:cNvSpPr>
                <a:spLocks noChangeShapeType="1"/>
              </p:cNvSpPr>
              <p:nvPr/>
            </p:nvSpPr>
            <p:spPr bwMode="auto">
              <a:xfrm flipH="1">
                <a:off x="3886200" y="2971800"/>
                <a:ext cx="457200" cy="3810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4074" name="Line 36"/>
              <p:cNvSpPr>
                <a:spLocks noChangeShapeType="1"/>
              </p:cNvSpPr>
              <p:nvPr/>
            </p:nvSpPr>
            <p:spPr bwMode="auto">
              <a:xfrm flipH="1">
                <a:off x="4953000" y="2286000"/>
                <a:ext cx="381000" cy="3810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4075" name="Line 37"/>
              <p:cNvSpPr>
                <a:spLocks noChangeShapeType="1"/>
              </p:cNvSpPr>
              <p:nvPr/>
            </p:nvSpPr>
            <p:spPr bwMode="auto">
              <a:xfrm flipH="1">
                <a:off x="4191000" y="2971800"/>
                <a:ext cx="533400" cy="3810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4076" name="Line 38"/>
              <p:cNvSpPr>
                <a:spLocks noChangeShapeType="1"/>
              </p:cNvSpPr>
              <p:nvPr/>
            </p:nvSpPr>
            <p:spPr bwMode="auto">
              <a:xfrm flipH="1">
                <a:off x="4495800" y="2286000"/>
                <a:ext cx="1066800" cy="10668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4077" name="Line 39"/>
              <p:cNvSpPr>
                <a:spLocks noChangeShapeType="1"/>
              </p:cNvSpPr>
              <p:nvPr/>
            </p:nvSpPr>
            <p:spPr bwMode="auto">
              <a:xfrm flipH="1">
                <a:off x="4724400" y="2286000"/>
                <a:ext cx="1066800" cy="10668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4078" name="Line 40"/>
              <p:cNvSpPr>
                <a:spLocks noChangeShapeType="1"/>
              </p:cNvSpPr>
              <p:nvPr/>
            </p:nvSpPr>
            <p:spPr bwMode="auto">
              <a:xfrm flipH="1">
                <a:off x="4953000" y="2590800"/>
                <a:ext cx="762000" cy="7620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4079" name="Line 41"/>
              <p:cNvSpPr>
                <a:spLocks noChangeShapeType="1"/>
              </p:cNvSpPr>
              <p:nvPr/>
            </p:nvSpPr>
            <p:spPr bwMode="auto">
              <a:xfrm flipH="1">
                <a:off x="5105400" y="2667000"/>
                <a:ext cx="685800" cy="6858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4080" name="Line 42"/>
              <p:cNvSpPr>
                <a:spLocks noChangeShapeType="1"/>
              </p:cNvSpPr>
              <p:nvPr/>
            </p:nvSpPr>
            <p:spPr bwMode="auto">
              <a:xfrm flipH="1">
                <a:off x="5486400" y="2895600"/>
                <a:ext cx="304800" cy="4572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4081" name="Line 43"/>
              <p:cNvSpPr>
                <a:spLocks noChangeShapeType="1"/>
              </p:cNvSpPr>
              <p:nvPr/>
            </p:nvSpPr>
            <p:spPr bwMode="auto">
              <a:xfrm flipH="1">
                <a:off x="5257800" y="2819400"/>
                <a:ext cx="533400" cy="533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4082" name="Line 44"/>
              <p:cNvSpPr>
                <a:spLocks noChangeShapeType="1"/>
              </p:cNvSpPr>
              <p:nvPr/>
            </p:nvSpPr>
            <p:spPr bwMode="auto">
              <a:xfrm>
                <a:off x="6553200" y="2438400"/>
                <a:ext cx="17526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4083" name="Line 45"/>
              <p:cNvSpPr>
                <a:spLocks noChangeShapeType="1"/>
              </p:cNvSpPr>
              <p:nvPr/>
            </p:nvSpPr>
            <p:spPr bwMode="auto">
              <a:xfrm>
                <a:off x="6477000" y="3352800"/>
                <a:ext cx="19050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4084" name="Text Box 46"/>
              <p:cNvSpPr txBox="1">
                <a:spLocks noChangeArrowheads="1"/>
              </p:cNvSpPr>
              <p:nvPr/>
            </p:nvSpPr>
            <p:spPr bwMode="auto">
              <a:xfrm>
                <a:off x="6934200" y="2667000"/>
                <a:ext cx="1371600" cy="5794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kumimoji="1" lang="zh-CN" altLang="en-US" sz="3200">
                    <a:latin typeface="微软雅黑" panose="020B0503020204020204" charset="-122"/>
                    <a:ea typeface="微软雅黑" panose="020B0503020204020204" charset="-122"/>
                  </a:rPr>
                  <a:t>满带</a:t>
                </a:r>
                <a:endParaRPr kumimoji="1" lang="zh-CN" altLang="en-US" sz="320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44085" name="Line 47"/>
              <p:cNvSpPr>
                <a:spLocks noChangeShapeType="1"/>
              </p:cNvSpPr>
              <p:nvPr/>
            </p:nvSpPr>
            <p:spPr bwMode="auto">
              <a:xfrm flipH="1">
                <a:off x="6477000" y="2438400"/>
                <a:ext cx="228600" cy="2286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4086" name="Line 48"/>
              <p:cNvSpPr>
                <a:spLocks noChangeShapeType="1"/>
              </p:cNvSpPr>
              <p:nvPr/>
            </p:nvSpPr>
            <p:spPr bwMode="auto">
              <a:xfrm flipH="1">
                <a:off x="6477000" y="2438400"/>
                <a:ext cx="533400" cy="533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4087" name="Line 49"/>
              <p:cNvSpPr>
                <a:spLocks noChangeShapeType="1"/>
              </p:cNvSpPr>
              <p:nvPr/>
            </p:nvSpPr>
            <p:spPr bwMode="auto">
              <a:xfrm flipH="1">
                <a:off x="6400800" y="2438400"/>
                <a:ext cx="838200" cy="8382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4088" name="Line 50"/>
              <p:cNvSpPr>
                <a:spLocks noChangeShapeType="1"/>
              </p:cNvSpPr>
              <p:nvPr/>
            </p:nvSpPr>
            <p:spPr bwMode="auto">
              <a:xfrm flipH="1">
                <a:off x="7239000" y="2438400"/>
                <a:ext cx="228600" cy="3048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4089" name="Line 51"/>
              <p:cNvSpPr>
                <a:spLocks noChangeShapeType="1"/>
              </p:cNvSpPr>
              <p:nvPr/>
            </p:nvSpPr>
            <p:spPr bwMode="auto">
              <a:xfrm flipH="1">
                <a:off x="6705600" y="3048000"/>
                <a:ext cx="304800" cy="3048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4090" name="Line 52"/>
              <p:cNvSpPr>
                <a:spLocks noChangeShapeType="1"/>
              </p:cNvSpPr>
              <p:nvPr/>
            </p:nvSpPr>
            <p:spPr bwMode="auto">
              <a:xfrm flipH="1">
                <a:off x="7543800" y="2438400"/>
                <a:ext cx="228600" cy="3048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4091" name="Line 53"/>
              <p:cNvSpPr>
                <a:spLocks noChangeShapeType="1"/>
              </p:cNvSpPr>
              <p:nvPr/>
            </p:nvSpPr>
            <p:spPr bwMode="auto">
              <a:xfrm flipH="1">
                <a:off x="7086600" y="3048000"/>
                <a:ext cx="304800" cy="3048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4092" name="Line 54"/>
              <p:cNvSpPr>
                <a:spLocks noChangeShapeType="1"/>
              </p:cNvSpPr>
              <p:nvPr/>
            </p:nvSpPr>
            <p:spPr bwMode="auto">
              <a:xfrm flipH="1">
                <a:off x="7391400" y="2438400"/>
                <a:ext cx="609600" cy="914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4093" name="Line 55"/>
              <p:cNvSpPr>
                <a:spLocks noChangeShapeType="1"/>
              </p:cNvSpPr>
              <p:nvPr/>
            </p:nvSpPr>
            <p:spPr bwMode="auto">
              <a:xfrm flipH="1">
                <a:off x="7620000" y="2438400"/>
                <a:ext cx="609600" cy="914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4094" name="Line 56"/>
              <p:cNvSpPr>
                <a:spLocks noChangeShapeType="1"/>
              </p:cNvSpPr>
              <p:nvPr/>
            </p:nvSpPr>
            <p:spPr bwMode="auto">
              <a:xfrm flipH="1">
                <a:off x="7848600" y="2743200"/>
                <a:ext cx="381000" cy="6096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4095" name="Line 57"/>
              <p:cNvSpPr>
                <a:spLocks noChangeShapeType="1"/>
              </p:cNvSpPr>
              <p:nvPr/>
            </p:nvSpPr>
            <p:spPr bwMode="auto">
              <a:xfrm flipH="1">
                <a:off x="8153400" y="3048000"/>
                <a:ext cx="152400" cy="3048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4096" name="Line 59"/>
              <p:cNvSpPr>
                <a:spLocks noChangeShapeType="1"/>
              </p:cNvSpPr>
              <p:nvPr/>
            </p:nvSpPr>
            <p:spPr bwMode="auto">
              <a:xfrm>
                <a:off x="6248400" y="1447800"/>
                <a:ext cx="2133600" cy="0"/>
              </a:xfrm>
              <a:prstGeom prst="line">
                <a:avLst/>
              </a:prstGeom>
              <a:noFill/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44097" name="Line 60"/>
              <p:cNvSpPr>
                <a:spLocks noChangeShapeType="1"/>
              </p:cNvSpPr>
              <p:nvPr/>
            </p:nvSpPr>
            <p:spPr bwMode="auto">
              <a:xfrm flipH="1">
                <a:off x="6477000" y="914400"/>
                <a:ext cx="228600" cy="533400"/>
              </a:xfrm>
              <a:prstGeom prst="line">
                <a:avLst/>
              </a:prstGeom>
              <a:noFill/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44098" name="Line 61"/>
              <p:cNvSpPr>
                <a:spLocks noChangeShapeType="1"/>
              </p:cNvSpPr>
              <p:nvPr/>
            </p:nvSpPr>
            <p:spPr bwMode="auto">
              <a:xfrm flipH="1">
                <a:off x="6705600" y="914400"/>
                <a:ext cx="228600" cy="533400"/>
              </a:xfrm>
              <a:prstGeom prst="line">
                <a:avLst/>
              </a:prstGeom>
              <a:noFill/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44099" name="Line 62"/>
              <p:cNvSpPr>
                <a:spLocks noChangeShapeType="1"/>
              </p:cNvSpPr>
              <p:nvPr/>
            </p:nvSpPr>
            <p:spPr bwMode="auto">
              <a:xfrm flipH="1">
                <a:off x="6934200" y="914400"/>
                <a:ext cx="228600" cy="533400"/>
              </a:xfrm>
              <a:prstGeom prst="line">
                <a:avLst/>
              </a:prstGeom>
              <a:noFill/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44100" name="Line 63"/>
              <p:cNvSpPr>
                <a:spLocks noChangeShapeType="1"/>
              </p:cNvSpPr>
              <p:nvPr/>
            </p:nvSpPr>
            <p:spPr bwMode="auto">
              <a:xfrm flipH="1">
                <a:off x="7162800" y="914400"/>
                <a:ext cx="228600" cy="533400"/>
              </a:xfrm>
              <a:prstGeom prst="line">
                <a:avLst/>
              </a:prstGeom>
              <a:noFill/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44101" name="Line 64"/>
              <p:cNvSpPr>
                <a:spLocks noChangeShapeType="1"/>
              </p:cNvSpPr>
              <p:nvPr/>
            </p:nvSpPr>
            <p:spPr bwMode="auto">
              <a:xfrm flipH="1">
                <a:off x="7391400" y="914400"/>
                <a:ext cx="228600" cy="533400"/>
              </a:xfrm>
              <a:prstGeom prst="line">
                <a:avLst/>
              </a:prstGeom>
              <a:noFill/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44102" name="Line 65"/>
              <p:cNvSpPr>
                <a:spLocks noChangeShapeType="1"/>
              </p:cNvSpPr>
              <p:nvPr/>
            </p:nvSpPr>
            <p:spPr bwMode="auto">
              <a:xfrm flipH="1">
                <a:off x="7620000" y="914400"/>
                <a:ext cx="228600" cy="533400"/>
              </a:xfrm>
              <a:prstGeom prst="line">
                <a:avLst/>
              </a:prstGeom>
              <a:noFill/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44103" name="Line 66"/>
              <p:cNvSpPr>
                <a:spLocks noChangeShapeType="1"/>
              </p:cNvSpPr>
              <p:nvPr/>
            </p:nvSpPr>
            <p:spPr bwMode="auto">
              <a:xfrm flipH="1">
                <a:off x="7924800" y="914400"/>
                <a:ext cx="228600" cy="533400"/>
              </a:xfrm>
              <a:prstGeom prst="line">
                <a:avLst/>
              </a:prstGeom>
              <a:noFill/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44104" name="Line 67"/>
              <p:cNvSpPr>
                <a:spLocks noChangeShapeType="1"/>
              </p:cNvSpPr>
              <p:nvPr/>
            </p:nvSpPr>
            <p:spPr bwMode="auto">
              <a:xfrm flipH="1">
                <a:off x="8153400" y="914400"/>
                <a:ext cx="228600" cy="533400"/>
              </a:xfrm>
              <a:prstGeom prst="line">
                <a:avLst/>
              </a:prstGeom>
              <a:noFill/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44105" name="Line 68"/>
              <p:cNvSpPr>
                <a:spLocks noChangeShapeType="1"/>
              </p:cNvSpPr>
              <p:nvPr/>
            </p:nvSpPr>
            <p:spPr bwMode="auto">
              <a:xfrm flipH="1">
                <a:off x="6248400" y="914400"/>
                <a:ext cx="228600" cy="533400"/>
              </a:xfrm>
              <a:prstGeom prst="line">
                <a:avLst/>
              </a:prstGeom>
              <a:noFill/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</p:grpSp>
      </p:grpSp>
      <p:sp>
        <p:nvSpPr>
          <p:cNvPr id="44037" name="TextBox 1"/>
          <p:cNvSpPr txBox="1">
            <a:spLocks noChangeArrowheads="1"/>
          </p:cNvSpPr>
          <p:nvPr/>
        </p:nvSpPr>
        <p:spPr bwMode="auto">
          <a:xfrm>
            <a:off x="2105025" y="4618038"/>
            <a:ext cx="428783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>
                <a:latin typeface="华文楷体" pitchFamily="2" charset="-122"/>
                <a:ea typeface="华文楷体" pitchFamily="2" charset="-122"/>
              </a:rPr>
              <a:t>绝缘体、半导体和导体的能带示意图</a:t>
            </a:r>
            <a:endParaRPr lang="zh-CN" altLang="en-US" sz="2000">
              <a:latin typeface="华文楷体" pitchFamily="2" charset="-122"/>
              <a:ea typeface="华文楷体" pitchFamily="2" charset="-122"/>
            </a:endParaRPr>
          </a:p>
        </p:txBody>
      </p:sp>
      <p:sp>
        <p:nvSpPr>
          <p:cNvPr id="44038" name="矩形 3"/>
          <p:cNvSpPr>
            <a:spLocks noChangeArrowheads="1"/>
          </p:cNvSpPr>
          <p:nvPr/>
        </p:nvSpPr>
        <p:spPr bwMode="auto">
          <a:xfrm>
            <a:off x="233363" y="5095875"/>
            <a:ext cx="8220075" cy="157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三者的主要区别：</a:t>
            </a:r>
            <a:endParaRPr lang="zh-CN" altLang="en-US" sz="2400"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/>
            <a:r>
              <a:rPr lang="zh-CN" altLang="en-US" sz="24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禁带宽度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和</a:t>
            </a:r>
            <a:r>
              <a:rPr lang="zh-CN" altLang="en-US" sz="24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导带填充程度</a:t>
            </a:r>
            <a:endParaRPr lang="zh-CN" altLang="en-US" sz="240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lvl="1" eaLnBrk="1" hangingPunct="1"/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金属导带半满；半导体禁带宽度在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</a:rPr>
              <a:t>1eV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左右；绝缘体禁带宽且导带空</a:t>
            </a:r>
            <a:endParaRPr lang="zh-CN" altLang="en-US" sz="240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/>
          </p:nvPr>
        </p:nvSpPr>
        <p:spPr>
          <a:xfrm>
            <a:off x="363538" y="4292600"/>
            <a:ext cx="8569325" cy="2087563"/>
          </a:xfrm>
        </p:spPr>
        <p:txBody>
          <a:bodyPr/>
          <a:lstStyle/>
          <a:p>
            <a:pPr marL="0" indent="0" eaLnBrk="1" fontAlgn="auto" hangingPunct="1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zh-CN" altLang="en-US" sz="2800" dirty="0" smtClean="0">
                <a:latin typeface="微软雅黑" panose="020B0503020204020204" charset="-122"/>
                <a:ea typeface="微软雅黑" panose="020B0503020204020204" charset="-122"/>
              </a:rPr>
              <a:t>它概括了半导体</a:t>
            </a:r>
            <a:r>
              <a:rPr lang="zh-CN" altLang="en-US" sz="280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内部势场</a:t>
            </a:r>
            <a:r>
              <a:rPr lang="zh-CN" altLang="en-US" sz="2800" dirty="0" smtClean="0">
                <a:latin typeface="微软雅黑" panose="020B0503020204020204" charset="-122"/>
                <a:ea typeface="微软雅黑" panose="020B0503020204020204" charset="-122"/>
              </a:rPr>
              <a:t>的作用，使得在解决半导体中电子在外力作用下的运动规律时可以</a:t>
            </a:r>
            <a:r>
              <a:rPr lang="zh-CN" altLang="en-US" sz="280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不涉及到半导体内部势场的作用</a:t>
            </a:r>
            <a:r>
              <a:rPr lang="zh-CN" altLang="en-US" sz="2800" dirty="0" smtClean="0">
                <a:latin typeface="微软雅黑" panose="020B0503020204020204" charset="-122"/>
                <a:ea typeface="微软雅黑" panose="020B0503020204020204" charset="-122"/>
              </a:rPr>
              <a:t>，可以方便解决电子的运动规律。</a:t>
            </a:r>
            <a:endParaRPr lang="zh-CN" altLang="en-US" sz="2800" dirty="0" smtClean="0">
              <a:latin typeface="微软雅黑" panose="020B0503020204020204" charset="-122"/>
              <a:ea typeface="微软雅黑" panose="020B0503020204020204" charset="-122"/>
            </a:endParaRPr>
          </a:p>
          <a:p>
            <a:pPr eaLnBrk="1" fontAlgn="auto" hangingPunct="1">
              <a:spcAft>
                <a:spcPts val="0"/>
              </a:spcAft>
              <a:defRPr/>
            </a:pPr>
            <a:endParaRPr lang="en-US" altLang="zh-CN" b="1" dirty="0"/>
          </a:p>
        </p:txBody>
      </p:sp>
      <p:sp>
        <p:nvSpPr>
          <p:cNvPr id="56323" name="矩形 7"/>
          <p:cNvSpPr>
            <a:spLocks noChangeArrowheads="1"/>
          </p:cNvSpPr>
          <p:nvPr/>
        </p:nvSpPr>
        <p:spPr bwMode="auto">
          <a:xfrm>
            <a:off x="779463" y="96838"/>
            <a:ext cx="61690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8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§ 1.3 </a:t>
            </a:r>
            <a:r>
              <a:rPr lang="zh-CN" altLang="en-US" sz="28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半导体中电子的运动    有效质量</a:t>
            </a:r>
            <a:endParaRPr lang="zh-CN" altLang="en-US" sz="28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881313" y="908050"/>
            <a:ext cx="3100387" cy="5238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dirty="0">
                <a:latin typeface="微软雅黑" panose="020B0503020204020204" charset="-122"/>
                <a:ea typeface="微软雅黑" panose="020B0503020204020204" charset="-122"/>
                <a:cs typeface="+mj-cs"/>
              </a:rPr>
              <a:t>4. </a:t>
            </a:r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  <a:cs typeface="+mj-cs"/>
              </a:rPr>
              <a:t>有效质量的意义</a:t>
            </a:r>
            <a:endParaRPr lang="zh-CN" altLang="en-US" sz="2800" dirty="0">
              <a:latin typeface="微软雅黑" panose="020B0503020204020204" charset="-122"/>
              <a:ea typeface="微软雅黑" panose="020B0503020204020204" charset="-122"/>
              <a:cs typeface="+mj-cs"/>
            </a:endParaRPr>
          </a:p>
        </p:txBody>
      </p:sp>
      <p:graphicFrame>
        <p:nvGraphicFramePr>
          <p:cNvPr id="56325" name="对象 2"/>
          <p:cNvGraphicFramePr>
            <a:graphicFrameLocks noChangeAspect="1"/>
          </p:cNvGraphicFramePr>
          <p:nvPr/>
        </p:nvGraphicFramePr>
        <p:xfrm>
          <a:off x="369888" y="1631950"/>
          <a:ext cx="1444625" cy="1149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7" name="公式" r:id="rId1" imgW="558800" imgH="444500" progId="Equation.3">
                  <p:embed/>
                </p:oleObj>
              </mc:Choice>
              <mc:Fallback>
                <p:oleObj name="公式" r:id="rId1" imgW="558800" imgH="444500" progId="Equation.3">
                  <p:embed/>
                  <p:pic>
                    <p:nvPicPr>
                      <p:cNvPr id="0" name="图片 51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9888" y="1631950"/>
                        <a:ext cx="1444625" cy="1149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6326" name="TextBox 3"/>
          <p:cNvSpPr txBox="1">
            <a:spLocks noChangeArrowheads="1"/>
          </p:cNvSpPr>
          <p:nvPr/>
        </p:nvSpPr>
        <p:spPr bwMode="auto">
          <a:xfrm>
            <a:off x="2051050" y="1844675"/>
            <a:ext cx="4211638" cy="95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800"/>
              <a:t>有效质量，</a:t>
            </a:r>
            <a:endParaRPr lang="en-US" altLang="zh-CN" sz="2800"/>
          </a:p>
          <a:p>
            <a:pPr eaLnBrk="1" hangingPunct="1"/>
            <a:r>
              <a:rPr lang="zh-CN" altLang="en-US" sz="2800"/>
              <a:t>而非惯性质量</a:t>
            </a:r>
            <a:r>
              <a:rPr lang="en-US" altLang="zh-CN" sz="2800" i="1"/>
              <a:t>m</a:t>
            </a:r>
            <a:r>
              <a:rPr lang="en-US" altLang="zh-CN" sz="2800" i="1" baseline="-25000"/>
              <a:t>0</a:t>
            </a:r>
            <a:endParaRPr lang="zh-CN" altLang="en-US" sz="2800" i="1" baseline="-25000"/>
          </a:p>
        </p:txBody>
      </p:sp>
      <p:sp>
        <p:nvSpPr>
          <p:cNvPr id="56327" name="TextBox 6"/>
          <p:cNvSpPr txBox="1">
            <a:spLocks noChangeArrowheads="1"/>
          </p:cNvSpPr>
          <p:nvPr/>
        </p:nvSpPr>
        <p:spPr bwMode="auto">
          <a:xfrm>
            <a:off x="5257800" y="2030413"/>
            <a:ext cx="33813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800" i="1"/>
              <a:t>f</a:t>
            </a:r>
            <a:r>
              <a:rPr lang="zh-CN" altLang="en-US" sz="2800"/>
              <a:t>为外力，非合力。</a:t>
            </a:r>
            <a:endParaRPr lang="zh-CN" altLang="en-US" sz="2800"/>
          </a:p>
        </p:txBody>
      </p:sp>
      <p:sp>
        <p:nvSpPr>
          <p:cNvPr id="56328" name="TextBox 7"/>
          <p:cNvSpPr txBox="1">
            <a:spLocks noChangeArrowheads="1"/>
          </p:cNvSpPr>
          <p:nvPr/>
        </p:nvSpPr>
        <p:spPr bwMode="auto">
          <a:xfrm>
            <a:off x="363538" y="3309938"/>
            <a:ext cx="813593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800"/>
              <a:t>加速度</a:t>
            </a:r>
            <a:r>
              <a:rPr lang="en-US" altLang="zh-CN" sz="2800"/>
              <a:t>a</a:t>
            </a:r>
            <a:r>
              <a:rPr lang="zh-CN" altLang="en-US" sz="2800"/>
              <a:t>应该是外场以及</a:t>
            </a:r>
            <a:r>
              <a:rPr lang="zh-CN" altLang="en-US" sz="2800" b="1"/>
              <a:t>内部势场</a:t>
            </a:r>
            <a:r>
              <a:rPr lang="zh-CN" altLang="en-US" sz="2800"/>
              <a:t>综合作用的结果</a:t>
            </a:r>
            <a:endParaRPr lang="zh-CN" altLang="en-US" sz="28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50825" y="765175"/>
            <a:ext cx="8642350" cy="1150938"/>
          </a:xfrm>
        </p:spPr>
        <p:txBody>
          <a:bodyPr/>
          <a:lstStyle/>
          <a:p>
            <a:pPr algn="l" eaLnBrk="1" fontAlgn="auto" hangingPunct="1">
              <a:spcAft>
                <a:spcPts val="0"/>
              </a:spcAft>
              <a:defRPr/>
            </a:pPr>
            <a:r>
              <a:rPr lang="zh-CN" altLang="en-US" sz="3600" b="1" i="1" u="sng" dirty="0" smtClean="0">
                <a:solidFill>
                  <a:srgbClr val="0000CC"/>
                </a:solidFill>
                <a:latin typeface="微软雅黑" panose="020B0503020204020204" charset="-122"/>
                <a:ea typeface="微软雅黑" panose="020B0503020204020204" charset="-122"/>
              </a:rPr>
              <a:t>空穴</a:t>
            </a:r>
            <a:r>
              <a:rPr lang="zh-CN" altLang="en-US" sz="3600" b="1" i="1" u="sng" dirty="0">
                <a:solidFill>
                  <a:srgbClr val="0000CC"/>
                </a:solidFill>
                <a:latin typeface="微软雅黑" panose="020B0503020204020204" charset="-122"/>
                <a:ea typeface="微软雅黑" panose="020B0503020204020204" charset="-122"/>
              </a:rPr>
              <a:t>：</a:t>
            </a:r>
            <a:r>
              <a:rPr lang="zh-CN" altLang="en-US" sz="2800" dirty="0">
                <a:solidFill>
                  <a:srgbClr val="0000CC"/>
                </a:solidFill>
                <a:latin typeface="微软雅黑" panose="020B0503020204020204" charset="-122"/>
                <a:ea typeface="微软雅黑" panose="020B0503020204020204" charset="-122"/>
              </a:rPr>
              <a:t>将价带电子的导电作用等效为带</a:t>
            </a:r>
            <a:r>
              <a:rPr lang="zh-CN" altLang="en-US" sz="2800" dirty="0" smtClean="0">
                <a:solidFill>
                  <a:srgbClr val="0000CC"/>
                </a:solidFill>
                <a:latin typeface="微软雅黑" panose="020B0503020204020204" charset="-122"/>
                <a:ea typeface="微软雅黑" panose="020B0503020204020204" charset="-122"/>
              </a:rPr>
              <a:t>正电荷的</a:t>
            </a:r>
            <a:br>
              <a:rPr lang="en-US" altLang="zh-CN" sz="2800" dirty="0" smtClean="0">
                <a:solidFill>
                  <a:srgbClr val="0000CC"/>
                </a:solidFill>
                <a:latin typeface="微软雅黑" panose="020B0503020204020204" charset="-122"/>
                <a:ea typeface="微软雅黑" panose="020B0503020204020204" charset="-122"/>
              </a:rPr>
            </a:br>
            <a:r>
              <a:rPr lang="en-US" altLang="zh-CN" sz="2800" dirty="0" smtClean="0">
                <a:solidFill>
                  <a:srgbClr val="0000CC"/>
                </a:solidFill>
                <a:latin typeface="微软雅黑" panose="020B0503020204020204" charset="-122"/>
                <a:ea typeface="微软雅黑" panose="020B0503020204020204" charset="-122"/>
              </a:rPr>
              <a:t>             </a:t>
            </a:r>
            <a:r>
              <a:rPr lang="zh-CN" altLang="en-US" sz="2800" dirty="0" smtClean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准粒子</a:t>
            </a:r>
            <a:r>
              <a:rPr lang="zh-CN" altLang="en-US" sz="2800" dirty="0">
                <a:solidFill>
                  <a:srgbClr val="0000CC"/>
                </a:solidFill>
                <a:latin typeface="微软雅黑" panose="020B0503020204020204" charset="-122"/>
                <a:ea typeface="微软雅黑" panose="020B0503020204020204" charset="-122"/>
              </a:rPr>
              <a:t>的导电作用。</a:t>
            </a:r>
            <a:endParaRPr lang="zh-CN" altLang="en-US" sz="2800" i="1" u="sng" dirty="0">
              <a:solidFill>
                <a:srgbClr val="0000CC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0419" name="Rectangle 3"/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179388" y="1916113"/>
            <a:ext cx="8569325" cy="26654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algn="l" eaLnBrk="1" hangingPunct="1"/>
            <a:r>
              <a:rPr lang="zh-CN" altLang="en-US" b="1" smtClean="0">
                <a:solidFill>
                  <a:schemeClr val="hlink"/>
                </a:solidFill>
                <a:latin typeface="微软雅黑" panose="020B0503020204020204" charset="-122"/>
                <a:ea typeface="微软雅黑" panose="020B0503020204020204" charset="-122"/>
              </a:rPr>
              <a:t>空穴的主要特征：</a:t>
            </a:r>
            <a:endParaRPr lang="zh-CN" altLang="en-US" b="1" smtClean="0">
              <a:solidFill>
                <a:schemeClr val="hlink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 eaLnBrk="1" hangingPunct="1"/>
            <a:r>
              <a:rPr lang="en-US" altLang="zh-CN" sz="2800" smtClean="0">
                <a:latin typeface="微软雅黑" panose="020B0503020204020204" charset="-122"/>
                <a:ea typeface="微软雅黑" panose="020B0503020204020204" charset="-122"/>
              </a:rPr>
              <a:t>A. </a:t>
            </a:r>
            <a:r>
              <a:rPr lang="zh-CN" altLang="en-US" sz="2800" smtClean="0">
                <a:latin typeface="微软雅黑" panose="020B0503020204020204" charset="-122"/>
                <a:ea typeface="微软雅黑" panose="020B0503020204020204" charset="-122"/>
              </a:rPr>
              <a:t>正电荷：</a:t>
            </a:r>
            <a:r>
              <a:rPr lang="en-US" altLang="zh-CN" sz="2800" smtClean="0">
                <a:latin typeface="微软雅黑" panose="020B0503020204020204" charset="-122"/>
                <a:ea typeface="微软雅黑" panose="020B0503020204020204" charset="-122"/>
              </a:rPr>
              <a:t>+q</a:t>
            </a:r>
            <a:r>
              <a:rPr lang="zh-CN" altLang="en-US" sz="2800" smtClean="0">
                <a:latin typeface="微软雅黑" panose="020B0503020204020204" charset="-122"/>
                <a:ea typeface="微软雅黑" panose="020B0503020204020204" charset="-122"/>
              </a:rPr>
              <a:t>；</a:t>
            </a:r>
            <a:endParaRPr lang="zh-CN" altLang="en-US" sz="2800" smtClean="0">
              <a:latin typeface="微软雅黑" panose="020B0503020204020204" charset="-122"/>
              <a:ea typeface="微软雅黑" panose="020B0503020204020204" charset="-122"/>
            </a:endParaRPr>
          </a:p>
          <a:p>
            <a:pPr algn="l" eaLnBrk="1" hangingPunct="1"/>
            <a:r>
              <a:rPr lang="en-US" altLang="zh-CN" sz="2800" smtClean="0">
                <a:latin typeface="微软雅黑" panose="020B0503020204020204" charset="-122"/>
                <a:ea typeface="微软雅黑" panose="020B0503020204020204" charset="-122"/>
              </a:rPr>
              <a:t>B. </a:t>
            </a:r>
            <a:r>
              <a:rPr lang="zh-CN" altLang="en-US" sz="2800" smtClean="0">
                <a:latin typeface="微软雅黑" panose="020B0503020204020204" charset="-122"/>
                <a:ea typeface="微软雅黑" panose="020B0503020204020204" charset="-122"/>
              </a:rPr>
              <a:t>空穴浓度表示为</a:t>
            </a:r>
            <a:r>
              <a:rPr lang="en-US" altLang="zh-CN" sz="2800" smtClean="0">
                <a:latin typeface="微软雅黑" panose="020B0503020204020204" charset="-122"/>
                <a:ea typeface="微软雅黑" panose="020B0503020204020204" charset="-122"/>
              </a:rPr>
              <a:t>p</a:t>
            </a:r>
            <a:r>
              <a:rPr lang="zh-CN" altLang="en-US" sz="2800" smtClean="0">
                <a:latin typeface="微软雅黑" panose="020B0503020204020204" charset="-122"/>
                <a:ea typeface="微软雅黑" panose="020B0503020204020204" charset="-122"/>
              </a:rPr>
              <a:t>（电子浓度表示为</a:t>
            </a:r>
            <a:r>
              <a:rPr lang="en-US" altLang="zh-CN" sz="2800" smtClean="0">
                <a:latin typeface="微软雅黑" panose="020B0503020204020204" charset="-122"/>
                <a:ea typeface="微软雅黑" panose="020B0503020204020204" charset="-122"/>
              </a:rPr>
              <a:t>n</a:t>
            </a:r>
            <a:r>
              <a:rPr lang="zh-CN" altLang="en-US" sz="2800" smtClean="0">
                <a:latin typeface="微软雅黑" panose="020B0503020204020204" charset="-122"/>
                <a:ea typeface="微软雅黑" panose="020B0503020204020204" charset="-122"/>
              </a:rPr>
              <a:t>）；</a:t>
            </a:r>
            <a:endParaRPr lang="zh-CN" altLang="en-US" sz="2800" smtClean="0">
              <a:latin typeface="微软雅黑" panose="020B0503020204020204" charset="-122"/>
              <a:ea typeface="微软雅黑" panose="020B0503020204020204" charset="-122"/>
            </a:endParaRPr>
          </a:p>
          <a:p>
            <a:pPr algn="l" eaLnBrk="1" hangingPunct="1"/>
            <a:r>
              <a:rPr lang="en-US" altLang="zh-CN" sz="2800" smtClean="0">
                <a:latin typeface="微软雅黑" panose="020B0503020204020204" charset="-122"/>
                <a:ea typeface="微软雅黑" panose="020B0503020204020204" charset="-122"/>
              </a:rPr>
              <a:t>C. E</a:t>
            </a:r>
            <a:r>
              <a:rPr lang="en-US" altLang="zh-CN" sz="2800" baseline="-25000" smtClean="0">
                <a:latin typeface="微软雅黑" panose="020B0503020204020204" charset="-122"/>
                <a:ea typeface="微软雅黑" panose="020B0503020204020204" charset="-122"/>
              </a:rPr>
              <a:t>P</a:t>
            </a:r>
            <a:r>
              <a:rPr lang="en-US" altLang="zh-CN" sz="2800" smtClean="0">
                <a:latin typeface="微软雅黑" panose="020B0503020204020204" charset="-122"/>
                <a:ea typeface="微软雅黑" panose="020B0503020204020204" charset="-122"/>
              </a:rPr>
              <a:t>=-E</a:t>
            </a:r>
            <a:r>
              <a:rPr lang="en-US" altLang="zh-CN" sz="2800" baseline="-25000" smtClean="0">
                <a:latin typeface="微软雅黑" panose="020B0503020204020204" charset="-122"/>
                <a:ea typeface="微软雅黑" panose="020B0503020204020204" charset="-122"/>
              </a:rPr>
              <a:t>n</a:t>
            </a:r>
            <a:endParaRPr lang="en-US" altLang="zh-CN" sz="2800" baseline="-25000" smtClean="0">
              <a:latin typeface="微软雅黑" panose="020B0503020204020204" charset="-122"/>
              <a:ea typeface="微软雅黑" panose="020B0503020204020204" charset="-122"/>
            </a:endParaRPr>
          </a:p>
          <a:p>
            <a:pPr algn="l" eaLnBrk="1" hangingPunct="1"/>
            <a:r>
              <a:rPr lang="en-US" altLang="zh-CN" sz="2800" smtClean="0">
                <a:latin typeface="微软雅黑" panose="020B0503020204020204" charset="-122"/>
                <a:ea typeface="微软雅黑" panose="020B0503020204020204" charset="-122"/>
              </a:rPr>
              <a:t>D. m</a:t>
            </a:r>
            <a:r>
              <a:rPr lang="en-US" altLang="zh-CN" sz="2800" baseline="-25000" smtClean="0">
                <a:latin typeface="微软雅黑" panose="020B0503020204020204" charset="-122"/>
                <a:ea typeface="微软雅黑" panose="020B0503020204020204" charset="-122"/>
              </a:rPr>
              <a:t>P</a:t>
            </a:r>
            <a:r>
              <a:rPr lang="en-US" altLang="zh-CN" sz="2800" smtClean="0">
                <a:latin typeface="微软雅黑" panose="020B0503020204020204" charset="-122"/>
                <a:ea typeface="微软雅黑" panose="020B0503020204020204" charset="-122"/>
              </a:rPr>
              <a:t>*=-m</a:t>
            </a:r>
            <a:r>
              <a:rPr lang="en-US" altLang="zh-CN" sz="2800" baseline="-25000" smtClean="0">
                <a:latin typeface="微软雅黑" panose="020B0503020204020204" charset="-122"/>
                <a:ea typeface="微软雅黑" panose="020B0503020204020204" charset="-122"/>
              </a:rPr>
              <a:t>n</a:t>
            </a:r>
            <a:r>
              <a:rPr lang="en-US" altLang="zh-CN" sz="2800" smtClean="0">
                <a:latin typeface="微软雅黑" panose="020B0503020204020204" charset="-122"/>
                <a:ea typeface="微软雅黑" panose="020B0503020204020204" charset="-122"/>
              </a:rPr>
              <a:t>*</a:t>
            </a:r>
            <a:endParaRPr lang="en-US" altLang="zh-CN" sz="2800" baseline="-25000" smtClean="0"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/>
            <a:endParaRPr lang="en-US" altLang="zh-CN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0420" name="矩形 3"/>
          <p:cNvSpPr>
            <a:spLocks noChangeArrowheads="1"/>
          </p:cNvSpPr>
          <p:nvPr/>
        </p:nvSpPr>
        <p:spPr bwMode="auto">
          <a:xfrm>
            <a:off x="755650" y="115888"/>
            <a:ext cx="58102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8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§ 1.4 </a:t>
            </a:r>
            <a:r>
              <a:rPr lang="zh-CN" altLang="en-US" sz="28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本征半导体的导电机构    空穴</a:t>
            </a:r>
            <a:endParaRPr lang="zh-CN" altLang="en-US" sz="28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0421" name="Rectangle 3"/>
          <p:cNvSpPr txBox="1">
            <a:spLocks noChangeArrowheads="1"/>
          </p:cNvSpPr>
          <p:nvPr/>
        </p:nvSpPr>
        <p:spPr bwMode="auto">
          <a:xfrm>
            <a:off x="179388" y="4508500"/>
            <a:ext cx="8713787" cy="234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3200" b="1">
                <a:solidFill>
                  <a:schemeClr val="hlink"/>
                </a:solidFill>
                <a:latin typeface="微软雅黑" panose="020B0503020204020204" charset="-122"/>
                <a:ea typeface="微软雅黑" panose="020B0503020204020204" charset="-122"/>
              </a:rPr>
              <a:t>引入空穴的意义</a:t>
            </a:r>
            <a:endParaRPr lang="zh-CN" altLang="en-US" sz="3200" b="1">
              <a:solidFill>
                <a:schemeClr val="hlink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just" eaLnBrk="1" hangingPunct="1"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</a:rPr>
              <a:t>A. 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把价带中大量电子对电流的贡献用少量的空穴表达出来。</a:t>
            </a:r>
            <a:endParaRPr lang="zh-CN" altLang="en-US" sz="2400">
              <a:latin typeface="微软雅黑" panose="020B0503020204020204" charset="-122"/>
              <a:ea typeface="微软雅黑" panose="020B0503020204020204" charset="-122"/>
            </a:endParaRPr>
          </a:p>
          <a:p>
            <a:pPr algn="just" eaLnBrk="1" hangingPunct="1"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</a:rPr>
              <a:t>B. 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半导体中有电子和空穴两种载流子，而金属中只有电子一种载流子。</a:t>
            </a:r>
            <a:endParaRPr lang="zh-CN" altLang="en-US" sz="240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/>
              <a:t>回旋共振</a:t>
            </a:r>
            <a:endParaRPr lang="zh-CN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第二章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施主杂质、受主杂质、等电子杂质</a:t>
            </a:r>
            <a:endParaRPr lang="en-US" altLang="zh-CN" dirty="0" smtClean="0"/>
          </a:p>
          <a:p>
            <a:r>
              <a:rPr lang="zh-CN" altLang="en-US" dirty="0" smtClean="0"/>
              <a:t>替位式杂质</a:t>
            </a:r>
            <a:endParaRPr lang="en-US" altLang="zh-CN" dirty="0" smtClean="0"/>
          </a:p>
          <a:p>
            <a:r>
              <a:rPr lang="zh-CN" altLang="en-US" dirty="0" smtClean="0"/>
              <a:t>杂质</a:t>
            </a:r>
            <a:r>
              <a:rPr lang="zh-CN" altLang="en-US" dirty="0" smtClean="0"/>
              <a:t>电离能</a:t>
            </a:r>
            <a:endParaRPr lang="en-US" altLang="zh-CN" dirty="0" smtClean="0"/>
          </a:p>
          <a:p>
            <a:r>
              <a:rPr lang="zh-CN" altLang="en-US" dirty="0" smtClean="0"/>
              <a:t>杂质的补偿作用</a:t>
            </a:r>
            <a:endParaRPr lang="en-US" altLang="zh-CN" dirty="0" smtClean="0"/>
          </a:p>
          <a:p>
            <a:r>
              <a:rPr lang="zh-CN" altLang="en-US" dirty="0" smtClean="0"/>
              <a:t>浅能级杂质，</a:t>
            </a:r>
            <a:r>
              <a:rPr lang="zh-CN" altLang="en-US" dirty="0" smtClean="0"/>
              <a:t>深能级</a:t>
            </a:r>
            <a:r>
              <a:rPr lang="zh-CN" altLang="en-US" dirty="0" smtClean="0"/>
              <a:t>杂质</a:t>
            </a:r>
            <a:endParaRPr lang="en-US" altLang="zh-CN" dirty="0" smtClean="0"/>
          </a:p>
          <a:p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矩形 1"/>
          <p:cNvSpPr>
            <a:spLocks noChangeArrowheads="1"/>
          </p:cNvSpPr>
          <p:nvPr/>
        </p:nvSpPr>
        <p:spPr bwMode="auto">
          <a:xfrm>
            <a:off x="827088" y="96838"/>
            <a:ext cx="45624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8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§ 2.1</a:t>
            </a:r>
            <a:r>
              <a:rPr lang="zh-CN" altLang="en-US" sz="28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硅锗晶体中的杂质能级</a:t>
            </a:r>
            <a:endParaRPr lang="zh-CN" altLang="en-US" sz="28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662238" y="836613"/>
            <a:ext cx="3819525" cy="5238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dirty="0">
                <a:latin typeface="微软雅黑" panose="020B0503020204020204" charset="-122"/>
                <a:ea typeface="微软雅黑" panose="020B0503020204020204" charset="-122"/>
                <a:cs typeface="+mj-cs"/>
              </a:rPr>
              <a:t>2. </a:t>
            </a:r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  <a:cs typeface="+mj-cs"/>
              </a:rPr>
              <a:t>施主杂质、施主能级</a:t>
            </a:r>
            <a:endParaRPr lang="zh-CN" altLang="en-US" sz="2800" dirty="0">
              <a:latin typeface="微软雅黑" panose="020B0503020204020204" charset="-122"/>
              <a:ea typeface="微软雅黑" panose="020B0503020204020204" charset="-122"/>
              <a:cs typeface="+mj-cs"/>
            </a:endParaRPr>
          </a:p>
        </p:txBody>
      </p:sp>
      <p:sp>
        <p:nvSpPr>
          <p:cNvPr id="10244" name="Rectangle 5"/>
          <p:cNvSpPr txBox="1">
            <a:spLocks noChangeArrowheads="1"/>
          </p:cNvSpPr>
          <p:nvPr/>
        </p:nvSpPr>
        <p:spPr bwMode="auto">
          <a:xfrm>
            <a:off x="457200" y="1600200"/>
            <a:ext cx="8229600" cy="453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2600">
                <a:latin typeface="微软雅黑" panose="020B0503020204020204" charset="-122"/>
                <a:ea typeface="微软雅黑" panose="020B0503020204020204" charset="-122"/>
              </a:rPr>
              <a:t>施主杂质</a:t>
            </a:r>
            <a:endParaRPr lang="zh-CN" altLang="en-US" sz="2600">
              <a:latin typeface="微软雅黑" panose="020B0503020204020204" charset="-122"/>
              <a:ea typeface="微软雅黑" panose="020B0503020204020204" charset="-122"/>
            </a:endParaRPr>
          </a:p>
          <a:p>
            <a:pPr lvl="1" algn="just" eaLnBrk="1" hangingPunct="1">
              <a:spcBef>
                <a:spcPct val="20000"/>
              </a:spcBef>
              <a:buFont typeface="Arial" panose="020B0604020202020204" pitchFamily="34" charset="0"/>
              <a:buChar char="–"/>
            </a:pPr>
            <a:r>
              <a:rPr lang="en-US" altLang="zh-CN" sz="2200">
                <a:latin typeface="微软雅黑" panose="020B0503020204020204" charset="-122"/>
                <a:ea typeface="微软雅黑" panose="020B0503020204020204" charset="-122"/>
              </a:rPr>
              <a:t>V</a:t>
            </a:r>
            <a:r>
              <a:rPr lang="zh-CN" altLang="en-US" sz="2200">
                <a:latin typeface="微软雅黑" panose="020B0503020204020204" charset="-122"/>
                <a:ea typeface="微软雅黑" panose="020B0503020204020204" charset="-122"/>
              </a:rPr>
              <a:t>族元素在硅、锗中电离时能够释放电子而产生导电电子并形成正电中心，称此类杂质为</a:t>
            </a:r>
            <a:r>
              <a:rPr lang="zh-CN" altLang="en-US" sz="22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施主杂质</a:t>
            </a:r>
            <a:r>
              <a:rPr lang="zh-CN" altLang="en-US" sz="2200">
                <a:latin typeface="微软雅黑" panose="020B0503020204020204" charset="-122"/>
                <a:ea typeface="微软雅黑" panose="020B0503020204020204" charset="-122"/>
              </a:rPr>
              <a:t>或</a:t>
            </a:r>
            <a:r>
              <a:rPr lang="en-US" altLang="zh-CN" sz="22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n</a:t>
            </a:r>
            <a:r>
              <a:rPr lang="zh-CN" altLang="en-US" sz="22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型杂质</a:t>
            </a:r>
            <a:r>
              <a:rPr lang="zh-CN" altLang="en-US" sz="2200">
                <a:latin typeface="微软雅黑" panose="020B0503020204020204" charset="-122"/>
                <a:ea typeface="微软雅黑" panose="020B0503020204020204" charset="-122"/>
              </a:rPr>
              <a:t>。</a:t>
            </a:r>
            <a:endParaRPr lang="zh-CN" altLang="en-US" sz="2200">
              <a:latin typeface="微软雅黑" panose="020B0503020204020204" charset="-122"/>
              <a:ea typeface="微软雅黑" panose="020B0503020204020204" charset="-122"/>
            </a:endParaRPr>
          </a:p>
          <a:p>
            <a:pPr algn="just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2600">
                <a:latin typeface="微软雅黑" panose="020B0503020204020204" charset="-122"/>
                <a:ea typeface="微软雅黑" panose="020B0503020204020204" charset="-122"/>
              </a:rPr>
              <a:t>施主电离</a:t>
            </a:r>
            <a:endParaRPr lang="zh-CN" altLang="en-US" sz="2600">
              <a:latin typeface="微软雅黑" panose="020B0503020204020204" charset="-122"/>
              <a:ea typeface="微软雅黑" panose="020B0503020204020204" charset="-122"/>
            </a:endParaRPr>
          </a:p>
          <a:p>
            <a:pPr lvl="1" algn="just" eaLnBrk="1" hangingPunct="1">
              <a:spcBef>
                <a:spcPct val="20000"/>
              </a:spcBef>
              <a:buFont typeface="Arial" panose="020B0604020202020204" pitchFamily="34" charset="0"/>
              <a:buChar char="–"/>
            </a:pPr>
            <a:r>
              <a:rPr lang="zh-CN" altLang="en-US" sz="2200">
                <a:latin typeface="微软雅黑" panose="020B0503020204020204" charset="-122"/>
                <a:ea typeface="微软雅黑" panose="020B0503020204020204" charset="-122"/>
              </a:rPr>
              <a:t>施主杂质</a:t>
            </a:r>
            <a:r>
              <a:rPr lang="zh-CN" altLang="en-US" sz="22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释放电子</a:t>
            </a:r>
            <a:r>
              <a:rPr lang="zh-CN" altLang="en-US" sz="2200">
                <a:latin typeface="微软雅黑" panose="020B0503020204020204" charset="-122"/>
                <a:ea typeface="微软雅黑" panose="020B0503020204020204" charset="-122"/>
              </a:rPr>
              <a:t>的过程。</a:t>
            </a:r>
            <a:endParaRPr lang="zh-CN" altLang="en-US" sz="2200">
              <a:latin typeface="微软雅黑" panose="020B0503020204020204" charset="-122"/>
              <a:ea typeface="微软雅黑" panose="020B0503020204020204" charset="-122"/>
            </a:endParaRPr>
          </a:p>
          <a:p>
            <a:pPr algn="just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2600">
                <a:latin typeface="微软雅黑" panose="020B0503020204020204" charset="-122"/>
                <a:ea typeface="微软雅黑" panose="020B0503020204020204" charset="-122"/>
              </a:rPr>
              <a:t>施主能级</a:t>
            </a:r>
            <a:endParaRPr lang="zh-CN" altLang="en-US" sz="2600">
              <a:latin typeface="微软雅黑" panose="020B0503020204020204" charset="-122"/>
              <a:ea typeface="微软雅黑" panose="020B0503020204020204" charset="-122"/>
            </a:endParaRPr>
          </a:p>
          <a:p>
            <a:pPr lvl="1" algn="just" eaLnBrk="1" hangingPunct="1">
              <a:spcBef>
                <a:spcPct val="20000"/>
              </a:spcBef>
              <a:buFont typeface="Arial" panose="020B0604020202020204" pitchFamily="34" charset="0"/>
              <a:buChar char="–"/>
            </a:pPr>
            <a:r>
              <a:rPr lang="zh-CN" altLang="en-US" sz="2200">
                <a:latin typeface="微软雅黑" panose="020B0503020204020204" charset="-122"/>
                <a:ea typeface="微软雅黑" panose="020B0503020204020204" charset="-122"/>
              </a:rPr>
              <a:t>被施主杂质束缚的电子的能量状态，记为</a:t>
            </a:r>
            <a:r>
              <a:rPr lang="en-US" altLang="zh-CN" sz="2200">
                <a:latin typeface="微软雅黑" panose="020B0503020204020204" charset="-122"/>
                <a:ea typeface="微软雅黑" panose="020B0503020204020204" charset="-122"/>
              </a:rPr>
              <a:t>E</a:t>
            </a:r>
            <a:r>
              <a:rPr lang="en-US" altLang="zh-CN" sz="2200" baseline="-25000">
                <a:latin typeface="微软雅黑" panose="020B0503020204020204" charset="-122"/>
                <a:ea typeface="微软雅黑" panose="020B0503020204020204" charset="-122"/>
              </a:rPr>
              <a:t>D</a:t>
            </a:r>
            <a:r>
              <a:rPr lang="zh-CN" altLang="en-US" sz="2200">
                <a:latin typeface="微软雅黑" panose="020B0503020204020204" charset="-122"/>
                <a:ea typeface="微软雅黑" panose="020B0503020204020204" charset="-122"/>
              </a:rPr>
              <a:t>，施主电离能量为</a:t>
            </a:r>
            <a:r>
              <a:rPr lang="el-GR" altLang="zh-CN" sz="2200">
                <a:latin typeface="微软雅黑" panose="020B0503020204020204" charset="-122"/>
              </a:rPr>
              <a:t>Δ</a:t>
            </a:r>
            <a:r>
              <a:rPr lang="en-US" altLang="zh-CN" sz="2200">
                <a:latin typeface="微软雅黑" panose="020B0503020204020204" charset="-122"/>
                <a:ea typeface="微软雅黑" panose="020B0503020204020204" charset="-122"/>
              </a:rPr>
              <a:t>E</a:t>
            </a:r>
            <a:r>
              <a:rPr lang="en-US" altLang="zh-CN" sz="2200" baseline="-25000">
                <a:latin typeface="微软雅黑" panose="020B0503020204020204" charset="-122"/>
                <a:ea typeface="微软雅黑" panose="020B0503020204020204" charset="-122"/>
              </a:rPr>
              <a:t>D</a:t>
            </a:r>
            <a:r>
              <a:rPr lang="zh-CN" altLang="el-GR" sz="2200">
                <a:latin typeface="微软雅黑" panose="020B0503020204020204" charset="-122"/>
                <a:ea typeface="微软雅黑" panose="020B0503020204020204" charset="-122"/>
              </a:rPr>
              <a:t>。</a:t>
            </a:r>
            <a:endParaRPr lang="zh-CN" altLang="en-US" sz="2200">
              <a:latin typeface="微软雅黑" panose="020B0503020204020204" charset="-122"/>
              <a:ea typeface="微软雅黑" panose="020B0503020204020204" charset="-122"/>
            </a:endParaRPr>
          </a:p>
          <a:p>
            <a:pPr algn="just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zh-CN" sz="2600">
                <a:latin typeface="微软雅黑" panose="020B0503020204020204" charset="-122"/>
                <a:ea typeface="微软雅黑" panose="020B0503020204020204" charset="-122"/>
              </a:rPr>
              <a:t>n</a:t>
            </a:r>
            <a:r>
              <a:rPr lang="zh-CN" altLang="en-US" sz="2600">
                <a:latin typeface="微软雅黑" panose="020B0503020204020204" charset="-122"/>
                <a:ea typeface="微软雅黑" panose="020B0503020204020204" charset="-122"/>
              </a:rPr>
              <a:t>型半导体</a:t>
            </a:r>
            <a:endParaRPr lang="zh-CN" altLang="en-US" sz="2600">
              <a:latin typeface="微软雅黑" panose="020B0503020204020204" charset="-122"/>
              <a:ea typeface="微软雅黑" panose="020B0503020204020204" charset="-122"/>
            </a:endParaRPr>
          </a:p>
          <a:p>
            <a:pPr lvl="1" algn="just" eaLnBrk="1" hangingPunct="1">
              <a:spcBef>
                <a:spcPct val="20000"/>
              </a:spcBef>
              <a:buFont typeface="Arial" panose="020B0604020202020204" pitchFamily="34" charset="0"/>
              <a:buChar char="–"/>
            </a:pPr>
            <a:r>
              <a:rPr lang="zh-CN" altLang="en-US" sz="2200">
                <a:latin typeface="微软雅黑" panose="020B0503020204020204" charset="-122"/>
                <a:ea typeface="微软雅黑" panose="020B0503020204020204" charset="-122"/>
              </a:rPr>
              <a:t>依靠导带电子导电的半导体。</a:t>
            </a:r>
            <a:endParaRPr lang="zh-CN" altLang="en-US" sz="220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02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02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02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02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1024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1024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矩形 2"/>
          <p:cNvSpPr>
            <a:spLocks noChangeArrowheads="1"/>
          </p:cNvSpPr>
          <p:nvPr/>
        </p:nvSpPr>
        <p:spPr bwMode="auto">
          <a:xfrm>
            <a:off x="827088" y="96838"/>
            <a:ext cx="45624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8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§ 2.1</a:t>
            </a:r>
            <a:r>
              <a:rPr lang="zh-CN" altLang="en-US" sz="28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硅锗晶体中的杂质能级</a:t>
            </a:r>
            <a:endParaRPr lang="zh-CN" altLang="en-US" sz="28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555875" y="765175"/>
            <a:ext cx="3817938" cy="5222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dirty="0">
                <a:latin typeface="微软雅黑" panose="020B0503020204020204" charset="-122"/>
                <a:ea typeface="微软雅黑" panose="020B0503020204020204" charset="-122"/>
                <a:cs typeface="+mj-cs"/>
              </a:rPr>
              <a:t>3. </a:t>
            </a:r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  <a:cs typeface="+mj-cs"/>
              </a:rPr>
              <a:t>受主杂质、受主能级</a:t>
            </a:r>
            <a:endParaRPr lang="zh-CN" altLang="en-US" sz="2800" dirty="0">
              <a:latin typeface="微软雅黑" panose="020B0503020204020204" charset="-122"/>
              <a:ea typeface="微软雅黑" panose="020B0503020204020204" charset="-122"/>
              <a:cs typeface="+mj-cs"/>
            </a:endParaRPr>
          </a:p>
        </p:txBody>
      </p:sp>
      <p:sp>
        <p:nvSpPr>
          <p:cNvPr id="13316" name="Rectangle 3"/>
          <p:cNvSpPr txBox="1">
            <a:spLocks noChangeArrowheads="1"/>
          </p:cNvSpPr>
          <p:nvPr/>
        </p:nvSpPr>
        <p:spPr bwMode="auto">
          <a:xfrm>
            <a:off x="457200" y="1600200"/>
            <a:ext cx="8229600" cy="453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2600">
                <a:latin typeface="微软雅黑" panose="020B0503020204020204" charset="-122"/>
                <a:ea typeface="微软雅黑" panose="020B0503020204020204" charset="-122"/>
              </a:rPr>
              <a:t>受主杂质</a:t>
            </a:r>
            <a:endParaRPr lang="zh-CN" altLang="en-US" sz="2600">
              <a:latin typeface="微软雅黑" panose="020B0503020204020204" charset="-122"/>
              <a:ea typeface="微软雅黑" panose="020B0503020204020204" charset="-122"/>
            </a:endParaRPr>
          </a:p>
          <a:p>
            <a:pPr lvl="1" algn="just" eaLnBrk="1" hangingPunct="1">
              <a:spcBef>
                <a:spcPct val="20000"/>
              </a:spcBef>
              <a:buFont typeface="Arial" panose="020B0604020202020204" pitchFamily="34" charset="0"/>
              <a:buChar char="–"/>
            </a:pPr>
            <a:r>
              <a:rPr lang="en-US" altLang="zh-CN" sz="2200">
                <a:latin typeface="微软雅黑" panose="020B0503020204020204" charset="-122"/>
                <a:ea typeface="微软雅黑" panose="020B0503020204020204" charset="-122"/>
              </a:rPr>
              <a:t>III</a:t>
            </a:r>
            <a:r>
              <a:rPr lang="zh-CN" altLang="en-US" sz="2200">
                <a:latin typeface="微软雅黑" panose="020B0503020204020204" charset="-122"/>
                <a:ea typeface="微软雅黑" panose="020B0503020204020204" charset="-122"/>
              </a:rPr>
              <a:t>族元素在硅、锗中电离时能够接受电子而产生</a:t>
            </a:r>
            <a:r>
              <a:rPr lang="zh-CN" altLang="en-US" sz="22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导电空穴</a:t>
            </a:r>
            <a:r>
              <a:rPr lang="zh-CN" altLang="en-US" sz="2200">
                <a:latin typeface="微软雅黑" panose="020B0503020204020204" charset="-122"/>
                <a:ea typeface="微软雅黑" panose="020B0503020204020204" charset="-122"/>
              </a:rPr>
              <a:t>并形成负电中心，称此类杂质为</a:t>
            </a:r>
            <a:r>
              <a:rPr lang="zh-CN" altLang="en-US" sz="22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受主杂质</a:t>
            </a:r>
            <a:r>
              <a:rPr lang="zh-CN" altLang="en-US" sz="2200">
                <a:latin typeface="微软雅黑" panose="020B0503020204020204" charset="-122"/>
                <a:ea typeface="微软雅黑" panose="020B0503020204020204" charset="-122"/>
              </a:rPr>
              <a:t>或</a:t>
            </a:r>
            <a:r>
              <a:rPr lang="en-US" altLang="zh-CN" sz="22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p</a:t>
            </a:r>
            <a:r>
              <a:rPr lang="zh-CN" altLang="en-US" sz="22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型杂质</a:t>
            </a:r>
            <a:r>
              <a:rPr lang="zh-CN" altLang="en-US" sz="2200">
                <a:latin typeface="微软雅黑" panose="020B0503020204020204" charset="-122"/>
                <a:ea typeface="微软雅黑" panose="020B0503020204020204" charset="-122"/>
              </a:rPr>
              <a:t>。</a:t>
            </a:r>
            <a:endParaRPr lang="zh-CN" altLang="en-US" sz="2200">
              <a:latin typeface="微软雅黑" panose="020B0503020204020204" charset="-122"/>
              <a:ea typeface="微软雅黑" panose="020B0503020204020204" charset="-122"/>
            </a:endParaRPr>
          </a:p>
          <a:p>
            <a:pPr algn="just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2600">
                <a:latin typeface="微软雅黑" panose="020B0503020204020204" charset="-122"/>
                <a:ea typeface="微软雅黑" panose="020B0503020204020204" charset="-122"/>
              </a:rPr>
              <a:t>受主电离</a:t>
            </a:r>
            <a:endParaRPr lang="zh-CN" altLang="en-US" sz="2600">
              <a:latin typeface="微软雅黑" panose="020B0503020204020204" charset="-122"/>
              <a:ea typeface="微软雅黑" panose="020B0503020204020204" charset="-122"/>
            </a:endParaRPr>
          </a:p>
          <a:p>
            <a:pPr lvl="1" algn="just" eaLnBrk="1" hangingPunct="1">
              <a:spcBef>
                <a:spcPct val="20000"/>
              </a:spcBef>
              <a:buFont typeface="Arial" panose="020B0604020202020204" pitchFamily="34" charset="0"/>
              <a:buChar char="–"/>
            </a:pPr>
            <a:r>
              <a:rPr lang="zh-CN" altLang="en-US" sz="2200">
                <a:latin typeface="微软雅黑" panose="020B0503020204020204" charset="-122"/>
                <a:ea typeface="微软雅黑" panose="020B0503020204020204" charset="-122"/>
              </a:rPr>
              <a:t>受主杂质释放</a:t>
            </a:r>
            <a:r>
              <a:rPr lang="zh-CN" altLang="en-US" sz="22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空穴</a:t>
            </a:r>
            <a:r>
              <a:rPr lang="zh-CN" altLang="en-US" sz="2200">
                <a:latin typeface="微软雅黑" panose="020B0503020204020204" charset="-122"/>
                <a:ea typeface="微软雅黑" panose="020B0503020204020204" charset="-122"/>
              </a:rPr>
              <a:t>的过程。</a:t>
            </a:r>
            <a:endParaRPr lang="zh-CN" altLang="en-US" sz="2200">
              <a:latin typeface="微软雅黑" panose="020B0503020204020204" charset="-122"/>
              <a:ea typeface="微软雅黑" panose="020B0503020204020204" charset="-122"/>
            </a:endParaRPr>
          </a:p>
          <a:p>
            <a:pPr algn="just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2600">
                <a:latin typeface="微软雅黑" panose="020B0503020204020204" charset="-122"/>
                <a:ea typeface="微软雅黑" panose="020B0503020204020204" charset="-122"/>
              </a:rPr>
              <a:t>受主能级</a:t>
            </a:r>
            <a:endParaRPr lang="zh-CN" altLang="en-US" sz="2600">
              <a:latin typeface="微软雅黑" panose="020B0503020204020204" charset="-122"/>
              <a:ea typeface="微软雅黑" panose="020B0503020204020204" charset="-122"/>
            </a:endParaRPr>
          </a:p>
          <a:p>
            <a:pPr lvl="1" algn="just" eaLnBrk="1" hangingPunct="1">
              <a:spcBef>
                <a:spcPct val="20000"/>
              </a:spcBef>
              <a:buFont typeface="Arial" panose="020B0604020202020204" pitchFamily="34" charset="0"/>
              <a:buChar char="–"/>
            </a:pPr>
            <a:r>
              <a:rPr lang="zh-CN" altLang="en-US" sz="2200">
                <a:latin typeface="微软雅黑" panose="020B0503020204020204" charset="-122"/>
                <a:ea typeface="微软雅黑" panose="020B0503020204020204" charset="-122"/>
              </a:rPr>
              <a:t>被受主杂质束缚的空穴的能量状态，记为</a:t>
            </a:r>
            <a:r>
              <a:rPr lang="en-US" altLang="zh-CN" sz="2200">
                <a:latin typeface="微软雅黑" panose="020B0503020204020204" charset="-122"/>
                <a:ea typeface="微软雅黑" panose="020B0503020204020204" charset="-122"/>
              </a:rPr>
              <a:t>E</a:t>
            </a:r>
            <a:r>
              <a:rPr lang="en-US" altLang="zh-CN" sz="2200" baseline="-25000">
                <a:latin typeface="微软雅黑" panose="020B0503020204020204" charset="-122"/>
                <a:ea typeface="微软雅黑" panose="020B0503020204020204" charset="-122"/>
              </a:rPr>
              <a:t>A</a:t>
            </a:r>
            <a:r>
              <a:rPr lang="zh-CN" altLang="en-US" sz="2200">
                <a:latin typeface="微软雅黑" panose="020B0503020204020204" charset="-122"/>
                <a:ea typeface="微软雅黑" panose="020B0503020204020204" charset="-122"/>
              </a:rPr>
              <a:t>。受主电离能量为</a:t>
            </a:r>
            <a:r>
              <a:rPr lang="el-GR" altLang="zh-CN" sz="2200">
                <a:latin typeface="微软雅黑" panose="020B0503020204020204" charset="-122"/>
              </a:rPr>
              <a:t>Δ</a:t>
            </a:r>
            <a:r>
              <a:rPr lang="en-US" altLang="zh-CN" sz="2200">
                <a:latin typeface="微软雅黑" panose="020B0503020204020204" charset="-122"/>
                <a:ea typeface="微软雅黑" panose="020B0503020204020204" charset="-122"/>
              </a:rPr>
              <a:t>E</a:t>
            </a:r>
            <a:r>
              <a:rPr lang="en-US" altLang="zh-CN" sz="2200" baseline="-25000">
                <a:latin typeface="微软雅黑" panose="020B0503020204020204" charset="-122"/>
                <a:ea typeface="微软雅黑" panose="020B0503020204020204" charset="-122"/>
              </a:rPr>
              <a:t>A</a:t>
            </a:r>
            <a:endParaRPr lang="el-GR" altLang="zh-CN" sz="2200">
              <a:latin typeface="微软雅黑" panose="020B0503020204020204" charset="-122"/>
              <a:ea typeface="微软雅黑" panose="020B0503020204020204" charset="-122"/>
            </a:endParaRPr>
          </a:p>
          <a:p>
            <a:pPr algn="just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zh-CN" sz="2600">
                <a:latin typeface="微软雅黑" panose="020B0503020204020204" charset="-122"/>
                <a:ea typeface="微软雅黑" panose="020B0503020204020204" charset="-122"/>
              </a:rPr>
              <a:t>p</a:t>
            </a:r>
            <a:r>
              <a:rPr lang="zh-CN" altLang="en-US" sz="2600">
                <a:latin typeface="微软雅黑" panose="020B0503020204020204" charset="-122"/>
                <a:ea typeface="微软雅黑" panose="020B0503020204020204" charset="-122"/>
              </a:rPr>
              <a:t>型半导体</a:t>
            </a:r>
            <a:endParaRPr lang="zh-CN" altLang="en-US" sz="2600">
              <a:latin typeface="微软雅黑" panose="020B0503020204020204" charset="-122"/>
              <a:ea typeface="微软雅黑" panose="020B0503020204020204" charset="-122"/>
            </a:endParaRPr>
          </a:p>
          <a:p>
            <a:pPr lvl="1" algn="just" eaLnBrk="1" hangingPunct="1">
              <a:spcBef>
                <a:spcPct val="20000"/>
              </a:spcBef>
              <a:buFont typeface="Arial" panose="020B0604020202020204" pitchFamily="34" charset="0"/>
              <a:buChar char="–"/>
            </a:pPr>
            <a:r>
              <a:rPr lang="zh-CN" altLang="en-US" sz="2200">
                <a:latin typeface="微软雅黑" panose="020B0503020204020204" charset="-122"/>
                <a:ea typeface="微软雅黑" panose="020B0503020204020204" charset="-122"/>
              </a:rPr>
              <a:t>依靠价带空穴导电的半导体。</a:t>
            </a:r>
            <a:endParaRPr lang="zh-CN" altLang="en-US" sz="220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3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3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3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3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3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3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33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33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133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133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5" dur="2000"/>
                                        <p:tgtEl>
                                          <p:spTgt spid="133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8" dur="2000"/>
                                        <p:tgtEl>
                                          <p:spTgt spid="133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1" descr="C:\Users\xjye\AppData\Roaming\Tencent\Users\64296291\QQ\WinTemp\RichOle\}L6SNA}YCG1PT@FGH42DH3D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3" y="1844675"/>
            <a:ext cx="7791450" cy="421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79" name="TextBox 3"/>
          <p:cNvSpPr txBox="1">
            <a:spLocks noChangeArrowheads="1"/>
          </p:cNvSpPr>
          <p:nvPr/>
        </p:nvSpPr>
        <p:spPr bwMode="auto">
          <a:xfrm>
            <a:off x="3635375" y="836613"/>
            <a:ext cx="2232025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5400" b="1">
                <a:solidFill>
                  <a:srgbClr val="FF0000"/>
                </a:solidFill>
                <a:latin typeface="华文行楷" pitchFamily="2" charset="-122"/>
                <a:ea typeface="华文行楷" pitchFamily="2" charset="-122"/>
              </a:rPr>
              <a:t>小结</a:t>
            </a:r>
            <a:endParaRPr lang="zh-CN" altLang="en-US" sz="5400" b="1">
              <a:solidFill>
                <a:srgbClr val="FF0000"/>
              </a:solidFill>
              <a:latin typeface="华文行楷" pitchFamily="2" charset="-122"/>
              <a:ea typeface="华文行楷" pitchFamily="2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77687" y="2385391"/>
            <a:ext cx="7543800" cy="717924"/>
          </a:xfrm>
        </p:spPr>
        <p:txBody>
          <a:bodyPr/>
          <a:lstStyle/>
          <a:p>
            <a:r>
              <a:rPr lang="zh-CN" altLang="en-US" dirty="0" smtClean="0"/>
              <a:t>考试题型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9005" y="3484452"/>
            <a:ext cx="8229600" cy="3083325"/>
          </a:xfrm>
        </p:spPr>
        <p:txBody>
          <a:bodyPr/>
          <a:lstStyle/>
          <a:p>
            <a:r>
              <a:rPr lang="zh-CN" altLang="en-US" b="1" dirty="0" smtClean="0"/>
              <a:t>一</a:t>
            </a:r>
            <a:r>
              <a:rPr lang="zh-CN" altLang="zh-CN" b="1" dirty="0" smtClean="0"/>
              <a:t>、</a:t>
            </a:r>
            <a:r>
              <a:rPr lang="zh-CN" altLang="zh-CN" b="1" dirty="0"/>
              <a:t>名词解释题（每</a:t>
            </a:r>
            <a:r>
              <a:rPr lang="zh-CN" altLang="zh-CN" b="1" dirty="0" smtClean="0"/>
              <a:t>题</a:t>
            </a:r>
            <a:r>
              <a:rPr lang="en-US" altLang="zh-CN" b="1" dirty="0" smtClean="0"/>
              <a:t>4</a:t>
            </a:r>
            <a:r>
              <a:rPr lang="zh-CN" altLang="zh-CN" b="1" dirty="0" smtClean="0"/>
              <a:t>分</a:t>
            </a:r>
            <a:r>
              <a:rPr lang="zh-CN" altLang="zh-CN" b="1" dirty="0"/>
              <a:t>，</a:t>
            </a:r>
            <a:r>
              <a:rPr lang="zh-CN" altLang="zh-CN" b="1" dirty="0" smtClean="0"/>
              <a:t>共</a:t>
            </a:r>
            <a:r>
              <a:rPr lang="en-US" altLang="zh-CN" b="1" dirty="0" smtClean="0"/>
              <a:t>24</a:t>
            </a:r>
            <a:r>
              <a:rPr lang="zh-CN" altLang="zh-CN" b="1" dirty="0" smtClean="0"/>
              <a:t>分）</a:t>
            </a:r>
            <a:r>
              <a:rPr lang="en-US" altLang="zh-CN" b="1" dirty="0" smtClean="0">
                <a:solidFill>
                  <a:srgbClr val="FF0000"/>
                </a:solidFill>
              </a:rPr>
              <a:t>1</a:t>
            </a:r>
            <a:r>
              <a:rPr lang="zh-CN" altLang="en-US" b="1" dirty="0" smtClean="0">
                <a:solidFill>
                  <a:srgbClr val="FF0000"/>
                </a:solidFill>
              </a:rPr>
              <a:t>，</a:t>
            </a:r>
            <a:r>
              <a:rPr lang="en-US" altLang="zh-CN" b="1" dirty="0" smtClean="0">
                <a:solidFill>
                  <a:srgbClr val="FF0000"/>
                </a:solidFill>
              </a:rPr>
              <a:t>2</a:t>
            </a:r>
            <a:r>
              <a:rPr lang="zh-CN" altLang="en-US" b="1" dirty="0" smtClean="0">
                <a:solidFill>
                  <a:srgbClr val="FF0000"/>
                </a:solidFill>
              </a:rPr>
              <a:t>，</a:t>
            </a:r>
            <a:r>
              <a:rPr lang="en-US" altLang="zh-CN" b="1" dirty="0" smtClean="0">
                <a:solidFill>
                  <a:srgbClr val="FF0000"/>
                </a:solidFill>
              </a:rPr>
              <a:t>3</a:t>
            </a:r>
            <a:r>
              <a:rPr lang="zh-CN" altLang="en-US" b="1" dirty="0" smtClean="0">
                <a:solidFill>
                  <a:srgbClr val="FF0000"/>
                </a:solidFill>
              </a:rPr>
              <a:t>，</a:t>
            </a:r>
            <a:r>
              <a:rPr lang="en-US" altLang="zh-CN" b="1" dirty="0" smtClean="0">
                <a:solidFill>
                  <a:srgbClr val="FF0000"/>
                </a:solidFill>
              </a:rPr>
              <a:t>4</a:t>
            </a:r>
            <a:r>
              <a:rPr lang="zh-CN" altLang="en-US" b="1" dirty="0" smtClean="0">
                <a:solidFill>
                  <a:srgbClr val="FF0000"/>
                </a:solidFill>
              </a:rPr>
              <a:t>，</a:t>
            </a:r>
            <a:r>
              <a:rPr lang="en-US" altLang="zh-CN" b="1" dirty="0" smtClean="0">
                <a:solidFill>
                  <a:srgbClr val="FF0000"/>
                </a:solidFill>
              </a:rPr>
              <a:t>9</a:t>
            </a:r>
            <a:r>
              <a:rPr lang="zh-CN" altLang="en-US" b="1" dirty="0" smtClean="0">
                <a:solidFill>
                  <a:srgbClr val="FF0000"/>
                </a:solidFill>
              </a:rPr>
              <a:t>，</a:t>
            </a:r>
            <a:r>
              <a:rPr lang="en-US" altLang="zh-CN" b="1" dirty="0" smtClean="0">
                <a:solidFill>
                  <a:srgbClr val="FF0000"/>
                </a:solidFill>
              </a:rPr>
              <a:t>10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r>
              <a:rPr lang="zh-CN" altLang="en-US" b="1" dirty="0" smtClean="0"/>
              <a:t>二</a:t>
            </a:r>
            <a:r>
              <a:rPr lang="zh-CN" altLang="zh-CN" b="1" dirty="0" smtClean="0"/>
              <a:t>、</a:t>
            </a:r>
            <a:r>
              <a:rPr lang="zh-CN" altLang="zh-CN" b="1" dirty="0"/>
              <a:t>简答题（每</a:t>
            </a:r>
            <a:r>
              <a:rPr lang="zh-CN" altLang="zh-CN" b="1" dirty="0" smtClean="0"/>
              <a:t>题</a:t>
            </a:r>
            <a:r>
              <a:rPr lang="en-US" altLang="zh-CN" b="1" dirty="0" smtClean="0"/>
              <a:t>6</a:t>
            </a:r>
            <a:r>
              <a:rPr lang="zh-CN" altLang="zh-CN" b="1" dirty="0" smtClean="0"/>
              <a:t>分</a:t>
            </a:r>
            <a:r>
              <a:rPr lang="zh-CN" altLang="zh-CN" b="1" dirty="0"/>
              <a:t>，共</a:t>
            </a:r>
            <a:r>
              <a:rPr lang="en-US" altLang="zh-CN" b="1" dirty="0" smtClean="0"/>
              <a:t>24</a:t>
            </a:r>
            <a:r>
              <a:rPr lang="zh-CN" altLang="zh-CN" b="1" dirty="0" smtClean="0"/>
              <a:t>分）</a:t>
            </a:r>
            <a:r>
              <a:rPr lang="en-US" altLang="zh-CN" b="1" dirty="0">
                <a:solidFill>
                  <a:srgbClr val="FF0000"/>
                </a:solidFill>
              </a:rPr>
              <a:t> 1</a:t>
            </a:r>
            <a:r>
              <a:rPr lang="zh-CN" altLang="en-US" b="1" dirty="0">
                <a:solidFill>
                  <a:srgbClr val="FF0000"/>
                </a:solidFill>
              </a:rPr>
              <a:t>，</a:t>
            </a:r>
            <a:r>
              <a:rPr lang="en-US" altLang="zh-CN" b="1" dirty="0">
                <a:solidFill>
                  <a:srgbClr val="FF0000"/>
                </a:solidFill>
              </a:rPr>
              <a:t>2</a:t>
            </a:r>
            <a:r>
              <a:rPr lang="zh-CN" altLang="en-US" b="1" dirty="0">
                <a:solidFill>
                  <a:srgbClr val="FF0000"/>
                </a:solidFill>
              </a:rPr>
              <a:t>，</a:t>
            </a:r>
            <a:r>
              <a:rPr lang="en-US" altLang="zh-CN" b="1" dirty="0">
                <a:solidFill>
                  <a:srgbClr val="FF0000"/>
                </a:solidFill>
              </a:rPr>
              <a:t>3</a:t>
            </a:r>
            <a:r>
              <a:rPr lang="zh-CN" altLang="en-US" b="1" dirty="0">
                <a:solidFill>
                  <a:srgbClr val="FF0000"/>
                </a:solidFill>
              </a:rPr>
              <a:t>，</a:t>
            </a:r>
            <a:r>
              <a:rPr lang="en-US" altLang="zh-CN" b="1" dirty="0">
                <a:solidFill>
                  <a:srgbClr val="FF0000"/>
                </a:solidFill>
              </a:rPr>
              <a:t>4</a:t>
            </a:r>
            <a:endParaRPr lang="zh-CN" altLang="zh-CN" dirty="0"/>
          </a:p>
          <a:p>
            <a:r>
              <a:rPr lang="zh-CN" altLang="en-US" b="1" dirty="0" smtClean="0"/>
              <a:t>三</a:t>
            </a:r>
            <a:r>
              <a:rPr lang="zh-CN" altLang="zh-CN" b="1" dirty="0" smtClean="0"/>
              <a:t>、</a:t>
            </a:r>
            <a:r>
              <a:rPr lang="zh-CN" altLang="zh-CN" b="1" dirty="0"/>
              <a:t>作图分析题（每题</a:t>
            </a:r>
            <a:r>
              <a:rPr lang="en-US" altLang="zh-CN" b="1" dirty="0"/>
              <a:t>10</a:t>
            </a:r>
            <a:r>
              <a:rPr lang="zh-CN" altLang="zh-CN" b="1" dirty="0"/>
              <a:t>分，共</a:t>
            </a:r>
            <a:r>
              <a:rPr lang="en-US" altLang="zh-CN" b="1" dirty="0"/>
              <a:t>20</a:t>
            </a:r>
            <a:r>
              <a:rPr lang="zh-CN" altLang="zh-CN" b="1" dirty="0"/>
              <a:t>分</a:t>
            </a:r>
            <a:r>
              <a:rPr lang="zh-CN" altLang="zh-CN" b="1" dirty="0" smtClean="0"/>
              <a:t>）</a:t>
            </a:r>
            <a:r>
              <a:rPr lang="en-US" altLang="zh-CN" b="1" dirty="0" smtClean="0">
                <a:solidFill>
                  <a:srgbClr val="FF0000"/>
                </a:solidFill>
              </a:rPr>
              <a:t>7</a:t>
            </a:r>
            <a:r>
              <a:rPr lang="zh-CN" altLang="en-US" b="1" dirty="0" smtClean="0">
                <a:solidFill>
                  <a:srgbClr val="FF0000"/>
                </a:solidFill>
              </a:rPr>
              <a:t>，</a:t>
            </a:r>
            <a:r>
              <a:rPr lang="en-US" altLang="zh-CN" b="1" dirty="0" smtClean="0">
                <a:solidFill>
                  <a:srgbClr val="FF0000"/>
                </a:solidFill>
              </a:rPr>
              <a:t>8</a:t>
            </a:r>
            <a:endParaRPr lang="zh-CN" altLang="zh-CN" dirty="0">
              <a:solidFill>
                <a:srgbClr val="FF0000"/>
              </a:solidFill>
            </a:endParaRPr>
          </a:p>
          <a:p>
            <a:r>
              <a:rPr lang="zh-CN" altLang="en-US" b="1" dirty="0" smtClean="0"/>
              <a:t>四</a:t>
            </a:r>
            <a:r>
              <a:rPr lang="zh-CN" altLang="zh-CN" b="1" dirty="0" smtClean="0"/>
              <a:t>、</a:t>
            </a:r>
            <a:r>
              <a:rPr lang="zh-CN" altLang="zh-CN" b="1" dirty="0"/>
              <a:t>计算题</a:t>
            </a:r>
            <a:r>
              <a:rPr lang="zh-CN" altLang="zh-CN" b="1" dirty="0" smtClean="0"/>
              <a:t>（共</a:t>
            </a:r>
            <a:r>
              <a:rPr lang="en-US" altLang="zh-CN" b="1" dirty="0" smtClean="0"/>
              <a:t>32</a:t>
            </a:r>
            <a:r>
              <a:rPr lang="zh-CN" altLang="zh-CN" b="1" dirty="0" smtClean="0"/>
              <a:t>分）</a:t>
            </a:r>
            <a:r>
              <a:rPr lang="en-US" altLang="zh-CN" b="1" dirty="0" smtClean="0">
                <a:solidFill>
                  <a:srgbClr val="FF0000"/>
                </a:solidFill>
              </a:rPr>
              <a:t>3</a:t>
            </a:r>
            <a:r>
              <a:rPr lang="zh-CN" altLang="en-US" b="1" dirty="0" smtClean="0">
                <a:solidFill>
                  <a:srgbClr val="FF0000"/>
                </a:solidFill>
              </a:rPr>
              <a:t>，</a:t>
            </a:r>
            <a:r>
              <a:rPr lang="en-US" altLang="zh-CN" b="1" dirty="0" smtClean="0">
                <a:solidFill>
                  <a:srgbClr val="FF0000"/>
                </a:solidFill>
              </a:rPr>
              <a:t>4</a:t>
            </a:r>
            <a:r>
              <a:rPr lang="zh-CN" altLang="en-US" b="1" dirty="0" smtClean="0">
                <a:solidFill>
                  <a:srgbClr val="FF0000"/>
                </a:solidFill>
              </a:rPr>
              <a:t>，</a:t>
            </a:r>
            <a:r>
              <a:rPr lang="en-US" altLang="zh-CN" b="1" dirty="0" smtClean="0">
                <a:solidFill>
                  <a:srgbClr val="FF0000"/>
                </a:solidFill>
              </a:rPr>
              <a:t>5</a:t>
            </a:r>
            <a:endParaRPr lang="zh-CN" altLang="zh-CN" dirty="0">
              <a:solidFill>
                <a:srgbClr val="FF0000"/>
              </a:solidFill>
            </a:endParaRPr>
          </a:p>
          <a:p>
            <a:endParaRPr lang="zh-CN" altLang="en-US" dirty="0"/>
          </a:p>
        </p:txBody>
      </p:sp>
      <p:sp>
        <p:nvSpPr>
          <p:cNvPr id="4" name="标题 1"/>
          <p:cNvSpPr txBox="1"/>
          <p:nvPr/>
        </p:nvSpPr>
        <p:spPr bwMode="auto">
          <a:xfrm>
            <a:off x="347207" y="1074752"/>
            <a:ext cx="7543800" cy="7179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9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9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9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9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9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9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9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9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9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914400"/>
            <a:r>
              <a:rPr lang="zh-CN" altLang="en-US" kern="0" dirty="0" smtClean="0"/>
              <a:t>考试时间：</a:t>
            </a:r>
            <a:endParaRPr lang="en-US" altLang="zh-CN" kern="0" dirty="0" smtClean="0"/>
          </a:p>
          <a:p>
            <a:pPr defTabSz="914400"/>
            <a:r>
              <a:rPr lang="en-US" altLang="zh-CN" sz="3200" kern="0" dirty="0" smtClean="0">
                <a:solidFill>
                  <a:srgbClr val="FF0000"/>
                </a:solidFill>
              </a:rPr>
              <a:t>1</a:t>
            </a:r>
            <a:r>
              <a:rPr lang="zh-CN" altLang="en-US" sz="3200" kern="0" dirty="0" smtClean="0">
                <a:solidFill>
                  <a:srgbClr val="FF0000"/>
                </a:solidFill>
              </a:rPr>
              <a:t>月</a:t>
            </a:r>
            <a:r>
              <a:rPr lang="en-US" altLang="zh-CN" sz="3200" kern="0" dirty="0" smtClean="0">
                <a:solidFill>
                  <a:srgbClr val="FF0000"/>
                </a:solidFill>
              </a:rPr>
              <a:t>14</a:t>
            </a:r>
            <a:r>
              <a:rPr lang="zh-CN" altLang="en-US" sz="3200" kern="0" dirty="0" smtClean="0">
                <a:solidFill>
                  <a:srgbClr val="FF0000"/>
                </a:solidFill>
              </a:rPr>
              <a:t>日</a:t>
            </a:r>
            <a:r>
              <a:rPr lang="zh-CN" altLang="en-US" sz="3200" kern="0" dirty="0" smtClean="0">
                <a:solidFill>
                  <a:srgbClr val="FF0000"/>
                </a:solidFill>
              </a:rPr>
              <a:t>，</a:t>
            </a:r>
            <a:r>
              <a:rPr lang="en-US" altLang="zh-CN" sz="3200" kern="0" dirty="0" smtClean="0">
                <a:solidFill>
                  <a:srgbClr val="FF0000"/>
                </a:solidFill>
              </a:rPr>
              <a:t>13:30-15:20</a:t>
            </a:r>
            <a:endParaRPr lang="zh-CN" altLang="en-US" sz="3200" kern="0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0" name="Picture 1" descr="C:\Users\xjye\AppData\Roaming\Tencent\Users\64296291\QQ\WinTemp\RichOle\T0})2FHFY~GHLN%TX2TO3`3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888" y="692150"/>
            <a:ext cx="5905500" cy="4195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3251" name="TextBox 1"/>
          <p:cNvSpPr txBox="1">
            <a:spLocks noChangeArrowheads="1"/>
          </p:cNvSpPr>
          <p:nvPr/>
        </p:nvSpPr>
        <p:spPr bwMode="auto">
          <a:xfrm>
            <a:off x="611188" y="5262563"/>
            <a:ext cx="7777162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Wingdings" panose="05000000000000000000" pitchFamily="2" charset="2"/>
              <a:buChar char="u"/>
            </a:pPr>
            <a:r>
              <a:rPr lang="zh-CN" altLang="en-US" sz="2400" b="1">
                <a:solidFill>
                  <a:srgbClr val="FF0000"/>
                </a:solidFill>
              </a:rPr>
              <a:t>原子序数越小，电负性越大，共价半径越小</a:t>
            </a:r>
            <a:endParaRPr lang="en-US" altLang="zh-CN" sz="2400" b="1">
              <a:solidFill>
                <a:srgbClr val="FF0000"/>
              </a:solidFill>
            </a:endParaRPr>
          </a:p>
          <a:p>
            <a:pPr eaLnBrk="1" hangingPunct="1">
              <a:buFont typeface="Wingdings" panose="05000000000000000000" pitchFamily="2" charset="2"/>
              <a:buChar char="u"/>
            </a:pPr>
            <a:r>
              <a:rPr lang="zh-CN" altLang="en-US" sz="2400" b="1">
                <a:solidFill>
                  <a:srgbClr val="FF0000"/>
                </a:solidFill>
              </a:rPr>
              <a:t>电负性越大，替代之后，便能</a:t>
            </a:r>
            <a:r>
              <a:rPr lang="zh-CN" altLang="en-US" sz="2400" b="1"/>
              <a:t>俘获电子</a:t>
            </a:r>
            <a:r>
              <a:rPr lang="zh-CN" altLang="en-US" sz="2400" b="1">
                <a:solidFill>
                  <a:srgbClr val="FF0000"/>
                </a:solidFill>
              </a:rPr>
              <a:t>成为</a:t>
            </a:r>
            <a:r>
              <a:rPr lang="zh-CN" altLang="en-US" sz="2400" b="1"/>
              <a:t>负电中心</a:t>
            </a:r>
            <a:r>
              <a:rPr lang="zh-CN" altLang="en-US" sz="2400" b="1">
                <a:solidFill>
                  <a:srgbClr val="FF0000"/>
                </a:solidFill>
              </a:rPr>
              <a:t>：</a:t>
            </a:r>
            <a:r>
              <a:rPr lang="zh-CN" altLang="en-US" sz="2400" b="1"/>
              <a:t>等电子陷阱</a:t>
            </a:r>
            <a:r>
              <a:rPr lang="en-US" altLang="zh-CN" sz="2400" b="1"/>
              <a:t>----</a:t>
            </a:r>
            <a:r>
              <a:rPr lang="zh-CN" altLang="en-US" sz="2400" b="1"/>
              <a:t>电子陷阱</a:t>
            </a:r>
            <a:endParaRPr lang="zh-CN" altLang="en-US" sz="2400" b="1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矩形 1"/>
          <p:cNvSpPr>
            <a:spLocks noChangeArrowheads="1"/>
          </p:cNvSpPr>
          <p:nvPr/>
        </p:nvSpPr>
        <p:spPr bwMode="auto">
          <a:xfrm>
            <a:off x="827088" y="96838"/>
            <a:ext cx="45624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8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§ 2.1</a:t>
            </a:r>
            <a:r>
              <a:rPr lang="zh-CN" altLang="en-US" sz="28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硅锗晶体中的杂质能级</a:t>
            </a:r>
            <a:endParaRPr lang="zh-CN" altLang="en-US" sz="28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9459" name="Rectangle 3"/>
          <p:cNvSpPr txBox="1">
            <a:spLocks noChangeArrowheads="1"/>
          </p:cNvSpPr>
          <p:nvPr/>
        </p:nvSpPr>
        <p:spPr bwMode="auto">
          <a:xfrm>
            <a:off x="250825" y="842963"/>
            <a:ext cx="8229600" cy="453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</a:rPr>
              <a:t>施主杂质电离能</a:t>
            </a:r>
            <a:endParaRPr lang="zh-CN" altLang="en-US" sz="2800"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zh-CN" altLang="en-US" sz="2800"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zh-CN" altLang="en-US" sz="2800"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zh-CN" altLang="en-US" sz="2800"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</a:rPr>
              <a:t>受主杂质电离能</a:t>
            </a:r>
            <a:endParaRPr lang="zh-CN" altLang="en-US" sz="2800"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en-US" altLang="zh-CN" sz="2800">
              <a:latin typeface="微软雅黑" panose="020B0503020204020204" charset="-122"/>
              <a:ea typeface="微软雅黑" panose="020B0503020204020204" charset="-122"/>
            </a:endParaRPr>
          </a:p>
        </p:txBody>
      </p:sp>
      <p:graphicFrame>
        <p:nvGraphicFramePr>
          <p:cNvPr id="19460" name="Object 4"/>
          <p:cNvGraphicFramePr>
            <a:graphicFrameLocks noChangeAspect="1"/>
          </p:cNvGraphicFramePr>
          <p:nvPr/>
        </p:nvGraphicFramePr>
        <p:xfrm>
          <a:off x="1908175" y="1700213"/>
          <a:ext cx="3816350" cy="1081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1" name="" r:id="rId1" imgW="1612900" imgH="457200" progId="Equation.3">
                  <p:embed/>
                </p:oleObj>
              </mc:Choice>
              <mc:Fallback>
                <p:oleObj name="" r:id="rId1" imgW="1612900" imgH="457200" progId="Equation.3">
                  <p:embed/>
                  <p:pic>
                    <p:nvPicPr>
                      <p:cNvPr id="0" name="图片 616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8175" y="1700213"/>
                        <a:ext cx="3816350" cy="10810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461" name="Object 6"/>
          <p:cNvGraphicFramePr>
            <a:graphicFrameLocks noChangeAspect="1"/>
          </p:cNvGraphicFramePr>
          <p:nvPr/>
        </p:nvGraphicFramePr>
        <p:xfrm>
          <a:off x="1908175" y="3429000"/>
          <a:ext cx="3816350" cy="1127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2" name="" r:id="rId3" imgW="1625600" imgH="482600" progId="Equation.3">
                  <p:embed/>
                </p:oleObj>
              </mc:Choice>
              <mc:Fallback>
                <p:oleObj name="" r:id="rId3" imgW="1625600" imgH="482600" progId="Equation.3">
                  <p:embed/>
                  <p:pic>
                    <p:nvPicPr>
                      <p:cNvPr id="0" name="图片 616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8175" y="3429000"/>
                        <a:ext cx="3816350" cy="1127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462" name="Rectangle 2"/>
          <p:cNvSpPr txBox="1">
            <a:spLocks noChangeArrowheads="1"/>
          </p:cNvSpPr>
          <p:nvPr/>
        </p:nvSpPr>
        <p:spPr bwMode="auto">
          <a:xfrm>
            <a:off x="269875" y="4776788"/>
            <a:ext cx="6696075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</a:rPr>
              <a:t>估算结果与实际测量值有相同数量级</a:t>
            </a:r>
            <a:endParaRPr lang="zh-CN" altLang="en-US" sz="28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9463" name="Rectangle 3"/>
          <p:cNvSpPr txBox="1">
            <a:spLocks noChangeArrowheads="1"/>
          </p:cNvSpPr>
          <p:nvPr/>
        </p:nvSpPr>
        <p:spPr bwMode="auto">
          <a:xfrm>
            <a:off x="250825" y="5373688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zh-CN" sz="3200"/>
              <a:t>Ge</a:t>
            </a:r>
            <a:r>
              <a:rPr lang="zh-CN" altLang="en-US" sz="3200"/>
              <a:t>：  △</a:t>
            </a:r>
            <a:r>
              <a:rPr lang="en-US" altLang="zh-CN" sz="3200"/>
              <a:t>E</a:t>
            </a:r>
            <a:r>
              <a:rPr lang="en-US" altLang="zh-CN" sz="3200" baseline="-25000"/>
              <a:t>D</a:t>
            </a:r>
            <a:r>
              <a:rPr lang="en-US" altLang="zh-CN" sz="3200"/>
              <a:t> </a:t>
            </a:r>
            <a:r>
              <a:rPr lang="zh-CN" altLang="en-US" sz="3200"/>
              <a:t>～ </a:t>
            </a:r>
            <a:r>
              <a:rPr lang="en-US" altLang="zh-CN" sz="3200"/>
              <a:t>0.0064 eV</a:t>
            </a:r>
            <a:endParaRPr lang="en-US" altLang="zh-CN" sz="3200"/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zh-CN" sz="3200"/>
              <a:t>Si:      △E</a:t>
            </a:r>
            <a:r>
              <a:rPr lang="en-US" altLang="zh-CN" sz="3200" baseline="-25000"/>
              <a:t>D</a:t>
            </a:r>
            <a:r>
              <a:rPr lang="en-US" altLang="zh-CN" sz="3200"/>
              <a:t> </a:t>
            </a:r>
            <a:r>
              <a:rPr lang="zh-CN" altLang="en-US" sz="3200"/>
              <a:t>～ </a:t>
            </a:r>
            <a:r>
              <a:rPr lang="en-US" altLang="zh-CN" sz="3200"/>
              <a:t>0.025 eV </a:t>
            </a:r>
            <a:endParaRPr lang="en-US" altLang="zh-CN" sz="3200"/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/>
        </p:nvGraphicFramePr>
        <p:xfrm>
          <a:off x="6227763" y="96838"/>
          <a:ext cx="1944687" cy="1079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3" name="公式" r:id="rId5" imgW="825500" imgH="457200" progId="Equation.3">
                  <p:embed/>
                </p:oleObj>
              </mc:Choice>
              <mc:Fallback>
                <p:oleObj name="公式" r:id="rId5" imgW="825500" imgH="457200" progId="Equation.3">
                  <p:embed/>
                  <p:pic>
                    <p:nvPicPr>
                      <p:cNvPr id="0" name="图片 616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27763" y="96838"/>
                        <a:ext cx="1944687" cy="1079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" name="直接箭头连接符 3"/>
          <p:cNvCxnSpPr/>
          <p:nvPr/>
        </p:nvCxnSpPr>
        <p:spPr>
          <a:xfrm flipH="1">
            <a:off x="4137025" y="842963"/>
            <a:ext cx="2235200" cy="85725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9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94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194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9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9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62" grpId="0"/>
      <p:bldP spid="1946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extBox 2"/>
          <p:cNvSpPr txBox="1">
            <a:spLocks noChangeArrowheads="1"/>
          </p:cNvSpPr>
          <p:nvPr/>
        </p:nvSpPr>
        <p:spPr bwMode="auto">
          <a:xfrm>
            <a:off x="2700338" y="781050"/>
            <a:ext cx="3100387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</a:rPr>
              <a:t>5. 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</a:rPr>
              <a:t>杂质的补偿作用</a:t>
            </a:r>
            <a:endParaRPr lang="zh-CN" altLang="en-US" sz="28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4819" name="矩形 3"/>
          <p:cNvSpPr>
            <a:spLocks noChangeArrowheads="1"/>
          </p:cNvSpPr>
          <p:nvPr/>
        </p:nvSpPr>
        <p:spPr bwMode="auto">
          <a:xfrm>
            <a:off x="827088" y="96838"/>
            <a:ext cx="45624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8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§ 2.1</a:t>
            </a:r>
            <a:r>
              <a:rPr lang="zh-CN" altLang="en-US" sz="28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硅锗晶体中的杂质能级</a:t>
            </a:r>
            <a:endParaRPr lang="zh-CN" altLang="en-US" sz="28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4820" name="Rectangle 3"/>
          <p:cNvSpPr txBox="1">
            <a:spLocks noChangeArrowheads="1"/>
          </p:cNvSpPr>
          <p:nvPr/>
        </p:nvSpPr>
        <p:spPr bwMode="auto">
          <a:xfrm>
            <a:off x="390525" y="1557338"/>
            <a:ext cx="7092950" cy="757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</a:rPr>
              <a:t>(1) 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</a:rPr>
              <a:t>当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</a:rPr>
              <a:t>N</a:t>
            </a:r>
            <a:r>
              <a:rPr lang="en-US" altLang="zh-CN" sz="2800" baseline="-25000">
                <a:latin typeface="微软雅黑" panose="020B0503020204020204" charset="-122"/>
                <a:ea typeface="微软雅黑" panose="020B0503020204020204" charset="-122"/>
              </a:rPr>
              <a:t>D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</a:rPr>
              <a:t>&gt;&gt;N</a:t>
            </a:r>
            <a:r>
              <a:rPr lang="en-US" altLang="zh-CN" sz="2800" baseline="-25000">
                <a:latin typeface="微软雅黑" panose="020B0503020204020204" charset="-122"/>
                <a:ea typeface="微软雅黑" panose="020B0503020204020204" charset="-122"/>
              </a:rPr>
              <a:t>A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</a:rPr>
              <a:t>时</a:t>
            </a:r>
            <a:endParaRPr lang="zh-CN" altLang="en-US" sz="2800" b="1"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spcBef>
                <a:spcPct val="20000"/>
              </a:spcBef>
            </a:pP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</a:rPr>
              <a:t>         </a:t>
            </a:r>
            <a:endParaRPr lang="zh-CN" altLang="en-US" sz="2800" baseline="-25000">
              <a:solidFill>
                <a:schemeClr val="folHlink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aphicFrame>
        <p:nvGraphicFramePr>
          <p:cNvPr id="34821" name="Object 4"/>
          <p:cNvGraphicFramePr>
            <a:graphicFrameLocks noChangeAspect="1"/>
          </p:cNvGraphicFramePr>
          <p:nvPr/>
        </p:nvGraphicFramePr>
        <p:xfrm>
          <a:off x="6096000" y="2152650"/>
          <a:ext cx="2976563" cy="3886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0" name="BMP 图象" r:id="rId1" imgW="1800225" imgH="1809750" progId="Paint.Picture">
                  <p:embed/>
                </p:oleObj>
              </mc:Choice>
              <mc:Fallback>
                <p:oleObj name="BMP 图象" r:id="rId1" imgW="1800225" imgH="1809750" progId="Paint.Picture">
                  <p:embed/>
                  <p:pic>
                    <p:nvPicPr>
                      <p:cNvPr id="0" name="图片 717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0" y="2152650"/>
                        <a:ext cx="2976563" cy="3886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822" name="Rectangle 7"/>
          <p:cNvSpPr>
            <a:spLocks noChangeArrowheads="1"/>
          </p:cNvSpPr>
          <p:nvPr/>
        </p:nvSpPr>
        <p:spPr bwMode="auto">
          <a:xfrm>
            <a:off x="8458200" y="2762250"/>
            <a:ext cx="5159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kumimoji="1" lang="en-US" altLang="zh-CN" sz="2400">
                <a:latin typeface="微软雅黑" panose="020B0503020204020204" charset="-122"/>
                <a:ea typeface="微软雅黑" panose="020B0503020204020204" charset="-122"/>
              </a:rPr>
              <a:t>E</a:t>
            </a:r>
            <a:r>
              <a:rPr kumimoji="1" lang="en-US" altLang="zh-CN" sz="2400" baseline="-25000">
                <a:latin typeface="微软雅黑" panose="020B0503020204020204" charset="-122"/>
                <a:ea typeface="微软雅黑" panose="020B0503020204020204" charset="-122"/>
              </a:rPr>
              <a:t>D</a:t>
            </a:r>
            <a:endParaRPr kumimoji="1" lang="en-US" altLang="zh-CN" sz="2400" baseline="-250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4823" name="Rectangle 8"/>
          <p:cNvSpPr>
            <a:spLocks noChangeArrowheads="1"/>
          </p:cNvSpPr>
          <p:nvPr/>
        </p:nvSpPr>
        <p:spPr bwMode="auto">
          <a:xfrm>
            <a:off x="6324600" y="3448050"/>
            <a:ext cx="5159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kumimoji="1" lang="en-US" altLang="zh-CN" sz="2400">
                <a:latin typeface="微软雅黑" panose="020B0503020204020204" charset="-122"/>
                <a:ea typeface="微软雅黑" panose="020B0503020204020204" charset="-122"/>
              </a:rPr>
              <a:t>E</a:t>
            </a:r>
            <a:r>
              <a:rPr kumimoji="1" lang="en-US" altLang="zh-CN" sz="2400" baseline="-25000">
                <a:latin typeface="微软雅黑" panose="020B0503020204020204" charset="-122"/>
                <a:ea typeface="微软雅黑" panose="020B0503020204020204" charset="-122"/>
              </a:rPr>
              <a:t>A</a:t>
            </a:r>
            <a:endParaRPr kumimoji="1" lang="en-US" altLang="zh-CN" sz="2400" baseline="-250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1512" name="Rectangle 9"/>
          <p:cNvSpPr>
            <a:spLocks noChangeArrowheads="1"/>
          </p:cNvSpPr>
          <p:nvPr/>
        </p:nvSpPr>
        <p:spPr bwMode="auto">
          <a:xfrm>
            <a:off x="381000" y="2457450"/>
            <a:ext cx="5199063" cy="260191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50000"/>
              </a:spcBef>
              <a:defRPr/>
            </a:pPr>
            <a:r>
              <a:rPr kumimoji="1" lang="zh-CN" altLang="en-US" sz="2800" dirty="0" smtClean="0">
                <a:latin typeface="微软雅黑" panose="020B0503020204020204" charset="-122"/>
                <a:ea typeface="微软雅黑" panose="020B0503020204020204" charset="-122"/>
              </a:rPr>
              <a:t>因 </a:t>
            </a:r>
            <a:r>
              <a:rPr kumimoji="1" lang="en-US" altLang="zh-CN" sz="2800" dirty="0" smtClean="0">
                <a:latin typeface="微软雅黑" panose="020B0503020204020204" charset="-122"/>
                <a:ea typeface="微软雅黑" panose="020B0503020204020204" charset="-122"/>
              </a:rPr>
              <a:t>E</a:t>
            </a:r>
            <a:r>
              <a:rPr kumimoji="1" lang="en-US" altLang="zh-CN" sz="2800" baseline="-25000" dirty="0" smtClean="0">
                <a:latin typeface="微软雅黑" panose="020B0503020204020204" charset="-122"/>
                <a:ea typeface="微软雅黑" panose="020B0503020204020204" charset="-122"/>
              </a:rPr>
              <a:t>A </a:t>
            </a:r>
            <a:r>
              <a:rPr kumimoji="1" lang="zh-CN" altLang="en-US" sz="2800" dirty="0" smtClean="0">
                <a:latin typeface="微软雅黑" panose="020B0503020204020204" charset="-122"/>
                <a:ea typeface="微软雅黑" panose="020B0503020204020204" charset="-122"/>
              </a:rPr>
              <a:t>在 </a:t>
            </a:r>
            <a:r>
              <a:rPr kumimoji="1" lang="en-US" altLang="zh-CN" sz="2800" dirty="0" smtClean="0">
                <a:latin typeface="微软雅黑" panose="020B0503020204020204" charset="-122"/>
                <a:ea typeface="微软雅黑" panose="020B0503020204020204" charset="-122"/>
              </a:rPr>
              <a:t>E</a:t>
            </a:r>
            <a:r>
              <a:rPr kumimoji="1" lang="en-US" altLang="zh-CN" sz="2800" baseline="-25000" dirty="0" smtClean="0">
                <a:latin typeface="微软雅黑" panose="020B0503020204020204" charset="-122"/>
                <a:ea typeface="微软雅黑" panose="020B0503020204020204" charset="-122"/>
              </a:rPr>
              <a:t>D </a:t>
            </a:r>
            <a:r>
              <a:rPr kumimoji="1" lang="zh-CN" altLang="en-US" sz="2800" dirty="0" smtClean="0">
                <a:latin typeface="微软雅黑" panose="020B0503020204020204" charset="-122"/>
                <a:ea typeface="微软雅黑" panose="020B0503020204020204" charset="-122"/>
              </a:rPr>
              <a:t>之下， </a:t>
            </a:r>
            <a:r>
              <a:rPr kumimoji="1" lang="en-US" altLang="zh-CN" sz="2800" dirty="0" smtClean="0">
                <a:latin typeface="微软雅黑" panose="020B0503020204020204" charset="-122"/>
                <a:ea typeface="微软雅黑" panose="020B0503020204020204" charset="-122"/>
              </a:rPr>
              <a:t>E</a:t>
            </a:r>
            <a:r>
              <a:rPr kumimoji="1" lang="en-US" altLang="zh-CN" sz="2800" baseline="-25000" dirty="0" smtClean="0">
                <a:latin typeface="微软雅黑" panose="020B0503020204020204" charset="-122"/>
                <a:ea typeface="微软雅黑" panose="020B0503020204020204" charset="-122"/>
              </a:rPr>
              <a:t>D</a:t>
            </a:r>
            <a:r>
              <a:rPr kumimoji="1" lang="zh-CN" altLang="en-US" sz="2800" dirty="0" smtClean="0">
                <a:latin typeface="微软雅黑" panose="020B0503020204020204" charset="-122"/>
                <a:ea typeface="微软雅黑" panose="020B0503020204020204" charset="-122"/>
              </a:rPr>
              <a:t>上的束缚电子首先填充</a:t>
            </a:r>
            <a:r>
              <a:rPr kumimoji="1" lang="en-US" altLang="zh-CN" sz="2800" dirty="0" smtClean="0">
                <a:latin typeface="微软雅黑" panose="020B0503020204020204" charset="-122"/>
                <a:ea typeface="微软雅黑" panose="020B0503020204020204" charset="-122"/>
              </a:rPr>
              <a:t>E</a:t>
            </a:r>
            <a:r>
              <a:rPr kumimoji="1" lang="en-US" altLang="zh-CN" sz="2800" baseline="-25000" dirty="0" smtClean="0">
                <a:latin typeface="微软雅黑" panose="020B0503020204020204" charset="-122"/>
                <a:ea typeface="微软雅黑" panose="020B0503020204020204" charset="-122"/>
              </a:rPr>
              <a:t>A</a:t>
            </a:r>
            <a:r>
              <a:rPr kumimoji="1" lang="zh-CN" altLang="en-US" sz="2800" dirty="0" smtClean="0">
                <a:latin typeface="微软雅黑" panose="020B0503020204020204" charset="-122"/>
                <a:ea typeface="微软雅黑" panose="020B0503020204020204" charset="-122"/>
              </a:rPr>
              <a:t>上的空位，即施主与受主先相互</a:t>
            </a:r>
            <a:r>
              <a:rPr kumimoji="1" lang="zh-CN" altLang="en-US" sz="2800" b="1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“抵消”</a:t>
            </a:r>
            <a:r>
              <a:rPr kumimoji="1" lang="zh-CN" altLang="en-US" sz="2800" dirty="0" smtClean="0">
                <a:latin typeface="微软雅黑" panose="020B0503020204020204" charset="-122"/>
                <a:ea typeface="微软雅黑" panose="020B0503020204020204" charset="-122"/>
              </a:rPr>
              <a:t>，剩余的束缚电子再电离到导带上。</a:t>
            </a:r>
            <a:endParaRPr kumimoji="1" lang="zh-CN" altLang="en-US" sz="2800" dirty="0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34825" name="组合 1"/>
          <p:cNvGrpSpPr/>
          <p:nvPr/>
        </p:nvGrpSpPr>
        <p:grpSpPr bwMode="auto">
          <a:xfrm>
            <a:off x="6078538" y="2152650"/>
            <a:ext cx="2976562" cy="3886200"/>
            <a:chOff x="6077744" y="2153331"/>
            <a:chExt cx="2976563" cy="3886200"/>
          </a:xfrm>
        </p:grpSpPr>
        <p:graphicFrame>
          <p:nvGraphicFramePr>
            <p:cNvPr id="34829" name="Object 4"/>
            <p:cNvGraphicFramePr>
              <a:graphicFrameLocks noChangeAspect="1"/>
            </p:cNvGraphicFramePr>
            <p:nvPr/>
          </p:nvGraphicFramePr>
          <p:xfrm>
            <a:off x="6077744" y="2153331"/>
            <a:ext cx="2976563" cy="3886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181" name="BMP 图象" r:id="rId3" imgW="1800225" imgH="1809750" progId="Paint.Picture">
                    <p:embed/>
                  </p:oleObj>
                </mc:Choice>
                <mc:Fallback>
                  <p:oleObj name="BMP 图象" r:id="rId3" imgW="1800225" imgH="1809750" progId="Paint.Picture">
                    <p:embed/>
                    <p:pic>
                      <p:nvPicPr>
                        <p:cNvPr id="0" name="图片 718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077744" y="2153331"/>
                          <a:ext cx="2976563" cy="38862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4830" name="Rectangle 7"/>
            <p:cNvSpPr>
              <a:spLocks noChangeArrowheads="1"/>
            </p:cNvSpPr>
            <p:nvPr/>
          </p:nvSpPr>
          <p:spPr bwMode="auto">
            <a:xfrm>
              <a:off x="8439944" y="2762931"/>
              <a:ext cx="515938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kumimoji="1" lang="en-US" altLang="zh-CN" sz="2400">
                  <a:latin typeface="微软雅黑" panose="020B0503020204020204" charset="-122"/>
                  <a:ea typeface="微软雅黑" panose="020B0503020204020204" charset="-122"/>
                </a:rPr>
                <a:t>E</a:t>
              </a:r>
              <a:r>
                <a:rPr kumimoji="1" lang="en-US" altLang="zh-CN" sz="2400" baseline="-25000">
                  <a:latin typeface="微软雅黑" panose="020B0503020204020204" charset="-122"/>
                  <a:ea typeface="微软雅黑" panose="020B0503020204020204" charset="-122"/>
                </a:rPr>
                <a:t>D</a:t>
              </a:r>
              <a:endParaRPr kumimoji="1" lang="en-US" altLang="zh-CN" sz="2400" baseline="-250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34826" name="Rectangle 8"/>
          <p:cNvSpPr>
            <a:spLocks noChangeArrowheads="1"/>
          </p:cNvSpPr>
          <p:nvPr/>
        </p:nvSpPr>
        <p:spPr bwMode="auto">
          <a:xfrm>
            <a:off x="6307138" y="3448050"/>
            <a:ext cx="5159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kumimoji="1" lang="en-US" altLang="zh-CN" sz="2400">
                <a:latin typeface="微软雅黑" panose="020B0503020204020204" charset="-122"/>
                <a:ea typeface="微软雅黑" panose="020B0503020204020204" charset="-122"/>
              </a:rPr>
              <a:t>E</a:t>
            </a:r>
            <a:r>
              <a:rPr kumimoji="1" lang="en-US" altLang="zh-CN" sz="2400" baseline="-25000">
                <a:latin typeface="微软雅黑" panose="020B0503020204020204" charset="-122"/>
                <a:ea typeface="微软雅黑" panose="020B0503020204020204" charset="-122"/>
              </a:rPr>
              <a:t>A</a:t>
            </a:r>
            <a:endParaRPr kumimoji="1" lang="en-US" altLang="zh-CN" sz="2400" baseline="-250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4827" name="矩形 14"/>
          <p:cNvSpPr>
            <a:spLocks noChangeArrowheads="1"/>
          </p:cNvSpPr>
          <p:nvPr/>
        </p:nvSpPr>
        <p:spPr bwMode="auto">
          <a:xfrm>
            <a:off x="795338" y="5445125"/>
            <a:ext cx="5484812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</a:rPr>
              <a:t>n= N</a:t>
            </a:r>
            <a:r>
              <a:rPr lang="en-US" altLang="zh-CN" sz="2800" baseline="-25000">
                <a:latin typeface="微软雅黑" panose="020B0503020204020204" charset="-122"/>
                <a:ea typeface="微软雅黑" panose="020B0503020204020204" charset="-122"/>
              </a:rPr>
              <a:t>D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</a:rPr>
              <a:t>-N</a:t>
            </a:r>
            <a:r>
              <a:rPr lang="en-US" altLang="zh-CN" sz="2800" baseline="-25000">
                <a:latin typeface="微软雅黑" panose="020B0503020204020204" charset="-122"/>
                <a:ea typeface="微软雅黑" panose="020B0503020204020204" charset="-122"/>
              </a:rPr>
              <a:t>A 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</a:rPr>
              <a:t>≈</a:t>
            </a:r>
            <a:r>
              <a:rPr lang="en-US" altLang="zh-CN" sz="2800" baseline="-25000"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</a:rPr>
              <a:t>N</a:t>
            </a:r>
            <a:r>
              <a:rPr lang="en-US" altLang="zh-CN" sz="2800" baseline="-25000">
                <a:latin typeface="微软雅黑" panose="020B0503020204020204" charset="-122"/>
                <a:ea typeface="微软雅黑" panose="020B0503020204020204" charset="-122"/>
              </a:rPr>
              <a:t>D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</a:rPr>
              <a:t>，半导体是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</a:rPr>
              <a:t>n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</a:rPr>
              <a:t>型的</a:t>
            </a:r>
            <a:endParaRPr lang="zh-CN" altLang="en-US" sz="28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4828" name="矩形 15"/>
          <p:cNvSpPr>
            <a:spLocks noChangeArrowheads="1"/>
          </p:cNvSpPr>
          <p:nvPr/>
        </p:nvSpPr>
        <p:spPr bwMode="auto">
          <a:xfrm>
            <a:off x="1403350" y="6021388"/>
            <a:ext cx="37877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</a:rPr>
              <a:t>N</a:t>
            </a:r>
            <a:r>
              <a:rPr lang="en-US" altLang="zh-CN" sz="2800" baseline="-25000">
                <a:latin typeface="微软雅黑" panose="020B0503020204020204" charset="-122"/>
                <a:ea typeface="微软雅黑" panose="020B0503020204020204" charset="-122"/>
              </a:rPr>
              <a:t>D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</a:rPr>
              <a:t>-N</a:t>
            </a:r>
            <a:r>
              <a:rPr lang="en-US" altLang="zh-CN" sz="2800" baseline="-25000">
                <a:latin typeface="微软雅黑" panose="020B0503020204020204" charset="-122"/>
                <a:ea typeface="微软雅黑" panose="020B0503020204020204" charset="-122"/>
              </a:rPr>
              <a:t>A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</a:rPr>
              <a:t>为有效施主浓度</a:t>
            </a:r>
            <a:endParaRPr lang="zh-CN" altLang="en-US" sz="28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 txBox="1">
            <a:spLocks noChangeArrowheads="1"/>
          </p:cNvSpPr>
          <p:nvPr/>
        </p:nvSpPr>
        <p:spPr bwMode="auto">
          <a:xfrm>
            <a:off x="122238" y="1844675"/>
            <a:ext cx="4500562" cy="367188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9525">
            <a:solidFill>
              <a:schemeClr val="bg1"/>
            </a:solidFill>
            <a:miter lim="800000"/>
          </a:ln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50000"/>
              </a:lnSpc>
              <a:spcBef>
                <a:spcPct val="20000"/>
              </a:spcBef>
              <a:defRPr/>
            </a:pPr>
            <a:r>
              <a:rPr lang="zh-CN" altLang="en-US" sz="2800" dirty="0" smtClean="0">
                <a:latin typeface="微软雅黑" panose="020B0503020204020204" charset="-122"/>
                <a:ea typeface="微软雅黑" panose="020B0503020204020204" charset="-122"/>
              </a:rPr>
              <a:t>   因 </a:t>
            </a:r>
            <a:r>
              <a:rPr lang="en-US" altLang="zh-CN" sz="2800" dirty="0" smtClean="0">
                <a:latin typeface="微软雅黑" panose="020B0503020204020204" charset="-122"/>
                <a:ea typeface="微软雅黑" panose="020B0503020204020204" charset="-122"/>
              </a:rPr>
              <a:t>E</a:t>
            </a:r>
            <a:r>
              <a:rPr lang="en-US" altLang="zh-CN" sz="2800" baseline="-25000" dirty="0" smtClean="0">
                <a:latin typeface="微软雅黑" panose="020B0503020204020204" charset="-122"/>
                <a:ea typeface="微软雅黑" panose="020B0503020204020204" charset="-122"/>
              </a:rPr>
              <a:t>A </a:t>
            </a:r>
            <a:r>
              <a:rPr lang="zh-CN" altLang="en-US" sz="2800" dirty="0" smtClean="0">
                <a:latin typeface="微软雅黑" panose="020B0503020204020204" charset="-122"/>
                <a:ea typeface="微软雅黑" panose="020B0503020204020204" charset="-122"/>
              </a:rPr>
              <a:t>在 </a:t>
            </a:r>
            <a:r>
              <a:rPr lang="en-US" altLang="zh-CN" sz="2800" dirty="0" smtClean="0">
                <a:latin typeface="微软雅黑" panose="020B0503020204020204" charset="-122"/>
                <a:ea typeface="微软雅黑" panose="020B0503020204020204" charset="-122"/>
              </a:rPr>
              <a:t>E</a:t>
            </a:r>
            <a:r>
              <a:rPr lang="en-US" altLang="zh-CN" sz="2800" baseline="-25000" dirty="0" smtClean="0">
                <a:latin typeface="微软雅黑" panose="020B0503020204020204" charset="-122"/>
                <a:ea typeface="微软雅黑" panose="020B0503020204020204" charset="-122"/>
              </a:rPr>
              <a:t>D </a:t>
            </a:r>
            <a:r>
              <a:rPr lang="zh-CN" altLang="en-US" sz="2800" dirty="0" smtClean="0">
                <a:latin typeface="微软雅黑" panose="020B0503020204020204" charset="-122"/>
                <a:ea typeface="微软雅黑" panose="020B0503020204020204" charset="-122"/>
              </a:rPr>
              <a:t>之下， </a:t>
            </a:r>
            <a:r>
              <a:rPr lang="en-US" altLang="zh-CN" sz="2800" dirty="0" smtClean="0">
                <a:latin typeface="微软雅黑" panose="020B0503020204020204" charset="-122"/>
                <a:ea typeface="微软雅黑" panose="020B0503020204020204" charset="-122"/>
              </a:rPr>
              <a:t>E</a:t>
            </a:r>
            <a:r>
              <a:rPr lang="en-US" altLang="zh-CN" sz="2800" baseline="-25000" dirty="0" smtClean="0">
                <a:latin typeface="微软雅黑" panose="020B0503020204020204" charset="-122"/>
                <a:ea typeface="微软雅黑" panose="020B0503020204020204" charset="-122"/>
              </a:rPr>
              <a:t>D</a:t>
            </a:r>
            <a:r>
              <a:rPr lang="zh-CN" altLang="en-US" sz="2800" dirty="0" smtClean="0">
                <a:latin typeface="微软雅黑" panose="020B0503020204020204" charset="-122"/>
                <a:ea typeface="微软雅黑" panose="020B0503020204020204" charset="-122"/>
              </a:rPr>
              <a:t>上的束缚电子首先填充</a:t>
            </a:r>
            <a:r>
              <a:rPr lang="en-US" altLang="zh-CN" sz="2800" dirty="0" smtClean="0">
                <a:latin typeface="微软雅黑" panose="020B0503020204020204" charset="-122"/>
                <a:ea typeface="微软雅黑" panose="020B0503020204020204" charset="-122"/>
              </a:rPr>
              <a:t>E</a:t>
            </a:r>
            <a:r>
              <a:rPr lang="en-US" altLang="zh-CN" sz="2800" baseline="-25000" dirty="0" smtClean="0">
                <a:latin typeface="微软雅黑" panose="020B0503020204020204" charset="-122"/>
                <a:ea typeface="微软雅黑" panose="020B0503020204020204" charset="-122"/>
              </a:rPr>
              <a:t>A</a:t>
            </a:r>
            <a:r>
              <a:rPr lang="zh-CN" altLang="en-US" sz="2800" dirty="0" smtClean="0">
                <a:latin typeface="微软雅黑" panose="020B0503020204020204" charset="-122"/>
                <a:ea typeface="微软雅黑" panose="020B0503020204020204" charset="-122"/>
              </a:rPr>
              <a:t>上的空位，即施主与受主先相互</a:t>
            </a:r>
            <a:r>
              <a:rPr lang="zh-CN" altLang="en-US" sz="2800" b="1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“抵消”</a:t>
            </a:r>
            <a:r>
              <a:rPr lang="zh-CN" altLang="en-US" sz="2800" b="1" dirty="0" smtClean="0">
                <a:latin typeface="微软雅黑" panose="020B0503020204020204" charset="-122"/>
                <a:ea typeface="微软雅黑" panose="020B0503020204020204" charset="-122"/>
              </a:rPr>
              <a:t>，</a:t>
            </a:r>
            <a:r>
              <a:rPr lang="zh-CN" altLang="en-US" sz="2800" dirty="0" smtClean="0">
                <a:latin typeface="微软雅黑" panose="020B0503020204020204" charset="-122"/>
                <a:ea typeface="微软雅黑" panose="020B0503020204020204" charset="-122"/>
              </a:rPr>
              <a:t>剩余的束缚空穴再电离到价带上。</a:t>
            </a:r>
            <a:endParaRPr lang="zh-CN" altLang="en-US" sz="2800" dirty="0" smtClean="0"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150000"/>
              </a:lnSpc>
              <a:spcBef>
                <a:spcPct val="20000"/>
              </a:spcBef>
              <a:defRPr/>
            </a:pPr>
            <a:endParaRPr lang="en-US" altLang="zh-CN" sz="2400" b="1" dirty="0" smtClean="0">
              <a:solidFill>
                <a:schemeClr val="folHlink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aphicFrame>
        <p:nvGraphicFramePr>
          <p:cNvPr id="35843" name="Object 3"/>
          <p:cNvGraphicFramePr>
            <a:graphicFrameLocks noChangeAspect="1"/>
          </p:cNvGraphicFramePr>
          <p:nvPr/>
        </p:nvGraphicFramePr>
        <p:xfrm>
          <a:off x="4652963" y="1755775"/>
          <a:ext cx="4033837" cy="4213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9" name="BMP 图象" r:id="rId1" imgW="1800225" imgH="1809750" progId="Paint.Picture">
                  <p:embed/>
                </p:oleObj>
              </mc:Choice>
              <mc:Fallback>
                <p:oleObj name="BMP 图象" r:id="rId1" imgW="1800225" imgH="1809750" progId="Paint.Picture">
                  <p:embed/>
                  <p:pic>
                    <p:nvPicPr>
                      <p:cNvPr id="0" name="图片 819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52963" y="1755775"/>
                        <a:ext cx="4033837" cy="4213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844" name="Rectangle 5"/>
          <p:cNvSpPr>
            <a:spLocks noChangeArrowheads="1"/>
          </p:cNvSpPr>
          <p:nvPr/>
        </p:nvSpPr>
        <p:spPr bwMode="auto">
          <a:xfrm>
            <a:off x="5410200" y="2743200"/>
            <a:ext cx="5159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kumimoji="1" lang="en-US" altLang="zh-CN" sz="2400">
                <a:latin typeface="微软雅黑" panose="020B0503020204020204" charset="-122"/>
                <a:ea typeface="微软雅黑" panose="020B0503020204020204" charset="-122"/>
              </a:rPr>
              <a:t>E</a:t>
            </a:r>
            <a:r>
              <a:rPr kumimoji="1" lang="en-US" altLang="zh-CN" sz="2400" baseline="-25000">
                <a:latin typeface="微软雅黑" panose="020B0503020204020204" charset="-122"/>
                <a:ea typeface="微软雅黑" panose="020B0503020204020204" charset="-122"/>
              </a:rPr>
              <a:t>D</a:t>
            </a:r>
            <a:endParaRPr kumimoji="1" lang="en-US" altLang="zh-CN" sz="2400" baseline="-250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845" name="Rectangle 6"/>
          <p:cNvSpPr>
            <a:spLocks noChangeArrowheads="1"/>
          </p:cNvSpPr>
          <p:nvPr/>
        </p:nvSpPr>
        <p:spPr bwMode="auto">
          <a:xfrm>
            <a:off x="7772400" y="4800600"/>
            <a:ext cx="5921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kumimoji="1" lang="en-US" altLang="zh-CN" sz="2400">
                <a:latin typeface="微软雅黑" panose="020B0503020204020204" charset="-122"/>
                <a:ea typeface="微软雅黑" panose="020B0503020204020204" charset="-122"/>
              </a:rPr>
              <a:t> E</a:t>
            </a:r>
            <a:r>
              <a:rPr kumimoji="1" lang="en-US" altLang="zh-CN" sz="2400" baseline="-25000">
                <a:latin typeface="微软雅黑" panose="020B0503020204020204" charset="-122"/>
                <a:ea typeface="微软雅黑" panose="020B0503020204020204" charset="-122"/>
              </a:rPr>
              <a:t>A</a:t>
            </a:r>
            <a:endParaRPr kumimoji="1" lang="en-US" altLang="zh-CN" sz="2400" baseline="-250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846" name="Rectangle 3"/>
          <p:cNvSpPr txBox="1">
            <a:spLocks noChangeArrowheads="1"/>
          </p:cNvSpPr>
          <p:nvPr/>
        </p:nvSpPr>
        <p:spPr bwMode="auto">
          <a:xfrm>
            <a:off x="250825" y="981075"/>
            <a:ext cx="7092950" cy="757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</a:rPr>
              <a:t>(2) 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</a:rPr>
              <a:t>当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</a:rPr>
              <a:t>N</a:t>
            </a:r>
            <a:r>
              <a:rPr lang="en-US" altLang="zh-CN" sz="2800" baseline="-25000">
                <a:latin typeface="微软雅黑" panose="020B0503020204020204" charset="-122"/>
                <a:ea typeface="微软雅黑" panose="020B0503020204020204" charset="-122"/>
              </a:rPr>
              <a:t>A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</a:rPr>
              <a:t>&gt;&gt;N</a:t>
            </a:r>
            <a:r>
              <a:rPr lang="en-US" altLang="zh-CN" sz="2800" baseline="-25000">
                <a:latin typeface="微软雅黑" panose="020B0503020204020204" charset="-122"/>
                <a:ea typeface="微软雅黑" panose="020B0503020204020204" charset="-122"/>
              </a:rPr>
              <a:t>D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</a:rPr>
              <a:t>时</a:t>
            </a:r>
            <a:endParaRPr lang="zh-CN" altLang="en-US" sz="2800" b="1"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spcBef>
                <a:spcPct val="20000"/>
              </a:spcBef>
            </a:pP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</a:rPr>
              <a:t>         </a:t>
            </a:r>
            <a:endParaRPr lang="zh-CN" altLang="en-US" sz="2800" baseline="-25000">
              <a:solidFill>
                <a:schemeClr val="folHlink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847" name="矩形 9"/>
          <p:cNvSpPr>
            <a:spLocks noChangeArrowheads="1"/>
          </p:cNvSpPr>
          <p:nvPr/>
        </p:nvSpPr>
        <p:spPr bwMode="auto">
          <a:xfrm>
            <a:off x="323850" y="5516563"/>
            <a:ext cx="594836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lvl="1" eaLnBrk="1" hangingPunct="1"/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</a:rPr>
              <a:t>p= N</a:t>
            </a:r>
            <a:r>
              <a:rPr lang="en-US" altLang="zh-CN" sz="2800" baseline="-25000">
                <a:latin typeface="微软雅黑" panose="020B0503020204020204" charset="-122"/>
                <a:ea typeface="微软雅黑" panose="020B0503020204020204" charset="-122"/>
              </a:rPr>
              <a:t>A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</a:rPr>
              <a:t>-N</a:t>
            </a:r>
            <a:r>
              <a:rPr lang="en-US" altLang="zh-CN" sz="2800" baseline="-25000">
                <a:latin typeface="微软雅黑" panose="020B0503020204020204" charset="-122"/>
                <a:ea typeface="微软雅黑" panose="020B0503020204020204" charset="-122"/>
              </a:rPr>
              <a:t>D 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</a:rPr>
              <a:t>≈</a:t>
            </a:r>
            <a:r>
              <a:rPr lang="en-US" altLang="zh-CN" sz="2800" baseline="-25000"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</a:rPr>
              <a:t>N</a:t>
            </a:r>
            <a:r>
              <a:rPr lang="en-US" altLang="zh-CN" sz="2800" baseline="-25000">
                <a:latin typeface="微软雅黑" panose="020B0503020204020204" charset="-122"/>
                <a:ea typeface="微软雅黑" panose="020B0503020204020204" charset="-122"/>
              </a:rPr>
              <a:t>A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</a:rPr>
              <a:t>，半导体是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</a:rPr>
              <a:t>p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</a:rPr>
              <a:t>型的</a:t>
            </a:r>
            <a:endParaRPr lang="zh-CN" altLang="en-US" sz="28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848" name="矩形 10"/>
          <p:cNvSpPr>
            <a:spLocks noChangeArrowheads="1"/>
          </p:cNvSpPr>
          <p:nvPr/>
        </p:nvSpPr>
        <p:spPr bwMode="auto">
          <a:xfrm>
            <a:off x="1406525" y="6040438"/>
            <a:ext cx="37877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</a:rPr>
              <a:t>N</a:t>
            </a:r>
            <a:r>
              <a:rPr lang="en-US" altLang="zh-CN" sz="2800" baseline="-25000">
                <a:latin typeface="微软雅黑" panose="020B0503020204020204" charset="-122"/>
                <a:ea typeface="微软雅黑" panose="020B0503020204020204" charset="-122"/>
              </a:rPr>
              <a:t>A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</a:rPr>
              <a:t>-N</a:t>
            </a:r>
            <a:r>
              <a:rPr lang="en-US" altLang="zh-CN" sz="2800" baseline="-25000">
                <a:latin typeface="微软雅黑" panose="020B0503020204020204" charset="-122"/>
                <a:ea typeface="微软雅黑" panose="020B0503020204020204" charset="-122"/>
              </a:rPr>
              <a:t>D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</a:rPr>
              <a:t>为有效受主浓度</a:t>
            </a:r>
            <a:endParaRPr lang="zh-CN" altLang="en-US" sz="2800"/>
          </a:p>
        </p:txBody>
      </p:sp>
      <p:sp>
        <p:nvSpPr>
          <p:cNvPr id="35849" name="矩形 11"/>
          <p:cNvSpPr>
            <a:spLocks noChangeArrowheads="1"/>
          </p:cNvSpPr>
          <p:nvPr/>
        </p:nvSpPr>
        <p:spPr bwMode="auto">
          <a:xfrm>
            <a:off x="827088" y="96838"/>
            <a:ext cx="45624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8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§ 2.1</a:t>
            </a:r>
            <a:r>
              <a:rPr lang="zh-CN" altLang="en-US" sz="28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硅锗晶体中的杂质能级</a:t>
            </a:r>
            <a:endParaRPr lang="zh-CN" altLang="en-US" sz="28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矩形 1"/>
          <p:cNvSpPr>
            <a:spLocks noChangeArrowheads="1"/>
          </p:cNvSpPr>
          <p:nvPr/>
        </p:nvSpPr>
        <p:spPr bwMode="auto">
          <a:xfrm>
            <a:off x="827088" y="801688"/>
            <a:ext cx="2659062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</a:rPr>
              <a:t>(3) 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</a:rPr>
              <a:t>当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</a:rPr>
              <a:t>N</a:t>
            </a:r>
            <a:r>
              <a:rPr lang="en-US" altLang="zh-CN" sz="2800" baseline="-25000">
                <a:latin typeface="微软雅黑" panose="020B0503020204020204" charset="-122"/>
                <a:ea typeface="微软雅黑" panose="020B0503020204020204" charset="-122"/>
              </a:rPr>
              <a:t>D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</a:rPr>
              <a:t>≈N</a:t>
            </a:r>
            <a:r>
              <a:rPr lang="en-US" altLang="zh-CN" sz="2800" baseline="-25000">
                <a:latin typeface="微软雅黑" panose="020B0503020204020204" charset="-122"/>
                <a:ea typeface="微软雅黑" panose="020B0503020204020204" charset="-122"/>
              </a:rPr>
              <a:t>A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</a:rPr>
              <a:t>时</a:t>
            </a:r>
            <a:endParaRPr lang="zh-CN" altLang="en-US" sz="2800"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36867" name="组合 12"/>
          <p:cNvGrpSpPr/>
          <p:nvPr/>
        </p:nvGrpSpPr>
        <p:grpSpPr bwMode="auto">
          <a:xfrm>
            <a:off x="539750" y="1531938"/>
            <a:ext cx="7799388" cy="4495800"/>
            <a:chOff x="1344613" y="1752600"/>
            <a:chExt cx="7799387" cy="4495800"/>
          </a:xfrm>
        </p:grpSpPr>
        <p:sp>
          <p:nvSpPr>
            <p:cNvPr id="36871" name="Rectangle 3"/>
            <p:cNvSpPr txBox="1">
              <a:spLocks noChangeArrowheads="1"/>
            </p:cNvSpPr>
            <p:nvPr/>
          </p:nvSpPr>
          <p:spPr bwMode="auto">
            <a:xfrm>
              <a:off x="5334000" y="1752600"/>
              <a:ext cx="3810000" cy="4495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marL="342900" indent="-342900"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zh-CN" altLang="en-US" sz="2800">
                  <a:latin typeface="微软雅黑" panose="020B0503020204020204" charset="-122"/>
                  <a:ea typeface="微软雅黑" panose="020B0503020204020204" charset="-122"/>
                </a:rPr>
                <a:t>本征激发的导带电子</a:t>
              </a:r>
              <a:endParaRPr lang="zh-CN" altLang="en-US" sz="2800">
                <a:latin typeface="微软雅黑" panose="020B0503020204020204" charset="-122"/>
                <a:ea typeface="微软雅黑" panose="020B0503020204020204" charset="-122"/>
              </a:endParaRPr>
            </a:p>
            <a:p>
              <a:pPr eaLnBrk="1" hangingPunct="1">
                <a:spcBef>
                  <a:spcPct val="20000"/>
                </a:spcBef>
              </a:pPr>
              <a:endParaRPr lang="zh-CN" altLang="en-US" sz="2800">
                <a:latin typeface="微软雅黑" panose="020B0503020204020204" charset="-122"/>
                <a:ea typeface="微软雅黑" panose="020B0503020204020204" charset="-122"/>
              </a:endParaRPr>
            </a:p>
            <a:p>
              <a:pPr eaLnBrk="1" hangingPunct="1">
                <a:spcBef>
                  <a:spcPct val="20000"/>
                </a:spcBef>
              </a:pPr>
              <a:r>
                <a:rPr lang="en-US" altLang="zh-CN">
                  <a:latin typeface="微软雅黑" panose="020B0503020204020204" charset="-122"/>
                  <a:ea typeface="微软雅黑" panose="020B0503020204020204" charset="-122"/>
                </a:rPr>
                <a:t>Ec</a:t>
              </a:r>
              <a:endParaRPr lang="en-US" altLang="zh-CN">
                <a:latin typeface="微软雅黑" panose="020B0503020204020204" charset="-122"/>
                <a:ea typeface="微软雅黑" panose="020B0503020204020204" charset="-122"/>
              </a:endParaRPr>
            </a:p>
            <a:p>
              <a:pPr eaLnBrk="1" hangingPunct="1">
                <a:spcBef>
                  <a:spcPct val="20000"/>
                </a:spcBef>
              </a:pPr>
              <a:r>
                <a:rPr lang="en-US" altLang="zh-CN">
                  <a:latin typeface="微软雅黑" panose="020B0503020204020204" charset="-122"/>
                  <a:ea typeface="微软雅黑" panose="020B0503020204020204" charset="-122"/>
                </a:rPr>
                <a:t>E</a:t>
              </a:r>
              <a:r>
                <a:rPr lang="en-US" altLang="zh-CN" baseline="-25000">
                  <a:latin typeface="微软雅黑" panose="020B0503020204020204" charset="-122"/>
                  <a:ea typeface="微软雅黑" panose="020B0503020204020204" charset="-122"/>
                </a:rPr>
                <a:t>D</a:t>
              </a:r>
              <a:endParaRPr lang="en-US" altLang="zh-CN">
                <a:latin typeface="微软雅黑" panose="020B0503020204020204" charset="-122"/>
                <a:ea typeface="微软雅黑" panose="020B0503020204020204" charset="-122"/>
              </a:endParaRPr>
            </a:p>
            <a:p>
              <a:pPr eaLnBrk="1" hangingPunct="1">
                <a:spcBef>
                  <a:spcPct val="20000"/>
                </a:spcBef>
              </a:pPr>
              <a:endParaRPr lang="en-US" altLang="zh-CN">
                <a:latin typeface="微软雅黑" panose="020B0503020204020204" charset="-122"/>
                <a:ea typeface="微软雅黑" panose="020B0503020204020204" charset="-122"/>
              </a:endParaRPr>
            </a:p>
            <a:p>
              <a:pPr eaLnBrk="1" hangingPunct="1">
                <a:spcBef>
                  <a:spcPct val="20000"/>
                </a:spcBef>
              </a:pPr>
              <a:endParaRPr lang="en-US" altLang="zh-CN">
                <a:latin typeface="微软雅黑" panose="020B0503020204020204" charset="-122"/>
                <a:ea typeface="微软雅黑" panose="020B0503020204020204" charset="-122"/>
              </a:endParaRPr>
            </a:p>
            <a:p>
              <a:pPr eaLnBrk="1" hangingPunct="1">
                <a:spcBef>
                  <a:spcPct val="20000"/>
                </a:spcBef>
              </a:pPr>
              <a:endParaRPr lang="en-US" altLang="zh-CN">
                <a:latin typeface="微软雅黑" panose="020B0503020204020204" charset="-122"/>
                <a:ea typeface="微软雅黑" panose="020B0503020204020204" charset="-122"/>
              </a:endParaRPr>
            </a:p>
            <a:p>
              <a:pPr eaLnBrk="1" hangingPunct="1">
                <a:spcBef>
                  <a:spcPct val="20000"/>
                </a:spcBef>
              </a:pPr>
              <a:endParaRPr lang="en-US" altLang="zh-CN">
                <a:latin typeface="微软雅黑" panose="020B0503020204020204" charset="-122"/>
                <a:ea typeface="微软雅黑" panose="020B0503020204020204" charset="-122"/>
              </a:endParaRPr>
            </a:p>
            <a:p>
              <a:pPr eaLnBrk="1" hangingPunct="1">
                <a:spcBef>
                  <a:spcPct val="20000"/>
                </a:spcBef>
              </a:pPr>
              <a:r>
                <a:rPr lang="en-US" altLang="zh-CN">
                  <a:latin typeface="微软雅黑" panose="020B0503020204020204" charset="-122"/>
                  <a:ea typeface="微软雅黑" panose="020B0503020204020204" charset="-122"/>
                </a:rPr>
                <a:t>E</a:t>
              </a:r>
              <a:r>
                <a:rPr lang="en-US" altLang="zh-CN" baseline="-25000">
                  <a:latin typeface="微软雅黑" panose="020B0503020204020204" charset="-122"/>
                  <a:ea typeface="微软雅黑" panose="020B0503020204020204" charset="-122"/>
                </a:rPr>
                <a:t>A</a:t>
              </a:r>
              <a:endParaRPr lang="en-US" altLang="zh-CN">
                <a:latin typeface="微软雅黑" panose="020B0503020204020204" charset="-122"/>
                <a:ea typeface="微软雅黑" panose="020B0503020204020204" charset="-122"/>
              </a:endParaRPr>
            </a:p>
            <a:p>
              <a:pPr eaLnBrk="1" hangingPunct="1">
                <a:spcBef>
                  <a:spcPct val="20000"/>
                </a:spcBef>
              </a:pPr>
              <a:r>
                <a:rPr lang="en-US" altLang="zh-CN">
                  <a:latin typeface="微软雅黑" panose="020B0503020204020204" charset="-122"/>
                  <a:ea typeface="微软雅黑" panose="020B0503020204020204" charset="-122"/>
                </a:rPr>
                <a:t>Ev</a:t>
              </a:r>
              <a:endParaRPr lang="en-US" altLang="zh-CN">
                <a:latin typeface="微软雅黑" panose="020B0503020204020204" charset="-122"/>
                <a:ea typeface="微软雅黑" panose="020B0503020204020204" charset="-122"/>
              </a:endParaRPr>
            </a:p>
            <a:p>
              <a:pPr eaLnBrk="1" hangingPunct="1">
                <a:spcBef>
                  <a:spcPct val="20000"/>
                </a:spcBef>
              </a:pPr>
              <a:r>
                <a:rPr lang="zh-CN" altLang="en-US" sz="2800">
                  <a:latin typeface="微软雅黑" panose="020B0503020204020204" charset="-122"/>
                  <a:ea typeface="微软雅黑" panose="020B0503020204020204" charset="-122"/>
                </a:rPr>
                <a:t>本征激发的价带空穴</a:t>
              </a:r>
              <a:endParaRPr lang="zh-CN" altLang="en-US" sz="28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graphicFrame>
          <p:nvGraphicFramePr>
            <p:cNvPr id="36872" name="Object 4"/>
            <p:cNvGraphicFramePr>
              <a:graphicFrameLocks noChangeAspect="1"/>
            </p:cNvGraphicFramePr>
            <p:nvPr/>
          </p:nvGraphicFramePr>
          <p:xfrm>
            <a:off x="1344613" y="1768475"/>
            <a:ext cx="4033837" cy="42005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223" name="BMP 图象" r:id="rId1" imgW="1800225" imgH="1809750" progId="Paint.Picture">
                    <p:embed/>
                  </p:oleObj>
                </mc:Choice>
                <mc:Fallback>
                  <p:oleObj name="BMP 图象" r:id="rId1" imgW="1800225" imgH="1809750" progId="Paint.Picture">
                    <p:embed/>
                    <p:pic>
                      <p:nvPicPr>
                        <p:cNvPr id="0" name="图片 922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44613" y="1768475"/>
                          <a:ext cx="4033837" cy="42005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6873" name="Line 6"/>
            <p:cNvSpPr>
              <a:spLocks noChangeShapeType="1"/>
            </p:cNvSpPr>
            <p:nvPr/>
          </p:nvSpPr>
          <p:spPr bwMode="auto">
            <a:xfrm flipH="1">
              <a:off x="4343400" y="2057400"/>
              <a:ext cx="1066800" cy="512142"/>
            </a:xfrm>
            <a:prstGeom prst="line">
              <a:avLst/>
            </a:prstGeom>
            <a:noFill/>
            <a:ln w="12700">
              <a:solidFill>
                <a:srgbClr val="002060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36874" name="Line 7"/>
            <p:cNvSpPr>
              <a:spLocks noChangeShapeType="1"/>
            </p:cNvSpPr>
            <p:nvPr/>
          </p:nvSpPr>
          <p:spPr bwMode="auto">
            <a:xfrm flipH="1" flipV="1">
              <a:off x="4343400" y="5410200"/>
              <a:ext cx="1066800" cy="304800"/>
            </a:xfrm>
            <a:prstGeom prst="line">
              <a:avLst/>
            </a:prstGeom>
            <a:noFill/>
            <a:ln w="12700">
              <a:solidFill>
                <a:srgbClr val="66FF66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36875" name="Line 8"/>
            <p:cNvSpPr>
              <a:spLocks noChangeShapeType="1"/>
            </p:cNvSpPr>
            <p:nvPr/>
          </p:nvSpPr>
          <p:spPr bwMode="auto">
            <a:xfrm flipH="1">
              <a:off x="3848100" y="2057400"/>
              <a:ext cx="1562100" cy="512142"/>
            </a:xfrm>
            <a:prstGeom prst="line">
              <a:avLst/>
            </a:prstGeom>
            <a:noFill/>
            <a:ln w="9525">
              <a:solidFill>
                <a:srgbClr val="002060"/>
              </a:solidFill>
              <a:miter lim="800000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6876" name="Line 9"/>
            <p:cNvSpPr>
              <a:spLocks noChangeShapeType="1"/>
            </p:cNvSpPr>
            <p:nvPr/>
          </p:nvSpPr>
          <p:spPr bwMode="auto">
            <a:xfrm flipH="1">
              <a:off x="2971800" y="2057400"/>
              <a:ext cx="2438400" cy="512142"/>
            </a:xfrm>
            <a:prstGeom prst="line">
              <a:avLst/>
            </a:prstGeom>
            <a:noFill/>
            <a:ln w="9525">
              <a:solidFill>
                <a:srgbClr val="002060"/>
              </a:solidFill>
              <a:miter lim="800000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6877" name="Line 10"/>
            <p:cNvSpPr>
              <a:spLocks noChangeShapeType="1"/>
            </p:cNvSpPr>
            <p:nvPr/>
          </p:nvSpPr>
          <p:spPr bwMode="auto">
            <a:xfrm flipH="1">
              <a:off x="2064495" y="2057400"/>
              <a:ext cx="3345705" cy="381000"/>
            </a:xfrm>
            <a:prstGeom prst="line">
              <a:avLst/>
            </a:prstGeom>
            <a:noFill/>
            <a:ln w="9525">
              <a:solidFill>
                <a:srgbClr val="002060"/>
              </a:solidFill>
              <a:miter lim="800000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6878" name="Line 11"/>
            <p:cNvSpPr>
              <a:spLocks noChangeShapeType="1"/>
            </p:cNvSpPr>
            <p:nvPr/>
          </p:nvSpPr>
          <p:spPr bwMode="auto">
            <a:xfrm flipH="1" flipV="1">
              <a:off x="3733800" y="5410200"/>
              <a:ext cx="1676400" cy="304800"/>
            </a:xfrm>
            <a:prstGeom prst="line">
              <a:avLst/>
            </a:prstGeom>
            <a:noFill/>
            <a:ln w="9525">
              <a:solidFill>
                <a:srgbClr val="66FF66"/>
              </a:solidFill>
              <a:miter lim="800000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6879" name="Line 12"/>
            <p:cNvSpPr>
              <a:spLocks noChangeShapeType="1"/>
            </p:cNvSpPr>
            <p:nvPr/>
          </p:nvSpPr>
          <p:spPr bwMode="auto">
            <a:xfrm flipH="1" flipV="1">
              <a:off x="2971800" y="5410200"/>
              <a:ext cx="2438400" cy="381000"/>
            </a:xfrm>
            <a:prstGeom prst="line">
              <a:avLst/>
            </a:prstGeom>
            <a:noFill/>
            <a:ln w="9525">
              <a:solidFill>
                <a:srgbClr val="66FF66"/>
              </a:solidFill>
              <a:miter lim="800000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6880" name="Line 13"/>
            <p:cNvSpPr>
              <a:spLocks noChangeShapeType="1"/>
            </p:cNvSpPr>
            <p:nvPr/>
          </p:nvSpPr>
          <p:spPr bwMode="auto">
            <a:xfrm flipH="1" flipV="1">
              <a:off x="2286000" y="5486400"/>
              <a:ext cx="3124200" cy="304800"/>
            </a:xfrm>
            <a:prstGeom prst="line">
              <a:avLst/>
            </a:prstGeom>
            <a:noFill/>
            <a:ln w="9525">
              <a:solidFill>
                <a:srgbClr val="66FF66"/>
              </a:solidFill>
              <a:miter lim="800000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sp>
        <p:nvSpPr>
          <p:cNvPr id="36868" name="矩形 13"/>
          <p:cNvSpPr>
            <a:spLocks noChangeArrowheads="1"/>
          </p:cNvSpPr>
          <p:nvPr/>
        </p:nvSpPr>
        <p:spPr bwMode="auto">
          <a:xfrm>
            <a:off x="1109663" y="5876925"/>
            <a:ext cx="3057525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200">
                <a:latin typeface="微软雅黑" panose="020B0503020204020204" charset="-122"/>
                <a:ea typeface="微软雅黑" panose="020B0503020204020204" charset="-122"/>
              </a:rPr>
              <a:t>杂质的高度补偿</a:t>
            </a:r>
            <a:endParaRPr lang="zh-CN" altLang="en-US" sz="32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6869" name="矩形 14"/>
          <p:cNvSpPr>
            <a:spLocks noChangeArrowheads="1"/>
          </p:cNvSpPr>
          <p:nvPr/>
        </p:nvSpPr>
        <p:spPr bwMode="auto">
          <a:xfrm>
            <a:off x="827088" y="96838"/>
            <a:ext cx="45624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8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§ 2.1</a:t>
            </a:r>
            <a:r>
              <a:rPr lang="zh-CN" altLang="en-US" sz="28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硅锗晶体中的杂质能级</a:t>
            </a:r>
            <a:endParaRPr lang="zh-CN" altLang="en-US" sz="28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219700" y="2492375"/>
            <a:ext cx="3384550" cy="230822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施主电子刚好够填充受主能级，虽然杂质很多，但不能向导带或价带提供电子和空穴</a:t>
            </a:r>
            <a:endParaRPr lang="zh-CN" altLang="en-US" sz="24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1" descr="C:\Users\xjye\AppData\Roaming\Tencent\Users\64296291\QQ\WinTemp\RichOle\EI]~ZH%}]%3$CRD_@EWEQPP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350" y="793750"/>
            <a:ext cx="6381750" cy="551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133600" y="836613"/>
            <a:ext cx="4114800" cy="4603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eaLnBrk="1" hangingPunct="1"/>
            <a:r>
              <a:rPr lang="en-US" altLang="zh-CN" sz="2800" smtClean="0">
                <a:latin typeface="微软雅黑" panose="020B0503020204020204" charset="-122"/>
                <a:ea typeface="微软雅黑" panose="020B0503020204020204" charset="-122"/>
              </a:rPr>
              <a:t>6. </a:t>
            </a:r>
            <a:r>
              <a:rPr lang="zh-CN" altLang="en-US" sz="2800" smtClean="0">
                <a:latin typeface="微软雅黑" panose="020B0503020204020204" charset="-122"/>
                <a:ea typeface="微软雅黑" panose="020B0503020204020204" charset="-122"/>
              </a:rPr>
              <a:t>深能级杂质</a:t>
            </a:r>
            <a:endParaRPr lang="zh-CN" altLang="en-US" sz="2800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  <p:graphicFrame>
        <p:nvGraphicFramePr>
          <p:cNvPr id="38915" name="Object 3"/>
          <p:cNvGraphicFramePr>
            <a:graphicFrameLocks noGrp="1" noChangeAspect="1"/>
          </p:cNvGraphicFramePr>
          <p:nvPr>
            <p:ph sz="quarter" idx="1"/>
          </p:nvPr>
        </p:nvGraphicFramePr>
        <p:xfrm>
          <a:off x="457200" y="1720850"/>
          <a:ext cx="4419600" cy="3759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2" name="BMP 图象" r:id="rId1" imgW="1800225" imgH="1809750" progId="Paint.Picture">
                  <p:embed/>
                </p:oleObj>
              </mc:Choice>
              <mc:Fallback>
                <p:oleObj name="BMP 图象" r:id="rId1" imgW="1800225" imgH="1809750" progId="Paint.Picture">
                  <p:embed/>
                  <p:pic>
                    <p:nvPicPr>
                      <p:cNvPr id="0" name="图片 10251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1720850"/>
                        <a:ext cx="4419600" cy="3759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916" name="Object 4"/>
          <p:cNvGraphicFramePr>
            <a:graphicFrameLocks noGrp="1" noChangeAspect="1"/>
          </p:cNvGraphicFramePr>
          <p:nvPr>
            <p:ph sz="quarter" idx="2"/>
          </p:nvPr>
        </p:nvGraphicFramePr>
        <p:xfrm>
          <a:off x="468313" y="4070350"/>
          <a:ext cx="4546600" cy="182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3" name="BMP 图像" r:id="rId3" imgW="1800225" imgH="723900" progId="Paint.Picture">
                  <p:embed/>
                </p:oleObj>
              </mc:Choice>
              <mc:Fallback>
                <p:oleObj name="BMP 图像" r:id="rId3" imgW="1800225" imgH="723900" progId="Paint.Picture">
                  <p:embed/>
                  <p:pic>
                    <p:nvPicPr>
                      <p:cNvPr id="0" name="图片 10252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313" y="4070350"/>
                        <a:ext cx="4546600" cy="1828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917" name="Rectangle 5"/>
          <p:cNvSpPr>
            <a:spLocks noGrp="1" noChangeArrowheads="1"/>
          </p:cNvSpPr>
          <p:nvPr>
            <p:ph type="body" sz="half" idx="3"/>
          </p:nvPr>
        </p:nvSpPr>
        <p:spPr bwMode="auto">
          <a:xfrm>
            <a:off x="4572000" y="1314450"/>
            <a:ext cx="3810000" cy="946150"/>
          </a:xfrm>
          <a:noFill/>
          <a:ln>
            <a:solidFill>
              <a:schemeClr val="bg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eaLnBrk="1" hangingPunct="1">
              <a:buFontTx/>
              <a:buNone/>
            </a:pPr>
            <a:r>
              <a:rPr lang="zh-CN" altLang="en-US" sz="2400" b="1" smtClean="0">
                <a:latin typeface="微软雅黑" panose="020B0503020204020204" charset="-122"/>
                <a:ea typeface="微软雅黑" panose="020B0503020204020204" charset="-122"/>
              </a:rPr>
              <a:t>（</a:t>
            </a:r>
            <a:r>
              <a:rPr lang="en-US" altLang="zh-CN" sz="2400" b="1" smtClean="0">
                <a:latin typeface="微软雅黑" panose="020B0503020204020204" charset="-122"/>
                <a:ea typeface="微软雅黑" panose="020B0503020204020204" charset="-122"/>
              </a:rPr>
              <a:t>1</a:t>
            </a:r>
            <a:r>
              <a:rPr lang="zh-CN" altLang="en-US" sz="2400" b="1" smtClean="0">
                <a:latin typeface="微软雅黑" panose="020B0503020204020204" charset="-122"/>
                <a:ea typeface="微软雅黑" panose="020B0503020204020204" charset="-122"/>
              </a:rPr>
              <a:t>）浅能级杂质：能级接近导带底或价带顶，电离能很小</a:t>
            </a:r>
            <a:endParaRPr lang="zh-CN" altLang="en-US" sz="2400" b="1" smtClean="0"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buFontTx/>
              <a:buNone/>
            </a:pPr>
            <a:endParaRPr lang="zh-CN" altLang="en-US" sz="2400" b="1" smtClean="0"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buFontTx/>
              <a:buNone/>
            </a:pPr>
            <a:endParaRPr lang="zh-CN" altLang="en-US" sz="2400" b="1" smtClean="0"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buFontTx/>
              <a:buNone/>
            </a:pPr>
            <a:endParaRPr lang="en-US" altLang="zh-CN" sz="2400" b="1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8918" name="Rectangle 6"/>
          <p:cNvSpPr>
            <a:spLocks noChangeArrowheads="1"/>
          </p:cNvSpPr>
          <p:nvPr/>
        </p:nvSpPr>
        <p:spPr bwMode="auto">
          <a:xfrm>
            <a:off x="4716463" y="4149725"/>
            <a:ext cx="3671887" cy="2122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50000"/>
              </a:spcBef>
            </a:pPr>
            <a:r>
              <a:rPr kumimoji="1" lang="zh-CN" altLang="en-US" sz="2400" b="1">
                <a:latin typeface="微软雅黑" panose="020B0503020204020204" charset="-122"/>
                <a:ea typeface="微软雅黑" panose="020B0503020204020204" charset="-122"/>
              </a:rPr>
              <a:t>（</a:t>
            </a:r>
            <a:r>
              <a:rPr kumimoji="1" lang="en-US" altLang="zh-CN" sz="2400" b="1">
                <a:latin typeface="微软雅黑" panose="020B0503020204020204" charset="-122"/>
                <a:ea typeface="微软雅黑" panose="020B0503020204020204" charset="-122"/>
              </a:rPr>
              <a:t>2</a:t>
            </a:r>
            <a:r>
              <a:rPr kumimoji="1" lang="zh-CN" altLang="en-US" sz="2400" b="1">
                <a:latin typeface="微软雅黑" panose="020B0503020204020204" charset="-122"/>
                <a:ea typeface="微软雅黑" panose="020B0503020204020204" charset="-122"/>
              </a:rPr>
              <a:t>）深能级杂质：能级远离导带底或价带顶，电离能较大</a:t>
            </a:r>
            <a:endParaRPr kumimoji="1" lang="zh-CN" altLang="en-US" sz="2400" b="1"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90000"/>
              </a:lnSpc>
              <a:spcBef>
                <a:spcPct val="50000"/>
              </a:spcBef>
            </a:pPr>
            <a:r>
              <a:rPr kumimoji="1" lang="zh-CN" altLang="en-US" sz="2400">
                <a:latin typeface="微软雅黑" panose="020B0503020204020204" charset="-122"/>
                <a:ea typeface="微软雅黑" panose="020B0503020204020204" charset="-122"/>
              </a:rPr>
              <a:t>△</a:t>
            </a:r>
            <a:r>
              <a:rPr kumimoji="1" lang="en-US" altLang="zh-CN" sz="2400">
                <a:latin typeface="微软雅黑" panose="020B0503020204020204" charset="-122"/>
                <a:ea typeface="微软雅黑" panose="020B0503020204020204" charset="-122"/>
              </a:rPr>
              <a:t>E</a:t>
            </a:r>
            <a:r>
              <a:rPr kumimoji="1" lang="en-US" altLang="zh-CN" sz="2400" baseline="-25000">
                <a:latin typeface="微软雅黑" panose="020B0503020204020204" charset="-122"/>
                <a:ea typeface="微软雅黑" panose="020B0503020204020204" charset="-122"/>
              </a:rPr>
              <a:t>D</a:t>
            </a:r>
            <a:r>
              <a:rPr kumimoji="1" lang="en-US" altLang="zh-CN" sz="2400">
                <a:latin typeface="微软雅黑" panose="020B0503020204020204" charset="-122"/>
                <a:ea typeface="微软雅黑" panose="020B0503020204020204" charset="-122"/>
              </a:rPr>
              <a:t>≮Eg</a:t>
            </a:r>
            <a:endParaRPr kumimoji="1" lang="en-US" altLang="zh-CN" sz="2400"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90000"/>
              </a:lnSpc>
              <a:spcBef>
                <a:spcPct val="50000"/>
              </a:spcBef>
            </a:pPr>
            <a:r>
              <a:rPr kumimoji="1" lang="en-US" altLang="zh-CN" sz="2400">
                <a:latin typeface="微软雅黑" panose="020B0503020204020204" charset="-122"/>
                <a:ea typeface="微软雅黑" panose="020B0503020204020204" charset="-122"/>
              </a:rPr>
              <a:t>△E</a:t>
            </a:r>
            <a:r>
              <a:rPr kumimoji="1" lang="en-US" altLang="zh-CN" sz="2400" baseline="-25000">
                <a:latin typeface="微软雅黑" panose="020B0503020204020204" charset="-122"/>
                <a:ea typeface="微软雅黑" panose="020B0503020204020204" charset="-122"/>
              </a:rPr>
              <a:t>A</a:t>
            </a:r>
            <a:r>
              <a:rPr kumimoji="1" lang="en-US" altLang="zh-CN" sz="2400">
                <a:latin typeface="微软雅黑" panose="020B0503020204020204" charset="-122"/>
                <a:ea typeface="微软雅黑" panose="020B0503020204020204" charset="-122"/>
              </a:rPr>
              <a:t>≮Eg</a:t>
            </a:r>
            <a:endParaRPr kumimoji="1" lang="en-US" altLang="zh-CN" sz="24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8919" name="Rectangle 11"/>
          <p:cNvSpPr>
            <a:spLocks noChangeArrowheads="1"/>
          </p:cNvSpPr>
          <p:nvPr/>
        </p:nvSpPr>
        <p:spPr bwMode="auto">
          <a:xfrm>
            <a:off x="457200" y="1803400"/>
            <a:ext cx="609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kumimoji="1" lang="en-US" altLang="zh-CN" sz="2400" b="1">
                <a:latin typeface="Times New Roman" panose="02020603050405020304" pitchFamily="18" charset="0"/>
              </a:rPr>
              <a:t>E </a:t>
            </a:r>
            <a:r>
              <a:rPr kumimoji="1" lang="en-US" altLang="zh-CN" sz="2400" b="1" baseline="-25000">
                <a:latin typeface="Times New Roman" panose="02020603050405020304" pitchFamily="18" charset="0"/>
              </a:rPr>
              <a:t>D</a:t>
            </a:r>
            <a:endParaRPr kumimoji="1" lang="en-US" altLang="zh-CN" sz="2400" b="1" baseline="-25000">
              <a:latin typeface="Times New Roman" panose="02020603050405020304" pitchFamily="18" charset="0"/>
            </a:endParaRPr>
          </a:p>
        </p:txBody>
      </p:sp>
      <p:sp>
        <p:nvSpPr>
          <p:cNvPr id="38920" name="Rectangle 12"/>
          <p:cNvSpPr>
            <a:spLocks noChangeArrowheads="1"/>
          </p:cNvSpPr>
          <p:nvPr/>
        </p:nvSpPr>
        <p:spPr bwMode="auto">
          <a:xfrm>
            <a:off x="2971800" y="2565400"/>
            <a:ext cx="53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kumimoji="1" lang="en-US" altLang="zh-CN" sz="2400" b="1">
                <a:latin typeface="Times New Roman" panose="02020603050405020304" pitchFamily="18" charset="0"/>
              </a:rPr>
              <a:t>E</a:t>
            </a:r>
            <a:r>
              <a:rPr kumimoji="1" lang="en-US" altLang="zh-CN" sz="2400" b="1" baseline="-25000">
                <a:latin typeface="Times New Roman" panose="02020603050405020304" pitchFamily="18" charset="0"/>
              </a:rPr>
              <a:t>A</a:t>
            </a:r>
            <a:endParaRPr kumimoji="1" lang="en-US" altLang="zh-CN" sz="2400" b="1" baseline="-25000">
              <a:latin typeface="Times New Roman" panose="02020603050405020304" pitchFamily="18" charset="0"/>
            </a:endParaRPr>
          </a:p>
        </p:txBody>
      </p:sp>
      <p:sp>
        <p:nvSpPr>
          <p:cNvPr id="18445" name="Line 13"/>
          <p:cNvSpPr>
            <a:spLocks noChangeShapeType="1"/>
          </p:cNvSpPr>
          <p:nvPr/>
        </p:nvSpPr>
        <p:spPr bwMode="auto">
          <a:xfrm flipH="1" flipV="1">
            <a:off x="1447800" y="1879600"/>
            <a:ext cx="3475038" cy="1033463"/>
          </a:xfrm>
          <a:prstGeom prst="line">
            <a:avLst/>
          </a:prstGeom>
          <a:ln>
            <a:tailEnd type="triangl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wrap="none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8446" name="Line 14"/>
          <p:cNvSpPr>
            <a:spLocks noChangeShapeType="1"/>
          </p:cNvSpPr>
          <p:nvPr/>
        </p:nvSpPr>
        <p:spPr bwMode="auto">
          <a:xfrm flipH="1" flipV="1">
            <a:off x="4038600" y="2946400"/>
            <a:ext cx="1038225" cy="652463"/>
          </a:xfrm>
          <a:prstGeom prst="line">
            <a:avLst/>
          </a:prstGeom>
          <a:ln>
            <a:tailEnd type="triangl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wrap="none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8923" name="Rectangle 15"/>
          <p:cNvSpPr>
            <a:spLocks noChangeArrowheads="1"/>
          </p:cNvSpPr>
          <p:nvPr/>
        </p:nvSpPr>
        <p:spPr bwMode="auto">
          <a:xfrm>
            <a:off x="-39688" y="1501775"/>
            <a:ext cx="504826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kumimoji="1" lang="en-US" altLang="zh-CN" sz="2400">
                <a:latin typeface="Times New Roman" panose="02020603050405020304" pitchFamily="18" charset="0"/>
              </a:rPr>
              <a:t>Ec</a:t>
            </a:r>
            <a:endParaRPr kumimoji="1" lang="en-US" altLang="zh-CN" sz="2400">
              <a:latin typeface="Times New Roman" panose="02020603050405020304" pitchFamily="18" charset="0"/>
            </a:endParaRPr>
          </a:p>
        </p:txBody>
      </p:sp>
      <p:sp>
        <p:nvSpPr>
          <p:cNvPr id="38924" name="Rectangle 17"/>
          <p:cNvSpPr>
            <a:spLocks noChangeArrowheads="1"/>
          </p:cNvSpPr>
          <p:nvPr/>
        </p:nvSpPr>
        <p:spPr bwMode="auto">
          <a:xfrm>
            <a:off x="0" y="2794000"/>
            <a:ext cx="5222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kumimoji="1" lang="en-US" altLang="zh-CN" sz="2400">
                <a:latin typeface="Times New Roman" panose="02020603050405020304" pitchFamily="18" charset="0"/>
              </a:rPr>
              <a:t>Ev</a:t>
            </a:r>
            <a:endParaRPr kumimoji="1" lang="en-US" altLang="zh-CN" sz="2400">
              <a:latin typeface="Times New Roman" panose="02020603050405020304" pitchFamily="18" charset="0"/>
            </a:endParaRPr>
          </a:p>
        </p:txBody>
      </p:sp>
      <p:grpSp>
        <p:nvGrpSpPr>
          <p:cNvPr id="38925" name="组合 1"/>
          <p:cNvGrpSpPr/>
          <p:nvPr/>
        </p:nvGrpSpPr>
        <p:grpSpPr bwMode="auto">
          <a:xfrm>
            <a:off x="107950" y="4095750"/>
            <a:ext cx="3557588" cy="1752600"/>
            <a:chOff x="539750" y="3141663"/>
            <a:chExt cx="3557588" cy="1752600"/>
          </a:xfrm>
        </p:grpSpPr>
        <p:sp>
          <p:nvSpPr>
            <p:cNvPr id="38929" name="Rectangle 7"/>
            <p:cNvSpPr>
              <a:spLocks noChangeArrowheads="1"/>
            </p:cNvSpPr>
            <p:nvPr/>
          </p:nvSpPr>
          <p:spPr bwMode="auto">
            <a:xfrm>
              <a:off x="899790" y="3573463"/>
              <a:ext cx="917575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kumimoji="1" lang="en-US" altLang="zh-CN" sz="2400" b="1">
                  <a:latin typeface="Times New Roman" panose="02020603050405020304" pitchFamily="18" charset="0"/>
                </a:rPr>
                <a:t>△E </a:t>
              </a:r>
              <a:r>
                <a:rPr kumimoji="1" lang="en-US" altLang="zh-CN" sz="2400" b="1" baseline="-25000">
                  <a:latin typeface="Times New Roman" panose="02020603050405020304" pitchFamily="18" charset="0"/>
                </a:rPr>
                <a:t>D</a:t>
              </a:r>
              <a:endParaRPr kumimoji="1" lang="en-US" altLang="zh-CN" sz="2400" b="1" baseline="-25000">
                <a:latin typeface="Times New Roman" panose="02020603050405020304" pitchFamily="18" charset="0"/>
              </a:endParaRPr>
            </a:p>
          </p:txBody>
        </p:sp>
        <p:sp>
          <p:nvSpPr>
            <p:cNvPr id="38930" name="Rectangle 8"/>
            <p:cNvSpPr>
              <a:spLocks noChangeArrowheads="1"/>
            </p:cNvSpPr>
            <p:nvPr/>
          </p:nvSpPr>
          <p:spPr bwMode="auto">
            <a:xfrm>
              <a:off x="2843213" y="3860800"/>
              <a:ext cx="841375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kumimoji="1" lang="en-US" altLang="zh-CN" sz="2400" b="1">
                  <a:latin typeface="Times New Roman" panose="02020603050405020304" pitchFamily="18" charset="0"/>
                </a:rPr>
                <a:t>△E</a:t>
              </a:r>
              <a:r>
                <a:rPr kumimoji="1" lang="en-US" altLang="zh-CN" sz="2400" b="1" baseline="-25000">
                  <a:latin typeface="Times New Roman" panose="02020603050405020304" pitchFamily="18" charset="0"/>
                </a:rPr>
                <a:t>A</a:t>
              </a:r>
              <a:endParaRPr kumimoji="1" lang="en-US" altLang="zh-CN" sz="2400" b="1" baseline="-25000">
                <a:latin typeface="Times New Roman" panose="02020603050405020304" pitchFamily="18" charset="0"/>
              </a:endParaRPr>
            </a:p>
          </p:txBody>
        </p:sp>
        <p:sp>
          <p:nvSpPr>
            <p:cNvPr id="38931" name="Rectangle 9"/>
            <p:cNvSpPr>
              <a:spLocks noChangeArrowheads="1"/>
            </p:cNvSpPr>
            <p:nvPr/>
          </p:nvSpPr>
          <p:spPr bwMode="auto">
            <a:xfrm>
              <a:off x="3563938" y="3500438"/>
              <a:ext cx="53340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kumimoji="1" lang="en-US" altLang="zh-CN" sz="2400" b="1">
                  <a:latin typeface="Times New Roman" panose="02020603050405020304" pitchFamily="18" charset="0"/>
                </a:rPr>
                <a:t>E</a:t>
              </a:r>
              <a:r>
                <a:rPr kumimoji="1" lang="en-US" altLang="zh-CN" sz="2400" b="1" baseline="-25000">
                  <a:latin typeface="Times New Roman" panose="02020603050405020304" pitchFamily="18" charset="0"/>
                </a:rPr>
                <a:t>A</a:t>
              </a:r>
              <a:endParaRPr kumimoji="1" lang="en-US" altLang="zh-CN" sz="2400" b="1" baseline="-25000">
                <a:latin typeface="Times New Roman" panose="02020603050405020304" pitchFamily="18" charset="0"/>
              </a:endParaRPr>
            </a:p>
          </p:txBody>
        </p:sp>
        <p:sp>
          <p:nvSpPr>
            <p:cNvPr id="38932" name="Rectangle 10"/>
            <p:cNvSpPr>
              <a:spLocks noChangeArrowheads="1"/>
            </p:cNvSpPr>
            <p:nvPr/>
          </p:nvSpPr>
          <p:spPr bwMode="auto">
            <a:xfrm>
              <a:off x="684213" y="4005263"/>
              <a:ext cx="60960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kumimoji="1" lang="en-US" altLang="zh-CN" sz="2400" b="1">
                  <a:latin typeface="Times New Roman" panose="02020603050405020304" pitchFamily="18" charset="0"/>
                </a:rPr>
                <a:t>E </a:t>
              </a:r>
              <a:r>
                <a:rPr kumimoji="1" lang="en-US" altLang="zh-CN" sz="2400" b="1" baseline="-25000">
                  <a:latin typeface="Times New Roman" panose="02020603050405020304" pitchFamily="18" charset="0"/>
                </a:rPr>
                <a:t>D</a:t>
              </a:r>
              <a:endParaRPr kumimoji="1" lang="en-US" altLang="zh-CN" sz="2400" b="1" baseline="-25000">
                <a:latin typeface="Times New Roman" panose="02020603050405020304" pitchFamily="18" charset="0"/>
              </a:endParaRPr>
            </a:p>
          </p:txBody>
        </p:sp>
        <p:sp>
          <p:nvSpPr>
            <p:cNvPr id="38933" name="Rectangle 16"/>
            <p:cNvSpPr>
              <a:spLocks noChangeArrowheads="1"/>
            </p:cNvSpPr>
            <p:nvPr/>
          </p:nvSpPr>
          <p:spPr bwMode="auto">
            <a:xfrm>
              <a:off x="539750" y="3141663"/>
              <a:ext cx="504825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20000"/>
                </a:spcBef>
              </a:pPr>
              <a:r>
                <a:rPr kumimoji="1" lang="en-US" altLang="zh-CN" sz="2400">
                  <a:latin typeface="Times New Roman" panose="02020603050405020304" pitchFamily="18" charset="0"/>
                </a:rPr>
                <a:t>Ec</a:t>
              </a:r>
              <a:endParaRPr kumimoji="1" lang="en-US" altLang="zh-CN" sz="2400">
                <a:latin typeface="Times New Roman" panose="02020603050405020304" pitchFamily="18" charset="0"/>
              </a:endParaRPr>
            </a:p>
          </p:txBody>
        </p:sp>
        <p:sp>
          <p:nvSpPr>
            <p:cNvPr id="38934" name="Rectangle 18"/>
            <p:cNvSpPr>
              <a:spLocks noChangeArrowheads="1"/>
            </p:cNvSpPr>
            <p:nvPr/>
          </p:nvSpPr>
          <p:spPr bwMode="auto">
            <a:xfrm>
              <a:off x="611188" y="4437063"/>
              <a:ext cx="522287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20000"/>
                </a:spcBef>
              </a:pPr>
              <a:r>
                <a:rPr kumimoji="1" lang="en-US" altLang="zh-CN" sz="2400">
                  <a:latin typeface="Times New Roman" panose="02020603050405020304" pitchFamily="18" charset="0"/>
                </a:rPr>
                <a:t>Ev</a:t>
              </a:r>
              <a:endParaRPr kumimoji="1" lang="en-US" altLang="zh-CN" sz="2400">
                <a:latin typeface="Times New Roman" panose="02020603050405020304" pitchFamily="18" charset="0"/>
              </a:endParaRPr>
            </a:p>
          </p:txBody>
        </p:sp>
      </p:grpSp>
      <p:sp>
        <p:nvSpPr>
          <p:cNvPr id="38926" name="Rectangle 19"/>
          <p:cNvSpPr>
            <a:spLocks noChangeArrowheads="1"/>
          </p:cNvSpPr>
          <p:nvPr/>
        </p:nvSpPr>
        <p:spPr bwMode="auto">
          <a:xfrm>
            <a:off x="5087938" y="2651125"/>
            <a:ext cx="1787525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kumimoji="1" lang="en-US" altLang="zh-CN" sz="2800">
                <a:latin typeface="微软雅黑" panose="020B0503020204020204" charset="-122"/>
                <a:ea typeface="微软雅黑" panose="020B0503020204020204" charset="-122"/>
              </a:rPr>
              <a:t>△E</a:t>
            </a:r>
            <a:r>
              <a:rPr kumimoji="1" lang="en-US" altLang="zh-CN" sz="2800" baseline="-25000">
                <a:latin typeface="微软雅黑" panose="020B0503020204020204" charset="-122"/>
                <a:ea typeface="微软雅黑" panose="020B0503020204020204" charset="-122"/>
              </a:rPr>
              <a:t>D</a:t>
            </a:r>
            <a:r>
              <a:rPr kumimoji="1" lang="en-US" altLang="zh-CN" sz="2800">
                <a:latin typeface="微软雅黑" panose="020B0503020204020204" charset="-122"/>
                <a:ea typeface="微软雅黑" panose="020B0503020204020204" charset="-122"/>
              </a:rPr>
              <a:t>&lt;&lt;Eg</a:t>
            </a:r>
            <a:endParaRPr kumimoji="1" lang="en-US" altLang="zh-CN" sz="28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8927" name="Rectangle 20"/>
          <p:cNvSpPr>
            <a:spLocks noChangeArrowheads="1"/>
          </p:cNvSpPr>
          <p:nvPr/>
        </p:nvSpPr>
        <p:spPr bwMode="auto">
          <a:xfrm>
            <a:off x="5094288" y="3336925"/>
            <a:ext cx="1781175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kumimoji="1" lang="en-US" altLang="zh-CN" sz="2800">
                <a:latin typeface="微软雅黑" panose="020B0503020204020204" charset="-122"/>
                <a:ea typeface="微软雅黑" panose="020B0503020204020204" charset="-122"/>
              </a:rPr>
              <a:t>△E</a:t>
            </a:r>
            <a:r>
              <a:rPr kumimoji="1" lang="en-US" altLang="zh-CN" sz="2800" baseline="-25000">
                <a:latin typeface="微软雅黑" panose="020B0503020204020204" charset="-122"/>
                <a:ea typeface="微软雅黑" panose="020B0503020204020204" charset="-122"/>
              </a:rPr>
              <a:t>A</a:t>
            </a:r>
            <a:r>
              <a:rPr kumimoji="1" lang="en-US" altLang="zh-CN" sz="2800">
                <a:latin typeface="微软雅黑" panose="020B0503020204020204" charset="-122"/>
                <a:ea typeface="微软雅黑" panose="020B0503020204020204" charset="-122"/>
              </a:rPr>
              <a:t>&lt;&lt;Eg</a:t>
            </a:r>
            <a:endParaRPr kumimoji="1" lang="en-US" altLang="zh-CN" sz="28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8928" name="矩形 20"/>
          <p:cNvSpPr>
            <a:spLocks noChangeArrowheads="1"/>
          </p:cNvSpPr>
          <p:nvPr/>
        </p:nvSpPr>
        <p:spPr bwMode="auto">
          <a:xfrm>
            <a:off x="827088" y="96838"/>
            <a:ext cx="45624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8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§ 2.1</a:t>
            </a:r>
            <a:r>
              <a:rPr lang="zh-CN" altLang="en-US" sz="28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硅锗晶体中的杂质能级</a:t>
            </a:r>
            <a:endParaRPr lang="zh-CN" altLang="en-US" sz="28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标题 1"/>
          <p:cNvSpPr>
            <a:spLocks noGrp="1"/>
          </p:cNvSpPr>
          <p:nvPr>
            <p:ph type="ctrTitle"/>
          </p:nvPr>
        </p:nvSpPr>
        <p:spPr bwMode="auto">
          <a:xfrm>
            <a:off x="684213" y="908050"/>
            <a:ext cx="7772400" cy="7207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r>
              <a:rPr lang="zh-CN" altLang="en-US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深能级杂质的特点：</a:t>
            </a:r>
            <a:endParaRPr lang="zh-CN" altLang="en-US" smtClean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539750" y="1844675"/>
            <a:ext cx="8135938" cy="4176713"/>
          </a:xfrm>
          <a:solidFill>
            <a:schemeClr val="accent6">
              <a:lumMod val="40000"/>
              <a:lumOff val="60000"/>
            </a:schemeClr>
          </a:solidFill>
        </p:spPr>
        <p:txBody>
          <a:bodyPr/>
          <a:lstStyle/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</a:rPr>
              <a:t>不容易电离，对载流子浓度影响不大；</a:t>
            </a:r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</a:rPr>
              <a:t>一般会产生多重能级，甚至既产生施主能级也产生受主能级；</a:t>
            </a:r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</a:rPr>
              <a:t>能起到复合中心作用，使少数载流子寿命降低。</a:t>
            </a:r>
            <a:endParaRPr lang="en-US" altLang="zh-CN" dirty="0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7108" name="矩形 3"/>
          <p:cNvSpPr>
            <a:spLocks noChangeArrowheads="1"/>
          </p:cNvSpPr>
          <p:nvPr/>
        </p:nvSpPr>
        <p:spPr bwMode="auto">
          <a:xfrm>
            <a:off x="827088" y="96838"/>
            <a:ext cx="45624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8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§ 2.1</a:t>
            </a:r>
            <a:r>
              <a:rPr lang="zh-CN" altLang="en-US" sz="28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硅锗晶体中的杂质能级</a:t>
            </a:r>
            <a:endParaRPr lang="zh-CN" altLang="en-US" sz="28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第三章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482811"/>
            <a:ext cx="8229600" cy="4648114"/>
          </a:xfrm>
        </p:spPr>
        <p:txBody>
          <a:bodyPr/>
          <a:lstStyle/>
          <a:p>
            <a:r>
              <a:rPr lang="zh-CN" altLang="en-US" sz="2400" dirty="0" smtClean="0"/>
              <a:t>费米能级概念以及不同掺杂对费米能级的影响</a:t>
            </a:r>
            <a:endParaRPr lang="en-US" altLang="zh-CN" sz="2400" dirty="0" smtClean="0"/>
          </a:p>
          <a:p>
            <a:r>
              <a:rPr lang="zh-CN" altLang="en-US" sz="2400" dirty="0" smtClean="0"/>
              <a:t>本征半导体：本征费米能级、本征载流子浓度</a:t>
            </a:r>
            <a:endParaRPr lang="en-US" altLang="zh-CN" sz="2400" dirty="0" smtClean="0"/>
          </a:p>
          <a:p>
            <a:pPr marL="0" indent="0">
              <a:buNone/>
            </a:pPr>
            <a:r>
              <a:rPr lang="zh-CN" altLang="en-US" sz="2400" dirty="0" smtClean="0"/>
              <a:t>                         如何推算半导体的禁带宽度</a:t>
            </a:r>
            <a:endParaRPr lang="en-US" altLang="zh-CN" sz="2400" dirty="0" smtClean="0"/>
          </a:p>
          <a:p>
            <a:r>
              <a:rPr lang="zh-CN" altLang="en-US" sz="2400" dirty="0" smtClean="0"/>
              <a:t>杂质</a:t>
            </a:r>
            <a:r>
              <a:rPr lang="zh-CN" altLang="en-US" sz="2400" dirty="0" smtClean="0"/>
              <a:t>半导体：</a:t>
            </a:r>
            <a:endParaRPr lang="en-US" altLang="zh-CN" sz="2400" dirty="0" smtClean="0"/>
          </a:p>
          <a:p>
            <a:pPr lvl="1"/>
            <a:r>
              <a:rPr lang="en-US" altLang="zh-CN" sz="1800" dirty="0" smtClean="0"/>
              <a:t>n</a:t>
            </a:r>
            <a:r>
              <a:rPr lang="zh-CN" altLang="en-US" sz="1800" dirty="0" smtClean="0"/>
              <a:t>型或</a:t>
            </a:r>
            <a:r>
              <a:rPr lang="en-US" altLang="zh-CN" sz="1800" dirty="0" smtClean="0"/>
              <a:t>p</a:t>
            </a:r>
            <a:r>
              <a:rPr lang="zh-CN" altLang="en-US" sz="1800" dirty="0" smtClean="0"/>
              <a:t>型半导体在室温下</a:t>
            </a:r>
            <a:r>
              <a:rPr lang="en-US" altLang="zh-CN" sz="1800" dirty="0" smtClean="0"/>
              <a:t>E</a:t>
            </a:r>
            <a:r>
              <a:rPr lang="en-US" altLang="zh-CN" sz="1800" baseline="-25000" dirty="0" smtClean="0"/>
              <a:t>F</a:t>
            </a:r>
            <a:r>
              <a:rPr lang="zh-CN" altLang="en-US" sz="1800" dirty="0" smtClean="0"/>
              <a:t>位置</a:t>
            </a:r>
            <a:br>
              <a:rPr lang="en-US" altLang="zh-CN" sz="1800" dirty="0" smtClean="0"/>
            </a:br>
            <a:r>
              <a:rPr lang="zh-CN" altLang="en-US" sz="1800" dirty="0" smtClean="0"/>
              <a:t>例：</a:t>
            </a:r>
            <a:endParaRPr lang="en-US" altLang="zh-CN" sz="1800" dirty="0" smtClean="0"/>
          </a:p>
          <a:p>
            <a:pPr lvl="1"/>
            <a:endParaRPr lang="en-US" altLang="zh-CN" sz="1100" dirty="0" smtClean="0"/>
          </a:p>
          <a:p>
            <a:pPr lvl="1"/>
            <a:endParaRPr lang="en-US" altLang="zh-CN" sz="1800" dirty="0" smtClean="0"/>
          </a:p>
          <a:p>
            <a:pPr lvl="1"/>
            <a:r>
              <a:rPr lang="zh-CN" altLang="en-US" sz="1800" dirty="0" smtClean="0"/>
              <a:t>杂质</a:t>
            </a:r>
            <a:r>
              <a:rPr lang="zh-CN" altLang="en-US" sz="1800" dirty="0" smtClean="0"/>
              <a:t>完全电离时、过渡区的载流子浓度计算</a:t>
            </a:r>
            <a:br>
              <a:rPr lang="en-US" altLang="zh-CN" sz="1800" dirty="0" smtClean="0"/>
            </a:br>
            <a:r>
              <a:rPr lang="zh-CN" altLang="en-US" sz="1800" dirty="0" smtClean="0"/>
              <a:t>从基本方程出发</a:t>
            </a:r>
            <a:r>
              <a:rPr lang="zh-CN" altLang="en-US" sz="1800" dirty="0" smtClean="0"/>
              <a:t>：</a:t>
            </a:r>
            <a:endParaRPr lang="en-US" altLang="zh-CN" sz="1800" dirty="0" smtClean="0"/>
          </a:p>
          <a:p>
            <a:pPr lvl="1"/>
            <a:endParaRPr lang="en-US" altLang="zh-CN" sz="1800" dirty="0" smtClean="0"/>
          </a:p>
          <a:p>
            <a:pPr lvl="1"/>
            <a:endParaRPr lang="en-US" altLang="zh-CN" sz="1100" dirty="0" smtClean="0"/>
          </a:p>
          <a:p>
            <a:r>
              <a:rPr lang="zh-CN" altLang="en-US" sz="2400" dirty="0" smtClean="0"/>
              <a:t>简并半导体、非简并半导体</a:t>
            </a:r>
            <a:endParaRPr lang="zh-CN" altLang="en-US" sz="2400" dirty="0"/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/>
        </p:nvGraphicFramePr>
        <p:xfrm>
          <a:off x="1739467" y="3652826"/>
          <a:ext cx="3638149" cy="5843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13" name="Equation" r:id="rId1" imgW="58826400" imgH="9448800" progId="Equation.DSMT4">
                  <p:embed/>
                </p:oleObj>
              </mc:Choice>
              <mc:Fallback>
                <p:oleObj name="Equation" r:id="rId1" imgW="58826400" imgH="9448800" progId="Equation.DSMT4">
                  <p:embed/>
                  <p:pic>
                    <p:nvPicPr>
                      <p:cNvPr id="0" name="图片 43012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739467" y="3652826"/>
                        <a:ext cx="3638149" cy="58436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/>
        </p:nvGraphicFramePr>
        <p:xfrm>
          <a:off x="3149133" y="4792868"/>
          <a:ext cx="1847718" cy="3695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14" name="Equation" r:id="rId3" imgW="27432000" imgH="5486400" progId="Equation.DSMT4">
                  <p:embed/>
                </p:oleObj>
              </mc:Choice>
              <mc:Fallback>
                <p:oleObj name="Equation" r:id="rId3" imgW="27432000" imgH="5486400" progId="Equation.DSMT4">
                  <p:embed/>
                  <p:pic>
                    <p:nvPicPr>
                      <p:cNvPr id="0" name="图片 4301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149133" y="4792868"/>
                        <a:ext cx="1847718" cy="36954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/>
        </p:nvGraphicFramePr>
        <p:xfrm>
          <a:off x="3155073" y="5154087"/>
          <a:ext cx="1069325" cy="4063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15" name="Equation" r:id="rId5" imgW="15240000" imgH="5791200" progId="Equation.DSMT4">
                  <p:embed/>
                </p:oleObj>
              </mc:Choice>
              <mc:Fallback>
                <p:oleObj name="Equation" r:id="rId5" imgW="15240000" imgH="5791200" progId="Equation.DSMT4">
                  <p:embed/>
                  <p:pic>
                    <p:nvPicPr>
                      <p:cNvPr id="0" name="图片 4301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155073" y="5154087"/>
                        <a:ext cx="1069325" cy="40634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1" descr="C:\Users\xjye\AppData\Roaming\Tencent\Users\64296291\QQ\WinTemp\RichOle\$5(6`ZX544Y[G1}G43B6{XL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51"/>
          <a:stretch>
            <a:fillRect/>
          </a:stretch>
        </p:blipFill>
        <p:spPr bwMode="auto">
          <a:xfrm>
            <a:off x="107950" y="1360488"/>
            <a:ext cx="4476750" cy="5453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5843" name="对象 4"/>
          <p:cNvGraphicFramePr>
            <a:graphicFrameLocks noGrp="1" noChangeAspect="1"/>
          </p:cNvGraphicFramePr>
          <p:nvPr/>
        </p:nvGraphicFramePr>
        <p:xfrm>
          <a:off x="3203575" y="100013"/>
          <a:ext cx="2592388" cy="1263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71" name="Equation" r:id="rId2" imgW="1066800" imgH="520700" progId="Equation.DSMT4">
                  <p:embed/>
                </p:oleObj>
              </mc:Choice>
              <mc:Fallback>
                <p:oleObj name="Equation" r:id="rId2" imgW="1066800" imgH="520700" progId="Equation.DSMT4">
                  <p:embed/>
                  <p:pic>
                    <p:nvPicPr>
                      <p:cNvPr id="0" name="图片 11270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3575" y="100013"/>
                        <a:ext cx="2592388" cy="1263650"/>
                      </a:xfrm>
                      <a:prstGeom prst="rect">
                        <a:avLst/>
                      </a:prstGeom>
                      <a:solidFill>
                        <a:srgbClr val="FCD5B5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844" name="矩形 5"/>
          <p:cNvSpPr>
            <a:spLocks noChangeArrowheads="1"/>
          </p:cNvSpPr>
          <p:nvPr/>
        </p:nvSpPr>
        <p:spPr bwMode="auto">
          <a:xfrm>
            <a:off x="4067175" y="1530350"/>
            <a:ext cx="5076825" cy="1754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lvl="1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u"/>
            </a:pPr>
            <a:r>
              <a:rPr lang="zh-CN" altLang="en-US" sz="1800">
                <a:latin typeface="Times New Roman" panose="02020603050405020304" pitchFamily="18" charset="0"/>
                <a:ea typeface="微软雅黑" panose="020B0503020204020204" charset="-122"/>
              </a:rPr>
              <a:t>能量比</a:t>
            </a:r>
            <a:r>
              <a:rPr lang="en-US" altLang="zh-CN" sz="1800" i="1">
                <a:latin typeface="Times New Roman" panose="02020603050405020304" pitchFamily="18" charset="0"/>
                <a:ea typeface="微软雅黑" panose="020B0503020204020204" charset="-122"/>
              </a:rPr>
              <a:t>E</a:t>
            </a:r>
            <a:r>
              <a:rPr lang="en-US" altLang="zh-CN" sz="1100" i="1">
                <a:latin typeface="Times New Roman" panose="02020603050405020304" pitchFamily="18" charset="0"/>
                <a:ea typeface="微软雅黑" panose="020B0503020204020204" charset="-122"/>
              </a:rPr>
              <a:t>F</a:t>
            </a:r>
            <a:r>
              <a:rPr lang="zh-CN" altLang="en-US" sz="1800">
                <a:latin typeface="Times New Roman" panose="02020603050405020304" pitchFamily="18" charset="0"/>
                <a:ea typeface="微软雅黑" panose="020B0503020204020204" charset="-122"/>
              </a:rPr>
              <a:t>小的量子态被电子占据的概率是</a:t>
            </a:r>
            <a:r>
              <a:rPr lang="en-US" altLang="zh-CN" sz="1800">
                <a:latin typeface="Times New Roman" panose="02020603050405020304" pitchFamily="18" charset="0"/>
                <a:ea typeface="微软雅黑" panose="020B0503020204020204" charset="-122"/>
              </a:rPr>
              <a:t>100%</a:t>
            </a:r>
            <a:r>
              <a:rPr lang="zh-CN" altLang="en-US" sz="1800">
                <a:latin typeface="Times New Roman" panose="02020603050405020304" pitchFamily="18" charset="0"/>
                <a:ea typeface="微软雅黑" panose="020B0503020204020204" charset="-122"/>
              </a:rPr>
              <a:t>，这些量子态上都是有电子的；</a:t>
            </a:r>
            <a:endParaRPr lang="en-US" altLang="zh-CN" sz="1800">
              <a:latin typeface="Times New Roman" panose="02020603050405020304" pitchFamily="18" charset="0"/>
              <a:ea typeface="微软雅黑" panose="020B0503020204020204" charset="-122"/>
            </a:endParaRPr>
          </a:p>
          <a:p>
            <a:pPr lvl="1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u"/>
            </a:pPr>
            <a:r>
              <a:rPr lang="zh-CN" altLang="en-US" sz="1800">
                <a:latin typeface="Times New Roman" panose="02020603050405020304" pitchFamily="18" charset="0"/>
                <a:ea typeface="微软雅黑" panose="020B0503020204020204" charset="-122"/>
              </a:rPr>
              <a:t>能量比</a:t>
            </a:r>
            <a:r>
              <a:rPr lang="en-US" altLang="zh-CN" sz="1800" i="1">
                <a:latin typeface="Times New Roman" panose="02020603050405020304" pitchFamily="18" charset="0"/>
                <a:ea typeface="微软雅黑" panose="020B0503020204020204" charset="-122"/>
              </a:rPr>
              <a:t>E</a:t>
            </a:r>
            <a:r>
              <a:rPr lang="en-US" altLang="zh-CN" sz="1100" i="1">
                <a:latin typeface="Times New Roman" panose="02020603050405020304" pitchFamily="18" charset="0"/>
                <a:ea typeface="微软雅黑" panose="020B0503020204020204" charset="-122"/>
              </a:rPr>
              <a:t>F</a:t>
            </a:r>
            <a:r>
              <a:rPr lang="zh-CN" altLang="en-US" sz="1800">
                <a:latin typeface="Times New Roman" panose="02020603050405020304" pitchFamily="18" charset="0"/>
                <a:ea typeface="微软雅黑" panose="020B0503020204020204" charset="-122"/>
              </a:rPr>
              <a:t>大的量子态被电子占据的概率为</a:t>
            </a:r>
            <a:r>
              <a:rPr lang="en-US" altLang="zh-CN" sz="1800">
                <a:latin typeface="Times New Roman" panose="02020603050405020304" pitchFamily="18" charset="0"/>
                <a:ea typeface="微软雅黑" panose="020B0503020204020204" charset="-122"/>
              </a:rPr>
              <a:t>0</a:t>
            </a:r>
            <a:r>
              <a:rPr lang="zh-CN" altLang="en-US" sz="1800">
                <a:latin typeface="Times New Roman" panose="02020603050405020304" pitchFamily="18" charset="0"/>
                <a:ea typeface="微软雅黑" panose="020B0503020204020204" charset="-122"/>
              </a:rPr>
              <a:t>，这些量子态上没有电子，为空的。</a:t>
            </a:r>
            <a:endParaRPr lang="zh-CN" altLang="en-US" sz="1800">
              <a:latin typeface="Times New Roman" panose="02020603050405020304" pitchFamily="18" charset="0"/>
              <a:ea typeface="微软雅黑" panose="020B0503020204020204" charset="-122"/>
            </a:endParaRPr>
          </a:p>
        </p:txBody>
      </p:sp>
      <p:pic>
        <p:nvPicPr>
          <p:cNvPr id="35845" name="Picture 8" descr="C:\Users\xjye\AppData\Roaming\Tencent\Users\64296291\QQ\WinTemp\RichOle\9O5]JYQ_7J25BTR_KHA`%(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263" y="3286125"/>
            <a:ext cx="3384550" cy="315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第一章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导带、价带</a:t>
            </a:r>
            <a:endParaRPr lang="en-US" altLang="zh-CN" dirty="0" smtClean="0"/>
          </a:p>
          <a:p>
            <a:r>
              <a:rPr lang="zh-CN" altLang="en-US" dirty="0" smtClean="0"/>
              <a:t>导体、半导体和绝缘体的能带异同</a:t>
            </a:r>
            <a:endParaRPr lang="en-US" altLang="zh-CN" dirty="0" smtClean="0"/>
          </a:p>
          <a:p>
            <a:r>
              <a:rPr lang="zh-CN" altLang="en-US" dirty="0" smtClean="0"/>
              <a:t>有效质量的概念和意义</a:t>
            </a:r>
            <a:endParaRPr lang="en-US" altLang="zh-CN" dirty="0" smtClean="0"/>
          </a:p>
          <a:p>
            <a:r>
              <a:rPr lang="zh-CN" altLang="en-US" dirty="0" smtClean="0"/>
              <a:t>空穴的</a:t>
            </a:r>
            <a:r>
              <a:rPr lang="zh-CN" altLang="en-US" dirty="0" smtClean="0"/>
              <a:t>概念</a:t>
            </a:r>
            <a:endParaRPr lang="en-US" altLang="zh-CN" dirty="0" smtClean="0"/>
          </a:p>
          <a:p>
            <a:r>
              <a:rPr lang="zh-CN" altLang="en-US" dirty="0" smtClean="0"/>
              <a:t>回旋共振</a:t>
            </a:r>
            <a:endParaRPr lang="zh-CN" altLang="en-US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042" name="Picture 1" descr="C:\Users\xjye\AppData\Roaming\Tencent\Users\64296291\QQ\WinTemp\RichOle\C4[9~60]@C04DUANHP6P2WX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00"/>
          <a:stretch>
            <a:fillRect/>
          </a:stretch>
        </p:blipFill>
        <p:spPr bwMode="auto">
          <a:xfrm>
            <a:off x="1042988" y="0"/>
            <a:ext cx="7850187" cy="3787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7043" name="Picture 1" descr="C:\Users\xjye\AppData\Roaming\Tencent\Users\64296291\QQ\WinTemp\RichOle\L$F0OUHWVSWVH)`{I_ZCZZ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r="1051" b="41983"/>
          <a:stretch>
            <a:fillRect/>
          </a:stretch>
        </p:blipFill>
        <p:spPr bwMode="auto">
          <a:xfrm>
            <a:off x="519113" y="3698875"/>
            <a:ext cx="7999412" cy="315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539750" y="260350"/>
            <a:ext cx="8229600" cy="777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zh-CN" altLang="en-US" sz="4000" b="1" smtClean="0">
                <a:latin typeface="微软雅黑" panose="020B0503020204020204" charset="-122"/>
                <a:ea typeface="微软雅黑" panose="020B0503020204020204" charset="-122"/>
              </a:rPr>
              <a:t>玻耳兹曼分布函数</a:t>
            </a:r>
            <a:endParaRPr lang="zh-CN" altLang="en-US" sz="4000" b="1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891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23850" y="1341438"/>
            <a:ext cx="8424863" cy="5472112"/>
          </a:xfrm>
          <a:noFill/>
        </p:spPr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zh-CN" altLang="en-US" sz="2400" smtClean="0">
                <a:latin typeface="微软雅黑" panose="020B0503020204020204" charset="-122"/>
                <a:ea typeface="微软雅黑" panose="020B0503020204020204" charset="-122"/>
              </a:rPr>
              <a:t>导带中电子分布可用电子的玻耳兹曼分布函数描写（</a:t>
            </a:r>
            <a:r>
              <a:rPr lang="zh-CN" altLang="en-US" sz="2400" smtClean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绝大多数电子分布在导带底</a:t>
            </a:r>
            <a:r>
              <a:rPr lang="zh-CN" altLang="en-US" sz="2400" smtClean="0">
                <a:latin typeface="微软雅黑" panose="020B0503020204020204" charset="-122"/>
                <a:ea typeface="微软雅黑" panose="020B0503020204020204" charset="-122"/>
              </a:rPr>
              <a:t>）；</a:t>
            </a:r>
            <a:endParaRPr lang="en-US" altLang="zh-CN" sz="2400" smtClean="0"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150000"/>
              </a:lnSpc>
            </a:pPr>
            <a:endParaRPr lang="en-US" altLang="zh-CN" sz="2400" smtClean="0"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2400" smtClean="0">
                <a:latin typeface="微软雅黑" panose="020B0503020204020204" charset="-122"/>
                <a:ea typeface="微软雅黑" panose="020B0503020204020204" charset="-122"/>
              </a:rPr>
              <a:t>价带中的空穴分布可用空穴的玻耳兹曼分布函数描写（</a:t>
            </a:r>
            <a:r>
              <a:rPr lang="zh-CN" altLang="en-US" sz="2400" smtClean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绝大多数空穴分布在价带顶</a:t>
            </a:r>
            <a:r>
              <a:rPr lang="zh-CN" altLang="en-US" sz="2400" smtClean="0">
                <a:latin typeface="微软雅黑" panose="020B0503020204020204" charset="-122"/>
                <a:ea typeface="微软雅黑" panose="020B0503020204020204" charset="-122"/>
              </a:rPr>
              <a:t>）</a:t>
            </a:r>
            <a:endParaRPr lang="en-US" altLang="zh-CN" sz="2400" smtClean="0"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150000"/>
              </a:lnSpc>
            </a:pPr>
            <a:endParaRPr lang="zh-CN" altLang="en-US" sz="2400" smtClean="0"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2400" smtClean="0">
                <a:latin typeface="微软雅黑" panose="020B0503020204020204" charset="-122"/>
                <a:ea typeface="微软雅黑" panose="020B0503020204020204" charset="-122"/>
              </a:rPr>
              <a:t>费米统计律与玻尔兹曼统计律的主要差别：</a:t>
            </a:r>
            <a:r>
              <a:rPr lang="zh-CN" altLang="en-US" sz="2400" smtClean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前者受</a:t>
            </a:r>
            <a:r>
              <a:rPr lang="zh-CN" altLang="en-US" sz="240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泡利不相容原理</a:t>
            </a:r>
            <a:r>
              <a:rPr lang="zh-CN" altLang="en-US" sz="2400" smtClean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的限制</a:t>
            </a:r>
            <a:endParaRPr lang="zh-CN" altLang="en-US" sz="2400" smtClean="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矩形 1"/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4546849" y="2060848"/>
            <a:ext cx="4418967" cy="714683"/>
          </a:xfrm>
          <a:prstGeom prst="rect">
            <a:avLst/>
          </a:prstGeom>
          <a:blipFill rotWithShape="1">
            <a:blip r:embed="rId1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r>
              <a:rPr lang="zh-CN" altLang="en-US">
                <a:noFill/>
              </a:rPr>
              <a:t> </a:t>
            </a:r>
            <a:endParaRPr lang="zh-CN" altLang="en-US">
              <a:noFill/>
            </a:endParaRPr>
          </a:p>
        </p:txBody>
      </p:sp>
      <p:sp>
        <p:nvSpPr>
          <p:cNvPr id="3" name="矩形 2"/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4542260" y="4049559"/>
            <a:ext cx="4216988" cy="714683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r>
              <a:rPr lang="zh-CN" altLang="en-US">
                <a:noFill/>
              </a:rPr>
              <a:t> </a:t>
            </a:r>
            <a:endParaRPr lang="zh-CN" altLang="en-US">
              <a:noFill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ChangeArrowheads="1"/>
          </p:cNvSpPr>
          <p:nvPr/>
        </p:nvSpPr>
        <p:spPr bwMode="auto">
          <a:xfrm>
            <a:off x="1069975" y="3573463"/>
            <a:ext cx="7694613" cy="2105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571500" indent="-5715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 sz="3600">
                <a:latin typeface="微软雅黑" panose="020B0503020204020204" charset="-122"/>
                <a:ea typeface="微软雅黑" panose="020B0503020204020204" charset="-122"/>
              </a:rPr>
              <a:t>服从</a:t>
            </a:r>
            <a:r>
              <a:rPr kumimoji="1" lang="en-US" altLang="zh-CN" sz="3600">
                <a:latin typeface="微软雅黑" panose="020B0503020204020204" charset="-122"/>
                <a:ea typeface="微软雅黑" panose="020B0503020204020204" charset="-122"/>
              </a:rPr>
              <a:t>Fermi</a:t>
            </a:r>
            <a:r>
              <a:rPr kumimoji="1" lang="zh-CN" altLang="en-US" sz="3600">
                <a:latin typeface="微软雅黑" panose="020B0503020204020204" charset="-122"/>
                <a:ea typeface="微软雅黑" panose="020B0503020204020204" charset="-122"/>
              </a:rPr>
              <a:t>分布的电子系统</a:t>
            </a:r>
            <a:endParaRPr kumimoji="1" lang="zh-CN" altLang="en-US" sz="3600"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zh-CN" altLang="en-US" sz="2400">
                <a:latin typeface="微软雅黑" panose="020B0503020204020204" charset="-122"/>
                <a:ea typeface="微软雅黑" panose="020B0503020204020204" charset="-122"/>
              </a:rPr>
              <a:t>                                                    </a:t>
            </a:r>
            <a:r>
              <a:rPr kumimoji="1" lang="zh-CN" altLang="en-US" b="1">
                <a:solidFill>
                  <a:srgbClr val="FF0066"/>
                </a:solidFill>
                <a:latin typeface="微软雅黑" panose="020B0503020204020204" charset="-122"/>
                <a:ea typeface="微软雅黑" panose="020B0503020204020204" charset="-122"/>
              </a:rPr>
              <a:t>简并系统</a:t>
            </a:r>
            <a:endParaRPr kumimoji="1" lang="zh-CN" altLang="en-US" b="1">
              <a:solidFill>
                <a:srgbClr val="FF0066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zh-CN" altLang="en-US" sz="2400">
                <a:latin typeface="微软雅黑" panose="020B0503020204020204" charset="-122"/>
                <a:ea typeface="微软雅黑" panose="020B0503020204020204" charset="-122"/>
              </a:rPr>
              <a:t>            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</a:rPr>
              <a:t>相应的半导体</a:t>
            </a:r>
            <a:r>
              <a:rPr kumimoji="1" lang="zh-CN" altLang="en-US" sz="2400">
                <a:latin typeface="微软雅黑" panose="020B0503020204020204" charset="-122"/>
                <a:ea typeface="微软雅黑" panose="020B0503020204020204" charset="-122"/>
              </a:rPr>
              <a:t>                </a:t>
            </a:r>
            <a:r>
              <a:rPr kumimoji="1" lang="zh-CN" altLang="en-US" b="1">
                <a:solidFill>
                  <a:srgbClr val="FF0066"/>
                </a:solidFill>
                <a:latin typeface="微软雅黑" panose="020B0503020204020204" charset="-122"/>
                <a:ea typeface="微软雅黑" panose="020B0503020204020204" charset="-122"/>
              </a:rPr>
              <a:t>简并半导体</a:t>
            </a:r>
            <a:endParaRPr kumimoji="1" lang="zh-CN" altLang="en-US" b="1">
              <a:solidFill>
                <a:srgbClr val="FF0066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9939" name="Rectangle 8"/>
          <p:cNvSpPr>
            <a:spLocks noGrp="1" noChangeArrowheads="1"/>
          </p:cNvSpPr>
          <p:nvPr>
            <p:ph type="body" sz="half" idx="1"/>
          </p:nvPr>
        </p:nvSpPr>
        <p:spPr>
          <a:xfrm>
            <a:off x="985838" y="754063"/>
            <a:ext cx="7315200" cy="2819400"/>
          </a:xfrm>
        </p:spPr>
        <p:txBody>
          <a:bodyPr/>
          <a:lstStyle/>
          <a:p>
            <a:pPr eaLnBrk="1" hangingPunct="1"/>
            <a:endParaRPr lang="zh-CN" altLang="en-US" sz="2800" smtClean="0"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/>
            <a:r>
              <a:rPr lang="zh-CN" altLang="en-US" sz="3600" smtClean="0">
                <a:latin typeface="微软雅黑" panose="020B0503020204020204" charset="-122"/>
                <a:ea typeface="微软雅黑" panose="020B0503020204020204" charset="-122"/>
              </a:rPr>
              <a:t>服从</a:t>
            </a:r>
            <a:r>
              <a:rPr lang="en-US" altLang="zh-CN" sz="3600" smtClean="0">
                <a:latin typeface="微软雅黑" panose="020B0503020204020204" charset="-122"/>
                <a:ea typeface="微软雅黑" panose="020B0503020204020204" charset="-122"/>
              </a:rPr>
              <a:t>Boltzmann</a:t>
            </a:r>
            <a:r>
              <a:rPr lang="zh-CN" altLang="en-US" sz="3600" smtClean="0">
                <a:latin typeface="微软雅黑" panose="020B0503020204020204" charset="-122"/>
                <a:ea typeface="微软雅黑" panose="020B0503020204020204" charset="-122"/>
              </a:rPr>
              <a:t>分布的电子系统 </a:t>
            </a:r>
            <a:endParaRPr lang="zh-CN" altLang="en-US" sz="3600" smtClean="0"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sz="3600" smtClean="0">
                <a:latin typeface="微软雅黑" panose="020B0503020204020204" charset="-122"/>
                <a:ea typeface="微软雅黑" panose="020B0503020204020204" charset="-122"/>
              </a:rPr>
              <a:t>                                    </a:t>
            </a:r>
            <a:r>
              <a:rPr lang="zh-CN" altLang="en-US" b="1" smtClean="0">
                <a:solidFill>
                  <a:srgbClr val="FF0066"/>
                </a:solidFill>
                <a:latin typeface="微软雅黑" panose="020B0503020204020204" charset="-122"/>
                <a:ea typeface="微软雅黑" panose="020B0503020204020204" charset="-122"/>
              </a:rPr>
              <a:t>非简并系统</a:t>
            </a:r>
            <a:endParaRPr lang="zh-CN" altLang="en-US" b="1" smtClean="0">
              <a:solidFill>
                <a:srgbClr val="FF0066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sz="2800" smtClean="0">
                <a:latin typeface="微软雅黑" panose="020B0503020204020204" charset="-122"/>
                <a:ea typeface="微软雅黑" panose="020B0503020204020204" charset="-122"/>
              </a:rPr>
              <a:t>             相应的半导体           </a:t>
            </a:r>
            <a:r>
              <a:rPr lang="zh-CN" altLang="en-US" b="1" smtClean="0">
                <a:solidFill>
                  <a:srgbClr val="FF0066"/>
                </a:solidFill>
                <a:latin typeface="微软雅黑" panose="020B0503020204020204" charset="-122"/>
                <a:ea typeface="微软雅黑" panose="020B0503020204020204" charset="-122"/>
              </a:rPr>
              <a:t>非简并半导体</a:t>
            </a:r>
            <a:endParaRPr lang="zh-CN" altLang="en-US" b="1" smtClean="0">
              <a:solidFill>
                <a:srgbClr val="FF0066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9940" name="Line 6"/>
          <p:cNvSpPr>
            <a:spLocks noChangeShapeType="1"/>
          </p:cNvSpPr>
          <p:nvPr/>
        </p:nvSpPr>
        <p:spPr bwMode="auto">
          <a:xfrm>
            <a:off x="4522788" y="5373688"/>
            <a:ext cx="1114425" cy="0"/>
          </a:xfrm>
          <a:prstGeom prst="line">
            <a:avLst/>
          </a:prstGeom>
          <a:noFill/>
          <a:ln w="38100">
            <a:solidFill>
              <a:schemeClr val="tx1"/>
            </a:solidFill>
            <a:miter lim="800000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39941" name="Line 4"/>
          <p:cNvSpPr>
            <a:spLocks noChangeShapeType="1"/>
          </p:cNvSpPr>
          <p:nvPr/>
        </p:nvSpPr>
        <p:spPr bwMode="auto">
          <a:xfrm>
            <a:off x="4470400" y="2274888"/>
            <a:ext cx="1219200" cy="0"/>
          </a:xfrm>
          <a:prstGeom prst="line">
            <a:avLst/>
          </a:prstGeom>
          <a:noFill/>
          <a:ln w="38100">
            <a:solidFill>
              <a:schemeClr val="tx1"/>
            </a:solidFill>
            <a:miter lim="800000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39942" name="Line 3"/>
          <p:cNvSpPr>
            <a:spLocks noChangeShapeType="1"/>
          </p:cNvSpPr>
          <p:nvPr/>
        </p:nvSpPr>
        <p:spPr bwMode="auto">
          <a:xfrm>
            <a:off x="4643438" y="2852738"/>
            <a:ext cx="935037" cy="0"/>
          </a:xfrm>
          <a:prstGeom prst="line">
            <a:avLst/>
          </a:prstGeom>
          <a:noFill/>
          <a:ln w="38100">
            <a:solidFill>
              <a:schemeClr val="tx1"/>
            </a:solidFill>
            <a:miter lim="800000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39943" name="Line 4"/>
          <p:cNvSpPr>
            <a:spLocks noChangeShapeType="1"/>
          </p:cNvSpPr>
          <p:nvPr/>
        </p:nvSpPr>
        <p:spPr bwMode="auto">
          <a:xfrm>
            <a:off x="4422775" y="4625975"/>
            <a:ext cx="1219200" cy="0"/>
          </a:xfrm>
          <a:prstGeom prst="line">
            <a:avLst/>
          </a:prstGeom>
          <a:noFill/>
          <a:ln w="38100">
            <a:solidFill>
              <a:schemeClr val="tx1"/>
            </a:solidFill>
            <a:miter lim="800000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70" name="Picture 1" descr="C:\Users\xjye\AppData\Roaming\Tencent\Users\64296291\QQ\WinTemp\RichOle\[JOXTA8YD93X0RW[Q]]50S3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1268413"/>
            <a:ext cx="7629525" cy="50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8371" name="矩形 1"/>
          <p:cNvSpPr>
            <a:spLocks noChangeArrowheads="1"/>
          </p:cNvSpPr>
          <p:nvPr/>
        </p:nvSpPr>
        <p:spPr bwMode="auto">
          <a:xfrm>
            <a:off x="1547813" y="334963"/>
            <a:ext cx="6481762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en-US" altLang="zh-CN" sz="36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§3.3 </a:t>
            </a:r>
            <a:r>
              <a:rPr kumimoji="1" lang="zh-CN" altLang="en-US" sz="36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本征半导体的载流子浓度</a:t>
            </a:r>
            <a:endParaRPr kumimoji="1" lang="zh-CN" altLang="en-US" sz="3600" b="1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4" name="Picture 1" descr="C:\Users\xjye\AppData\Roaming\Tencent\Users\64296291\QQ\WinTemp\RichOle\U0A822P]{9)6L@EJR{E@)ZB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508000"/>
            <a:ext cx="8324850" cy="565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右大括号 1"/>
          <p:cNvSpPr/>
          <p:nvPr/>
        </p:nvSpPr>
        <p:spPr>
          <a:xfrm>
            <a:off x="3708400" y="3603625"/>
            <a:ext cx="431800" cy="1001713"/>
          </a:xfrm>
          <a:prstGeom prst="rightBrace">
            <a:avLst>
              <a:gd name="adj1" fmla="val 21900"/>
              <a:gd name="adj2" fmla="val 5234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3" name="右箭头 2"/>
          <p:cNvSpPr/>
          <p:nvPr/>
        </p:nvSpPr>
        <p:spPr>
          <a:xfrm>
            <a:off x="4140200" y="4127500"/>
            <a:ext cx="2376488" cy="1651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graphicFrame>
        <p:nvGraphicFramePr>
          <p:cNvPr id="59397" name="对象 3"/>
          <p:cNvGraphicFramePr>
            <a:graphicFrameLocks noChangeAspect="1"/>
          </p:cNvGraphicFramePr>
          <p:nvPr/>
        </p:nvGraphicFramePr>
        <p:xfrm>
          <a:off x="1187450" y="2868613"/>
          <a:ext cx="2443163" cy="935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00" name="Equation" r:id="rId2" imgW="1091565" imgH="419100" progId="Equation.DSMT4">
                  <p:embed/>
                </p:oleObj>
              </mc:Choice>
              <mc:Fallback>
                <p:oleObj name="Equation" r:id="rId2" imgW="1091565" imgH="419100" progId="Equation.DSMT4">
                  <p:embed/>
                  <p:pic>
                    <p:nvPicPr>
                      <p:cNvPr id="0" name="图片 1229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450" y="2868613"/>
                        <a:ext cx="2443163" cy="935037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9398" name="对象 4"/>
          <p:cNvGraphicFramePr>
            <a:graphicFrameLocks noChangeAspect="1"/>
          </p:cNvGraphicFramePr>
          <p:nvPr/>
        </p:nvGraphicFramePr>
        <p:xfrm>
          <a:off x="1258888" y="4127500"/>
          <a:ext cx="2395537" cy="935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01" name="Equation" r:id="rId4" imgW="1104900" imgH="431800" progId="Equation.DSMT4">
                  <p:embed/>
                </p:oleObj>
              </mc:Choice>
              <mc:Fallback>
                <p:oleObj name="Equation" r:id="rId4" imgW="1104900" imgH="431800" progId="Equation.DSMT4">
                  <p:embed/>
                  <p:pic>
                    <p:nvPicPr>
                      <p:cNvPr id="0" name="图片 1230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8888" y="4127500"/>
                        <a:ext cx="2395537" cy="935038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442" name="组合 2"/>
          <p:cNvGrpSpPr/>
          <p:nvPr/>
        </p:nvGrpSpPr>
        <p:grpSpPr bwMode="auto">
          <a:xfrm>
            <a:off x="863600" y="692150"/>
            <a:ext cx="8045450" cy="5610225"/>
            <a:chOff x="755650" y="908050"/>
            <a:chExt cx="8045996" cy="5610225"/>
          </a:xfrm>
        </p:grpSpPr>
        <p:pic>
          <p:nvPicPr>
            <p:cNvPr id="61443" name="Picture 1" descr="C:\Users\xjye\AppData\Roaming\Tencent\Users\64296291\QQ\WinTemp\RichOle\BZSE~R04BGK5Q1$S({UC28T.png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5650" y="908050"/>
              <a:ext cx="8029575" cy="5610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aphicFrame>
          <p:nvGraphicFramePr>
            <p:cNvPr id="61444" name="对象 1"/>
            <p:cNvGraphicFramePr>
              <a:graphicFrameLocks noChangeAspect="1"/>
            </p:cNvGraphicFramePr>
            <p:nvPr/>
          </p:nvGraphicFramePr>
          <p:xfrm>
            <a:off x="3245396" y="1037754"/>
            <a:ext cx="5556250" cy="10906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319" name="Equation" r:id="rId2" imgW="2260600" imgH="444500" progId="Equation.DSMT4">
                    <p:embed/>
                  </p:oleObj>
                </mc:Choice>
                <mc:Fallback>
                  <p:oleObj name="Equation" r:id="rId2" imgW="2260600" imgH="444500" progId="Equation.DSMT4">
                    <p:embed/>
                    <p:pic>
                      <p:nvPicPr>
                        <p:cNvPr id="0" name="图片 1331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45396" y="1037754"/>
                          <a:ext cx="5556250" cy="1090612"/>
                        </a:xfrm>
                        <a:prstGeom prst="rect">
                          <a:avLst/>
                        </a:prstGeom>
                        <a:solidFill>
                          <a:srgbClr val="FFFF00"/>
                        </a:solidFill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38" name="Picture 1" descr="C:\Users\xjye\AppData\Roaming\Tencent\Users\64296291\QQ\WinTemp\RichOle\2ER4[@DGQ~Y3$D]2BK[7X_N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263" y="179388"/>
            <a:ext cx="8620125" cy="1439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4" name="Picture 2" descr="C:\Users\xjye\AppData\Roaming\Tencent\Users\64296291\QQ\WinTemp\RichOle\)OFCJWERAZB7TN6S64T2($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1700213"/>
            <a:ext cx="7753350" cy="463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5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5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第四章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719263"/>
            <a:ext cx="8382000" cy="4411662"/>
          </a:xfrm>
        </p:spPr>
        <p:txBody>
          <a:bodyPr/>
          <a:lstStyle/>
          <a:p>
            <a:r>
              <a:rPr lang="zh-CN" altLang="en-US" dirty="0" smtClean="0"/>
              <a:t>迁移率的定义，与杂质浓度和温度的</a:t>
            </a:r>
            <a:r>
              <a:rPr lang="zh-CN" altLang="en-US" dirty="0" smtClean="0"/>
              <a:t>关系</a:t>
            </a:r>
            <a:endParaRPr lang="en-US" altLang="zh-CN" dirty="0" smtClean="0"/>
          </a:p>
          <a:p>
            <a:r>
              <a:rPr lang="zh-CN" altLang="en-US" dirty="0" smtClean="0"/>
              <a:t>载流子的散射机构和散射概率</a:t>
            </a:r>
            <a:endParaRPr lang="zh-CN" altLang="en-US" dirty="0" smtClean="0"/>
          </a:p>
          <a:p>
            <a:r>
              <a:rPr lang="zh-CN" altLang="en-US" dirty="0" smtClean="0"/>
              <a:t>电导率</a:t>
            </a:r>
            <a:r>
              <a:rPr lang="en-US" altLang="zh-CN" dirty="0" smtClean="0"/>
              <a:t>/</a:t>
            </a:r>
            <a:r>
              <a:rPr lang="zh-CN" altLang="en-US" dirty="0" smtClean="0"/>
              <a:t>电阻率与杂质和温度的</a:t>
            </a:r>
            <a:r>
              <a:rPr lang="zh-CN" altLang="en-US" dirty="0" smtClean="0"/>
              <a:t>关系</a:t>
            </a:r>
            <a:endParaRPr lang="en-US" altLang="zh-CN" dirty="0" smtClean="0"/>
          </a:p>
          <a:p>
            <a:r>
              <a:rPr lang="zh-CN" altLang="en-US" dirty="0" smtClean="0"/>
              <a:t>本</a:t>
            </a:r>
            <a:r>
              <a:rPr lang="zh-CN" altLang="en-US" dirty="0" smtClean="0"/>
              <a:t>征、一种或两种杂质半导体的电导率</a:t>
            </a:r>
            <a:r>
              <a:rPr lang="en-US" altLang="zh-CN" dirty="0" smtClean="0"/>
              <a:t>/</a:t>
            </a:r>
            <a:r>
              <a:rPr lang="zh-CN" altLang="en-US" dirty="0" smtClean="0"/>
              <a:t>电阻率计算</a:t>
            </a:r>
            <a:endParaRPr lang="zh-CN" altLang="en-US" dirty="0"/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/>
        </p:nvGraphicFramePr>
        <p:xfrm>
          <a:off x="3067907" y="4419362"/>
          <a:ext cx="2871573" cy="885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2" name="Equation" r:id="rId1" imgW="32613600" imgH="10058400" progId="Equation.DSMT4">
                  <p:embed/>
                </p:oleObj>
              </mc:Choice>
              <mc:Fallback>
                <p:oleObj name="Equation" r:id="rId1" imgW="32613600" imgH="10058400" progId="Equation.DSMT4">
                  <p:embed/>
                  <p:pic>
                    <p:nvPicPr>
                      <p:cNvPr id="0" name="图片 2061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067907" y="4419362"/>
                        <a:ext cx="2871573" cy="885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836613"/>
            <a:ext cx="8291513" cy="597693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eaLnBrk="1" hangingPunct="1">
              <a:lnSpc>
                <a:spcPct val="160000"/>
              </a:lnSpc>
              <a:buFont typeface="Wingdings" panose="05000000000000000000" pitchFamily="2" charset="2"/>
              <a:buNone/>
            </a:pPr>
            <a:r>
              <a:rPr lang="zh-CN" altLang="en-US" sz="2200" b="0" smtClean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charset="-122"/>
              </a:rPr>
              <a:t>当导体内部电场恒定时，电子具有一个恒定不变的平均漂移速度。</a:t>
            </a:r>
            <a:endParaRPr lang="en-US" altLang="zh-CN" sz="2200" b="0" smtClean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charset="-122"/>
            </a:endParaRPr>
          </a:p>
          <a:p>
            <a:pPr eaLnBrk="1" hangingPunct="1">
              <a:lnSpc>
                <a:spcPct val="160000"/>
              </a:lnSpc>
              <a:buFont typeface="Wingdings" panose="05000000000000000000" pitchFamily="2" charset="2"/>
              <a:buNone/>
            </a:pPr>
            <a:r>
              <a:rPr lang="zh-CN" altLang="en-US" sz="2200" b="0" smtClean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charset="-122"/>
              </a:rPr>
              <a:t>电场强度增大，电流密度相应增大，   也随之增大，反之亦然。</a:t>
            </a:r>
            <a:endParaRPr lang="en-US" altLang="zh-CN" sz="2200" b="0" smtClean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charset="-122"/>
            </a:endParaRPr>
          </a:p>
          <a:p>
            <a:pPr eaLnBrk="1" hangingPunct="1">
              <a:lnSpc>
                <a:spcPct val="160000"/>
              </a:lnSpc>
              <a:buFont typeface="Wingdings" panose="05000000000000000000" pitchFamily="2" charset="2"/>
              <a:buNone/>
            </a:pPr>
            <a:r>
              <a:rPr lang="zh-CN" altLang="en-US" sz="2200" b="0" smtClean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charset="-122"/>
              </a:rPr>
              <a:t>令                  ，称</a:t>
            </a:r>
            <a:r>
              <a:rPr lang="el-GR" altLang="zh-CN" sz="2200" b="0" i="1" smtClean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charset="-122"/>
              </a:rPr>
              <a:t>μ</a:t>
            </a:r>
            <a:r>
              <a:rPr lang="zh-CN" altLang="en-US" sz="2200" b="0" smtClean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charset="-122"/>
              </a:rPr>
              <a:t>为</a:t>
            </a:r>
            <a:r>
              <a:rPr lang="zh-CN" altLang="en-US" sz="2200" b="0" smtClean="0">
                <a:solidFill>
                  <a:srgbClr val="00B050"/>
                </a:solidFill>
                <a:latin typeface="Times New Roman" panose="02020603050405020304" pitchFamily="18" charset="0"/>
                <a:ea typeface="微软雅黑" panose="020B0503020204020204" charset="-122"/>
              </a:rPr>
              <a:t>电子迁移率</a:t>
            </a:r>
            <a:r>
              <a:rPr lang="zh-CN" altLang="en-US" sz="2200" b="0" smtClean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charset="-122"/>
              </a:rPr>
              <a:t>，单位为</a:t>
            </a:r>
            <a:r>
              <a:rPr lang="en-US" altLang="zh-CN" sz="2200" b="0" smtClean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charset="-122"/>
              </a:rPr>
              <a:t>cm</a:t>
            </a:r>
            <a:r>
              <a:rPr lang="en-US" altLang="zh-CN" sz="2200" b="0" baseline="30000" smtClean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charset="-122"/>
              </a:rPr>
              <a:t>2</a:t>
            </a:r>
            <a:r>
              <a:rPr lang="en-US" altLang="zh-CN" sz="2200" b="0" smtClean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charset="-122"/>
              </a:rPr>
              <a:t>/V·s</a:t>
            </a:r>
            <a:r>
              <a:rPr lang="zh-CN" altLang="en-US" sz="2200" b="0" smtClean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charset="-122"/>
              </a:rPr>
              <a:t>。</a:t>
            </a:r>
            <a:endParaRPr lang="en-US" altLang="zh-CN" sz="2200" b="0" smtClean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charset="-122"/>
            </a:endParaRPr>
          </a:p>
          <a:p>
            <a:pPr eaLnBrk="1" hangingPunct="1">
              <a:lnSpc>
                <a:spcPct val="160000"/>
              </a:lnSpc>
              <a:buFont typeface="Wingdings" panose="05000000000000000000" pitchFamily="2" charset="2"/>
              <a:buNone/>
            </a:pPr>
            <a:r>
              <a:rPr lang="zh-CN" altLang="en-US" sz="2200" b="0" smtClean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charset="-122"/>
              </a:rPr>
              <a:t>因为电子逆电场方向运动，    为负，而习惯上迁移率只取正值，即</a:t>
            </a:r>
            <a:endParaRPr lang="zh-CN" altLang="en-US" sz="2200" b="0" smtClean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charset="-122"/>
            </a:endParaRPr>
          </a:p>
          <a:p>
            <a:pPr eaLnBrk="1" hangingPunct="1">
              <a:lnSpc>
                <a:spcPct val="160000"/>
              </a:lnSpc>
            </a:pPr>
            <a:endParaRPr lang="zh-CN" altLang="en-US" sz="2200" b="0" smtClean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charset="-122"/>
            </a:endParaRPr>
          </a:p>
          <a:p>
            <a:pPr eaLnBrk="1" hangingPunct="1">
              <a:lnSpc>
                <a:spcPct val="160000"/>
              </a:lnSpc>
              <a:buFont typeface="Wingdings" panose="05000000000000000000" pitchFamily="2" charset="2"/>
              <a:buNone/>
            </a:pPr>
            <a:r>
              <a:rPr lang="zh-CN" altLang="en-US" sz="2200" b="0" smtClean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charset="-122"/>
              </a:rPr>
              <a:t>迁移率</a:t>
            </a:r>
            <a:r>
              <a:rPr lang="el-GR" altLang="zh-CN" sz="2200" b="0" i="1" smtClean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charset="-122"/>
              </a:rPr>
              <a:t>μ</a:t>
            </a:r>
            <a:r>
              <a:rPr lang="zh-CN" altLang="en-US" sz="2200" b="0" smtClean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charset="-122"/>
              </a:rPr>
              <a:t>也就是</a:t>
            </a:r>
            <a:r>
              <a:rPr lang="zh-CN" altLang="en-US" sz="2200" b="0" smtClean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charset="-122"/>
              </a:rPr>
              <a:t>单位电场强度下电子的平均漂移速度</a:t>
            </a:r>
            <a:r>
              <a:rPr lang="zh-CN" altLang="en-US" sz="2200" b="0" smtClean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charset="-122"/>
              </a:rPr>
              <a:t>，它的大小</a:t>
            </a:r>
            <a:endParaRPr lang="zh-CN" altLang="en-US" sz="2200" b="0" smtClean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charset="-122"/>
            </a:endParaRPr>
          </a:p>
          <a:p>
            <a:pPr eaLnBrk="1" hangingPunct="1">
              <a:lnSpc>
                <a:spcPct val="160000"/>
              </a:lnSpc>
              <a:buFont typeface="Wingdings" panose="05000000000000000000" pitchFamily="2" charset="2"/>
              <a:buNone/>
            </a:pPr>
            <a:r>
              <a:rPr lang="zh-CN" altLang="en-US" sz="2200" b="0" smtClean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charset="-122"/>
              </a:rPr>
              <a:t>反映了</a:t>
            </a:r>
            <a:r>
              <a:rPr lang="zh-CN" altLang="en-US" sz="2200" b="0" smtClean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charset="-122"/>
              </a:rPr>
              <a:t>电子在电场作用下运动能力的强弱</a:t>
            </a:r>
            <a:r>
              <a:rPr lang="zh-CN" altLang="en-US" sz="2200" b="0" smtClean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charset="-122"/>
              </a:rPr>
              <a:t>。 </a:t>
            </a:r>
            <a:endParaRPr lang="en-US" altLang="zh-CN" sz="2200" b="0" smtClean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charset="-122"/>
            </a:endParaRPr>
          </a:p>
          <a:p>
            <a:pPr eaLnBrk="1" hangingPunct="1">
              <a:lnSpc>
                <a:spcPct val="160000"/>
              </a:lnSpc>
              <a:buFont typeface="Wingdings" panose="05000000000000000000" pitchFamily="2" charset="2"/>
              <a:buNone/>
            </a:pPr>
            <a:r>
              <a:rPr lang="zh-CN" altLang="en-US" sz="2200" b="0" smtClean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charset="-122"/>
              </a:rPr>
              <a:t>经计算比较可以得到</a:t>
            </a:r>
            <a:endParaRPr lang="zh-CN" altLang="en-US" sz="2200" b="0" smtClean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charset="-122"/>
            </a:endParaRPr>
          </a:p>
          <a:p>
            <a:pPr eaLnBrk="1" hangingPunct="1">
              <a:lnSpc>
                <a:spcPct val="160000"/>
              </a:lnSpc>
              <a:buFont typeface="Wingdings" panose="05000000000000000000" pitchFamily="2" charset="2"/>
              <a:buNone/>
            </a:pPr>
            <a:endParaRPr lang="zh-CN" altLang="en-US" sz="2200" b="0" smtClean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charset="-122"/>
            </a:endParaRP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zh-CN" altLang="en-US" sz="2200" b="0" smtClean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charset="-122"/>
              </a:rPr>
              <a:t>上式就是</a:t>
            </a:r>
            <a:r>
              <a:rPr lang="zh-CN" altLang="en-US" sz="2200" b="0" smtClean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charset="-122"/>
              </a:rPr>
              <a:t>电导率与迁移率的关系</a:t>
            </a:r>
            <a:r>
              <a:rPr lang="zh-CN" altLang="en-US" sz="2200" b="0" smtClean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charset="-122"/>
              </a:rPr>
              <a:t>。</a:t>
            </a:r>
            <a:endParaRPr lang="zh-CN" altLang="en-US" sz="2200" b="0" smtClean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charset="-122"/>
            </a:endParaRPr>
          </a:p>
        </p:txBody>
      </p:sp>
      <p:sp>
        <p:nvSpPr>
          <p:cNvPr id="20483" name="Rectangle 5"/>
          <p:cNvSpPr>
            <a:spLocks noChangeArrowheads="1"/>
          </p:cNvSpPr>
          <p:nvPr/>
        </p:nvSpPr>
        <p:spPr bwMode="auto">
          <a:xfrm>
            <a:off x="0" y="-184150"/>
            <a:ext cx="18415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graphicFrame>
        <p:nvGraphicFramePr>
          <p:cNvPr id="16388" name="Object 4"/>
          <p:cNvGraphicFramePr>
            <a:graphicFrameLocks noChangeAspect="1"/>
          </p:cNvGraphicFramePr>
          <p:nvPr/>
        </p:nvGraphicFramePr>
        <p:xfrm>
          <a:off x="862013" y="2181225"/>
          <a:ext cx="1227137" cy="511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68" name="Equation" r:id="rId1" imgW="622300" imgH="254000" progId="Equation.DSMT4">
                  <p:embed/>
                </p:oleObj>
              </mc:Choice>
              <mc:Fallback>
                <p:oleObj name="Equation" r:id="rId1" imgW="622300" imgH="254000" progId="Equation.DSMT4">
                  <p:embed/>
                  <p:pic>
                    <p:nvPicPr>
                      <p:cNvPr id="0" name="图片 1436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2013" y="2181225"/>
                        <a:ext cx="1227137" cy="511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485" name="Rectangle 7"/>
          <p:cNvSpPr>
            <a:spLocks noChangeArrowheads="1"/>
          </p:cNvSpPr>
          <p:nvPr/>
        </p:nvSpPr>
        <p:spPr bwMode="auto">
          <a:xfrm>
            <a:off x="0" y="-184150"/>
            <a:ext cx="18415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graphicFrame>
        <p:nvGraphicFramePr>
          <p:cNvPr id="16390" name="Object 6"/>
          <p:cNvGraphicFramePr>
            <a:graphicFrameLocks noChangeAspect="1"/>
          </p:cNvGraphicFramePr>
          <p:nvPr/>
        </p:nvGraphicFramePr>
        <p:xfrm>
          <a:off x="3779838" y="2781300"/>
          <a:ext cx="334962" cy="438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69" name="公式" r:id="rId3" imgW="152400" imgH="203200" progId="Equation.3">
                  <p:embed/>
                </p:oleObj>
              </mc:Choice>
              <mc:Fallback>
                <p:oleObj name="公式" r:id="rId3" imgW="152400" imgH="203200" progId="Equation.3">
                  <p:embed/>
                  <p:pic>
                    <p:nvPicPr>
                      <p:cNvPr id="0" name="图片 1436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79838" y="2781300"/>
                        <a:ext cx="334962" cy="438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391" name="Object 8"/>
          <p:cNvGraphicFramePr>
            <a:graphicFrameLocks noChangeAspect="1"/>
          </p:cNvGraphicFramePr>
          <p:nvPr/>
        </p:nvGraphicFramePr>
        <p:xfrm>
          <a:off x="3708400" y="3246438"/>
          <a:ext cx="935038" cy="769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70" name="Equation" r:id="rId5" imgW="520700" imgH="431800" progId="Equation.DSMT4">
                  <p:embed/>
                </p:oleObj>
              </mc:Choice>
              <mc:Fallback>
                <p:oleObj name="Equation" r:id="rId5" imgW="520700" imgH="431800" progId="Equation.DSMT4">
                  <p:embed/>
                  <p:pic>
                    <p:nvPicPr>
                      <p:cNvPr id="0" name="图片 1436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08400" y="3246438"/>
                        <a:ext cx="935038" cy="7699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392" name="Object 10"/>
          <p:cNvGraphicFramePr>
            <a:graphicFrameLocks noChangeAspect="1"/>
          </p:cNvGraphicFramePr>
          <p:nvPr/>
        </p:nvGraphicFramePr>
        <p:xfrm>
          <a:off x="4067175" y="5732463"/>
          <a:ext cx="1239838" cy="36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71" name="Equation" r:id="rId7" imgW="558800" imgH="165100" progId="Equation.DSMT4">
                  <p:embed/>
                </p:oleObj>
              </mc:Choice>
              <mc:Fallback>
                <p:oleObj name="Equation" r:id="rId7" imgW="558800" imgH="165100" progId="Equation.DSMT4">
                  <p:embed/>
                  <p:pic>
                    <p:nvPicPr>
                      <p:cNvPr id="0" name="图片 1437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67175" y="5732463"/>
                        <a:ext cx="1239838" cy="361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489" name="Rectangle 13"/>
          <p:cNvSpPr>
            <a:spLocks noChangeArrowheads="1"/>
          </p:cNvSpPr>
          <p:nvPr/>
        </p:nvSpPr>
        <p:spPr bwMode="auto">
          <a:xfrm>
            <a:off x="0" y="-184150"/>
            <a:ext cx="18415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graphicFrame>
        <p:nvGraphicFramePr>
          <p:cNvPr id="20490" name="对象 23"/>
          <p:cNvGraphicFramePr>
            <a:graphicFrameLocks noChangeAspect="1"/>
          </p:cNvGraphicFramePr>
          <p:nvPr/>
        </p:nvGraphicFramePr>
        <p:xfrm>
          <a:off x="4932363" y="1557338"/>
          <a:ext cx="334962" cy="438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72" name="公式" r:id="rId9" imgW="152400" imgH="203200" progId="Equation.3">
                  <p:embed/>
                </p:oleObj>
              </mc:Choice>
              <mc:Fallback>
                <p:oleObj name="公式" r:id="rId9" imgW="152400" imgH="203200" progId="Equation.3">
                  <p:embed/>
                  <p:pic>
                    <p:nvPicPr>
                      <p:cNvPr id="0" name="图片 1437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32363" y="1557338"/>
                        <a:ext cx="334962" cy="438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395" name="对象 24"/>
          <p:cNvGraphicFramePr>
            <a:graphicFrameLocks noChangeAspect="1"/>
          </p:cNvGraphicFramePr>
          <p:nvPr/>
        </p:nvGraphicFramePr>
        <p:xfrm>
          <a:off x="1979613" y="5661025"/>
          <a:ext cx="1814512" cy="50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73" name="Equation" r:id="rId10" imgW="914400" imgH="254000" progId="Equation.DSMT4">
                  <p:embed/>
                </p:oleObj>
              </mc:Choice>
              <mc:Fallback>
                <p:oleObj name="Equation" r:id="rId10" imgW="914400" imgH="254000" progId="Equation.DSMT4">
                  <p:embed/>
                  <p:pic>
                    <p:nvPicPr>
                      <p:cNvPr id="0" name="图片 1437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79613" y="5661025"/>
                        <a:ext cx="1814512" cy="504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63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6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638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16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6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1638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1638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638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16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16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638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638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标题 1"/>
          <p:cNvSpPr>
            <a:spLocks noGrp="1"/>
          </p:cNvSpPr>
          <p:nvPr>
            <p:ph type="title"/>
          </p:nvPr>
        </p:nvSpPr>
        <p:spPr bwMode="auto">
          <a:xfrm>
            <a:off x="457200" y="457200"/>
            <a:ext cx="8229600" cy="66833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r>
              <a:rPr lang="zh-CN" altLang="en-US" smtClean="0">
                <a:ea typeface="宋体" panose="02010600030101010101" pitchFamily="2" charset="-122"/>
              </a:rPr>
              <a:t>载流子散射小结</a:t>
            </a:r>
            <a:endParaRPr lang="zh-CN" altLang="en-US" smtClean="0">
              <a:ea typeface="宋体" panose="02010600030101010101" pitchFamily="2" charset="-122"/>
            </a:endParaRPr>
          </a:p>
        </p:txBody>
      </p:sp>
      <p:sp>
        <p:nvSpPr>
          <p:cNvPr id="60419" name="内容占位符 2"/>
          <p:cNvSpPr>
            <a:spLocks noGrp="1"/>
          </p:cNvSpPr>
          <p:nvPr>
            <p:ph idx="1"/>
          </p:nvPr>
        </p:nvSpPr>
        <p:spPr bwMode="auto">
          <a:xfrm>
            <a:off x="107950" y="1268413"/>
            <a:ext cx="8229600" cy="51847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r>
              <a:rPr lang="zh-CN" altLang="en-US" sz="2400" smtClean="0">
                <a:ea typeface="宋体" panose="02010600030101010101" pitchFamily="2" charset="-122"/>
              </a:rPr>
              <a:t>电离杂质散射：附加势场来源于电离后的杂质中心</a:t>
            </a:r>
            <a:endParaRPr lang="en-US" altLang="zh-CN" sz="2400" smtClean="0">
              <a:ea typeface="宋体" panose="02010600030101010101" pitchFamily="2" charset="-122"/>
            </a:endParaRPr>
          </a:p>
          <a:p>
            <a:r>
              <a:rPr lang="zh-CN" altLang="en-US" sz="2400" smtClean="0">
                <a:ea typeface="宋体" panose="02010600030101010101" pitchFamily="2" charset="-122"/>
              </a:rPr>
              <a:t>晶格振动散射：</a:t>
            </a:r>
            <a:endParaRPr lang="en-US" altLang="zh-CN" sz="2400" smtClean="0">
              <a:ea typeface="宋体" panose="02010600030101010101" pitchFamily="2" charset="-122"/>
            </a:endParaRP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2400" smtClean="0">
                <a:ea typeface="宋体" panose="02010600030101010101" pitchFamily="2" charset="-122"/>
              </a:rPr>
              <a:t>    1</a:t>
            </a:r>
            <a:r>
              <a:rPr lang="zh-CN" altLang="en-US" sz="2400" smtClean="0">
                <a:ea typeface="宋体" panose="02010600030101010101" pitchFamily="2" charset="-122"/>
              </a:rPr>
              <a:t>、长声学波散射</a:t>
            </a:r>
            <a:r>
              <a:rPr lang="zh-CN" altLang="en-US" sz="2400" smtClean="0">
                <a:solidFill>
                  <a:srgbClr val="FF0000"/>
                </a:solidFill>
                <a:ea typeface="宋体" panose="02010600030101010101" pitchFamily="2" charset="-122"/>
                <a:sym typeface="Wingdings" panose="05000000000000000000" pitchFamily="2" charset="2"/>
              </a:rPr>
              <a:t>（原子晶体）</a:t>
            </a:r>
            <a:endParaRPr lang="en-US" altLang="zh-CN" sz="2400" smtClean="0">
              <a:solidFill>
                <a:srgbClr val="FF0000"/>
              </a:solidFill>
              <a:ea typeface="宋体" panose="02010600030101010101" pitchFamily="2" charset="-122"/>
            </a:endParaRP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2400" smtClean="0">
                <a:ea typeface="宋体" panose="02010600030101010101" pitchFamily="2" charset="-122"/>
              </a:rPr>
              <a:t>    a</a:t>
            </a:r>
            <a:r>
              <a:rPr lang="zh-CN" altLang="en-US" sz="2400" smtClean="0">
                <a:ea typeface="宋体" panose="02010600030101010101" pitchFamily="2" charset="-122"/>
              </a:rPr>
              <a:t>）长纵声学波附加势场来源于原子的疏密区引起的禁带宽度变化，从而产生了导带底和禁带顶的浮动，</a:t>
            </a:r>
            <a:r>
              <a:rPr lang="el-GR" altLang="zh-CN" sz="2400" i="1" smtClean="0">
                <a:latin typeface="Times New Roman" panose="02020603050405020304" pitchFamily="18" charset="0"/>
                <a:ea typeface="微软雅黑" panose="020B0503020204020204" charset="-122"/>
              </a:rPr>
              <a:t> Δ</a:t>
            </a:r>
            <a:r>
              <a:rPr lang="en-US" altLang="zh-CN" sz="2400" i="1" smtClean="0">
                <a:latin typeface="Times New Roman" panose="02020603050405020304" pitchFamily="18" charset="0"/>
                <a:ea typeface="微软雅黑" panose="020B0503020204020204" charset="-122"/>
              </a:rPr>
              <a:t>Ec</a:t>
            </a:r>
            <a:r>
              <a:rPr lang="zh-CN" altLang="en-US" sz="2400" smtClean="0">
                <a:latin typeface="Times New Roman" panose="02020603050405020304" pitchFamily="18" charset="0"/>
                <a:ea typeface="微软雅黑" panose="020B0503020204020204" charset="-122"/>
              </a:rPr>
              <a:t>或</a:t>
            </a:r>
            <a:r>
              <a:rPr lang="el-GR" altLang="zh-CN" sz="2400" i="1" smtClean="0">
                <a:latin typeface="Times New Roman" panose="02020603050405020304" pitchFamily="18" charset="0"/>
                <a:ea typeface="微软雅黑" panose="020B0503020204020204" charset="-122"/>
              </a:rPr>
              <a:t>Δ</a:t>
            </a:r>
            <a:r>
              <a:rPr lang="en-US" altLang="zh-CN" sz="2400" i="1" smtClean="0">
                <a:latin typeface="Times New Roman" panose="02020603050405020304" pitchFamily="18" charset="0"/>
                <a:ea typeface="微软雅黑" panose="020B0503020204020204" charset="-122"/>
              </a:rPr>
              <a:t>Ev</a:t>
            </a:r>
            <a:endParaRPr lang="en-US" altLang="zh-CN" sz="2400" i="1" smtClean="0">
              <a:latin typeface="Times New Roman" panose="02020603050405020304" pitchFamily="18" charset="0"/>
              <a:ea typeface="微软雅黑" panose="020B0503020204020204" charset="-122"/>
            </a:endParaRP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2400" smtClean="0">
                <a:ea typeface="宋体" panose="02010600030101010101" pitchFamily="2" charset="-122"/>
              </a:rPr>
              <a:t>    b</a:t>
            </a:r>
            <a:r>
              <a:rPr lang="zh-CN" altLang="en-US" sz="2400" smtClean="0">
                <a:ea typeface="宋体" panose="02010600030101010101" pitchFamily="2" charset="-122"/>
              </a:rPr>
              <a:t>）长横声学波附加势场来源于切变</a:t>
            </a:r>
            <a:endParaRPr lang="en-US" altLang="zh-CN" sz="2400" smtClean="0">
              <a:ea typeface="宋体" panose="02010600030101010101" pitchFamily="2" charset="-122"/>
            </a:endParaRP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2400" smtClean="0">
                <a:ea typeface="宋体" panose="02010600030101010101" pitchFamily="2" charset="-122"/>
              </a:rPr>
              <a:t>    2</a:t>
            </a:r>
            <a:r>
              <a:rPr lang="zh-CN" altLang="en-US" sz="2400" smtClean="0">
                <a:ea typeface="宋体" panose="02010600030101010101" pitchFamily="2" charset="-122"/>
              </a:rPr>
              <a:t>、长光学波散射</a:t>
            </a:r>
            <a:r>
              <a:rPr lang="zh-CN" altLang="en-US" sz="2400" smtClean="0">
                <a:solidFill>
                  <a:srgbClr val="FF0000"/>
                </a:solidFill>
                <a:ea typeface="宋体" panose="02010600030101010101" pitchFamily="2" charset="-122"/>
                <a:sym typeface="Wingdings" panose="05000000000000000000" pitchFamily="2" charset="2"/>
              </a:rPr>
              <a:t>（离子晶体）</a:t>
            </a:r>
            <a:endParaRPr lang="en-US" altLang="zh-CN" sz="2400" smtClean="0">
              <a:solidFill>
                <a:srgbClr val="FF0000"/>
              </a:solidFill>
              <a:ea typeface="宋体" panose="02010600030101010101" pitchFamily="2" charset="-122"/>
            </a:endParaRP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2400" smtClean="0">
                <a:ea typeface="宋体" panose="02010600030101010101" pitchFamily="2" charset="-122"/>
              </a:rPr>
              <a:t>          </a:t>
            </a:r>
            <a:r>
              <a:rPr lang="zh-CN" altLang="en-US" sz="2400" smtClean="0">
                <a:ea typeface="宋体" panose="02010600030101010101" pitchFamily="2" charset="-122"/>
              </a:rPr>
              <a:t>附加势场：正负离子的疏密区的结合，产生一半带正电，一半带负电，所形成的附加电场</a:t>
            </a:r>
            <a:endParaRPr lang="en-US" altLang="zh-CN" sz="2400" smtClean="0">
              <a:ea typeface="宋体" panose="02010600030101010101" pitchFamily="2" charset="-122"/>
            </a:endParaRPr>
          </a:p>
          <a:p>
            <a:r>
              <a:rPr lang="zh-CN" altLang="en-US" sz="2400" smtClean="0">
                <a:ea typeface="宋体" panose="02010600030101010101" pitchFamily="2" charset="-122"/>
              </a:rPr>
              <a:t>低温：电离杂质散射为主</a:t>
            </a:r>
            <a:endParaRPr lang="en-US" altLang="zh-CN" sz="2400" smtClean="0">
              <a:ea typeface="宋体" panose="02010600030101010101" pitchFamily="2" charset="-122"/>
            </a:endParaRPr>
          </a:p>
          <a:p>
            <a:r>
              <a:rPr lang="zh-CN" altLang="en-US" sz="2400" smtClean="0">
                <a:ea typeface="宋体" panose="02010600030101010101" pitchFamily="2" charset="-122"/>
              </a:rPr>
              <a:t>高温时：晶格散射为主</a:t>
            </a:r>
            <a:endParaRPr lang="zh-CN" altLang="en-US" sz="2400" smtClean="0">
              <a:ea typeface="宋体" panose="02010600030101010101" pitchFamily="2" charset="-122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/>
        </p:nvGraphicFramePr>
        <p:xfrm>
          <a:off x="7451725" y="1268413"/>
          <a:ext cx="1573213" cy="496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72" name="Equation" r:id="rId1" imgW="748665" imgH="241300" progId="Equation.DSMT4">
                  <p:embed/>
                </p:oleObj>
              </mc:Choice>
              <mc:Fallback>
                <p:oleObj name="Equation" r:id="rId1" imgW="748665" imgH="241300" progId="Equation.DSMT4">
                  <p:embed/>
                  <p:pic>
                    <p:nvPicPr>
                      <p:cNvPr id="0" name="图片 1537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51725" y="1268413"/>
                        <a:ext cx="1573213" cy="496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/>
        </p:nvGraphicFramePr>
        <p:xfrm>
          <a:off x="7920038" y="2852738"/>
          <a:ext cx="1223962" cy="809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73" name="公式" r:id="rId3" imgW="533400" imgH="355600" progId="Equation.3">
                  <p:embed/>
                </p:oleObj>
              </mc:Choice>
              <mc:Fallback>
                <p:oleObj name="公式" r:id="rId3" imgW="533400" imgH="355600" progId="Equation.3">
                  <p:embed/>
                  <p:pic>
                    <p:nvPicPr>
                      <p:cNvPr id="0" name="图片 1537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20038" y="2852738"/>
                        <a:ext cx="1223962" cy="809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第二章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施主杂质、受主杂质、等电子杂质</a:t>
            </a:r>
            <a:endParaRPr lang="en-US" altLang="zh-CN" dirty="0" smtClean="0"/>
          </a:p>
          <a:p>
            <a:r>
              <a:rPr lang="zh-CN" altLang="en-US" dirty="0" smtClean="0"/>
              <a:t>替位式杂质</a:t>
            </a:r>
            <a:endParaRPr lang="en-US" altLang="zh-CN" dirty="0" smtClean="0"/>
          </a:p>
          <a:p>
            <a:r>
              <a:rPr lang="zh-CN" altLang="en-US" dirty="0" smtClean="0"/>
              <a:t>杂质</a:t>
            </a:r>
            <a:r>
              <a:rPr lang="zh-CN" altLang="en-US" dirty="0" smtClean="0"/>
              <a:t>电离能</a:t>
            </a:r>
            <a:endParaRPr lang="en-US" altLang="zh-CN" dirty="0" smtClean="0"/>
          </a:p>
          <a:p>
            <a:r>
              <a:rPr lang="zh-CN" altLang="en-US" dirty="0" smtClean="0"/>
              <a:t>杂质的补偿作用</a:t>
            </a:r>
            <a:endParaRPr lang="en-US" altLang="zh-CN" dirty="0" smtClean="0"/>
          </a:p>
          <a:p>
            <a:r>
              <a:rPr lang="zh-CN" altLang="en-US" dirty="0" smtClean="0"/>
              <a:t>浅能级杂质，</a:t>
            </a:r>
            <a:r>
              <a:rPr lang="zh-CN" altLang="en-US" dirty="0" smtClean="0"/>
              <a:t>深能级</a:t>
            </a:r>
            <a:r>
              <a:rPr lang="zh-CN" altLang="en-US" dirty="0" smtClean="0"/>
              <a:t>杂质</a:t>
            </a:r>
            <a:endParaRPr lang="en-US" altLang="zh-CN" dirty="0" smtClean="0"/>
          </a:p>
          <a:p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850" name="Picture 6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836613"/>
            <a:ext cx="7716837" cy="5637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6"/>
          <p:cNvSpPr>
            <a:spLocks noChangeArrowheads="1"/>
          </p:cNvSpPr>
          <p:nvPr/>
        </p:nvSpPr>
        <p:spPr bwMode="auto">
          <a:xfrm>
            <a:off x="395288" y="333375"/>
            <a:ext cx="8280400" cy="1081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115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sz="2400">
                <a:latin typeface="Times New Roman" panose="02020603050405020304" pitchFamily="18" charset="0"/>
                <a:ea typeface="微软雅黑" panose="020B0503020204020204" charset="-122"/>
              </a:rPr>
              <a:t>室温时纯</a:t>
            </a:r>
            <a:r>
              <a:rPr lang="en-US" altLang="zh-CN" sz="2400">
                <a:latin typeface="Times New Roman" panose="02020603050405020304" pitchFamily="18" charset="0"/>
                <a:ea typeface="微软雅黑" panose="020B0503020204020204" charset="-122"/>
              </a:rPr>
              <a:t>Si</a:t>
            </a:r>
            <a:r>
              <a:rPr lang="zh-CN" altLang="en-US" sz="2400">
                <a:latin typeface="Times New Roman" panose="02020603050405020304" pitchFamily="18" charset="0"/>
                <a:ea typeface="微软雅黑" panose="020B0503020204020204" charset="-122"/>
              </a:rPr>
              <a:t>、</a:t>
            </a:r>
            <a:r>
              <a:rPr lang="en-US" altLang="zh-CN" sz="2400">
                <a:latin typeface="Times New Roman" panose="02020603050405020304" pitchFamily="18" charset="0"/>
                <a:ea typeface="微软雅黑" panose="020B0503020204020204" charset="-122"/>
              </a:rPr>
              <a:t>Ge</a:t>
            </a:r>
            <a:r>
              <a:rPr lang="zh-CN" altLang="en-US" sz="2400">
                <a:latin typeface="Times New Roman" panose="02020603050405020304" pitchFamily="18" charset="0"/>
                <a:ea typeface="微软雅黑" panose="020B0503020204020204" charset="-122"/>
              </a:rPr>
              <a:t>、</a:t>
            </a:r>
            <a:r>
              <a:rPr lang="en-US" altLang="zh-CN" sz="2400">
                <a:latin typeface="Times New Roman" panose="02020603050405020304" pitchFamily="18" charset="0"/>
                <a:ea typeface="微软雅黑" panose="020B0503020204020204" charset="-122"/>
              </a:rPr>
              <a:t>GaAs</a:t>
            </a:r>
            <a:r>
              <a:rPr lang="zh-CN" altLang="en-US" sz="2400">
                <a:latin typeface="Times New Roman" panose="02020603050405020304" pitchFamily="18" charset="0"/>
                <a:ea typeface="微软雅黑" panose="020B0503020204020204" charset="-122"/>
              </a:rPr>
              <a:t>的迁移率。电子迁移率大于空穴迁移率。</a:t>
            </a:r>
            <a:endParaRPr lang="zh-CN" altLang="en-US" sz="2400">
              <a:latin typeface="Times New Roman" panose="02020603050405020304" pitchFamily="18" charset="0"/>
              <a:ea typeface="微软雅黑" panose="020B0503020204020204" charset="-122"/>
            </a:endParaRPr>
          </a:p>
        </p:txBody>
      </p:sp>
      <p:pic>
        <p:nvPicPr>
          <p:cNvPr id="521224" name="Picture 8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1130300"/>
            <a:ext cx="8486775" cy="2447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21225" name="Rectangle 9"/>
          <p:cNvSpPr>
            <a:spLocks noChangeArrowheads="1"/>
          </p:cNvSpPr>
          <p:nvPr/>
        </p:nvSpPr>
        <p:spPr bwMode="auto">
          <a:xfrm>
            <a:off x="395288" y="3544888"/>
            <a:ext cx="8280400" cy="287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 eaLnBrk="1" hangingPunct="1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sz="2200">
                <a:latin typeface="Times New Roman" panose="02020603050405020304" pitchFamily="18" charset="0"/>
                <a:ea typeface="微软雅黑" panose="020B0503020204020204" charset="-122"/>
              </a:rPr>
              <a:t>对于</a:t>
            </a:r>
            <a:r>
              <a:rPr lang="zh-CN" altLang="en-US" sz="220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charset="-122"/>
              </a:rPr>
              <a:t>补偿</a:t>
            </a:r>
            <a:r>
              <a:rPr lang="zh-CN" altLang="en-US" sz="2200">
                <a:latin typeface="Times New Roman" panose="02020603050405020304" pitchFamily="18" charset="0"/>
                <a:ea typeface="微软雅黑" panose="020B0503020204020204" charset="-122"/>
              </a:rPr>
              <a:t>的材料，载流子浓度决定于两种杂质浓度之差，而载流子迁移率与电离杂质</a:t>
            </a:r>
            <a:r>
              <a:rPr lang="zh-CN" altLang="en-US" sz="220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charset="-122"/>
              </a:rPr>
              <a:t>总浓度</a:t>
            </a:r>
            <a:r>
              <a:rPr lang="zh-CN" altLang="en-US" sz="2200">
                <a:latin typeface="Times New Roman" panose="02020603050405020304" pitchFamily="18" charset="0"/>
                <a:ea typeface="微软雅黑" panose="020B0503020204020204" charset="-122"/>
              </a:rPr>
              <a:t>有关。例如设</a:t>
            </a:r>
            <a:r>
              <a:rPr lang="en-US" altLang="zh-CN" sz="2200" i="1">
                <a:latin typeface="Times New Roman" panose="02020603050405020304" pitchFamily="18" charset="0"/>
                <a:ea typeface="微软雅黑" panose="020B0503020204020204" charset="-122"/>
              </a:rPr>
              <a:t>N</a:t>
            </a:r>
            <a:r>
              <a:rPr lang="en-US" altLang="zh-CN" sz="2200" i="1" baseline="-25000">
                <a:latin typeface="Times New Roman" panose="02020603050405020304" pitchFamily="18" charset="0"/>
                <a:ea typeface="微软雅黑" panose="020B0503020204020204" charset="-122"/>
              </a:rPr>
              <a:t>D</a:t>
            </a:r>
            <a:r>
              <a:rPr lang="zh-CN" altLang="en-US" sz="2200">
                <a:latin typeface="Times New Roman" panose="02020603050405020304" pitchFamily="18" charset="0"/>
                <a:ea typeface="微软雅黑" panose="020B0503020204020204" charset="-122"/>
              </a:rPr>
              <a:t>和</a:t>
            </a:r>
            <a:r>
              <a:rPr lang="en-US" altLang="zh-CN" sz="2200" i="1">
                <a:latin typeface="Times New Roman" panose="02020603050405020304" pitchFamily="18" charset="0"/>
                <a:ea typeface="微软雅黑" panose="020B0503020204020204" charset="-122"/>
              </a:rPr>
              <a:t>N</a:t>
            </a:r>
            <a:r>
              <a:rPr lang="en-US" altLang="zh-CN" sz="2200" i="1" baseline="-25000">
                <a:latin typeface="Times New Roman" panose="02020603050405020304" pitchFamily="18" charset="0"/>
                <a:ea typeface="微软雅黑" panose="020B0503020204020204" charset="-122"/>
              </a:rPr>
              <a:t>A</a:t>
            </a:r>
            <a:r>
              <a:rPr lang="zh-CN" altLang="en-US" sz="2200">
                <a:latin typeface="Times New Roman" panose="02020603050405020304" pitchFamily="18" charset="0"/>
                <a:ea typeface="微软雅黑" panose="020B0503020204020204" charset="-122"/>
              </a:rPr>
              <a:t>分别为硅中施主与受主浓度，且</a:t>
            </a:r>
            <a:r>
              <a:rPr lang="en-US" altLang="zh-CN" sz="2200" i="1">
                <a:latin typeface="Times New Roman" panose="02020603050405020304" pitchFamily="18" charset="0"/>
                <a:ea typeface="微软雅黑" panose="020B0503020204020204" charset="-122"/>
              </a:rPr>
              <a:t>N</a:t>
            </a:r>
            <a:r>
              <a:rPr lang="en-US" altLang="zh-CN" sz="2200" i="1" baseline="-25000">
                <a:latin typeface="Times New Roman" panose="02020603050405020304" pitchFamily="18" charset="0"/>
                <a:ea typeface="微软雅黑" panose="020B0503020204020204" charset="-122"/>
              </a:rPr>
              <a:t>D</a:t>
            </a:r>
            <a:r>
              <a:rPr lang="en-US" altLang="zh-CN" sz="2200" baseline="-25000">
                <a:latin typeface="Times New Roman" panose="02020603050405020304" pitchFamily="18" charset="0"/>
                <a:ea typeface="微软雅黑" panose="020B0503020204020204" charset="-122"/>
              </a:rPr>
              <a:t> </a:t>
            </a:r>
            <a:r>
              <a:rPr lang="en-US" altLang="zh-CN" sz="2200">
                <a:latin typeface="Times New Roman" panose="02020603050405020304" pitchFamily="18" charset="0"/>
                <a:ea typeface="微软雅黑" panose="020B0503020204020204" charset="-122"/>
              </a:rPr>
              <a:t>&gt; </a:t>
            </a:r>
            <a:r>
              <a:rPr lang="en-US" altLang="zh-CN" sz="2200" i="1">
                <a:latin typeface="Times New Roman" panose="02020603050405020304" pitchFamily="18" charset="0"/>
                <a:ea typeface="微软雅黑" panose="020B0503020204020204" charset="-122"/>
              </a:rPr>
              <a:t>N</a:t>
            </a:r>
            <a:r>
              <a:rPr lang="en-US" altLang="zh-CN" sz="2200" i="1" baseline="-25000">
                <a:latin typeface="Times New Roman" panose="02020603050405020304" pitchFamily="18" charset="0"/>
                <a:ea typeface="微软雅黑" panose="020B0503020204020204" charset="-122"/>
              </a:rPr>
              <a:t>A</a:t>
            </a:r>
            <a:r>
              <a:rPr lang="zh-CN" altLang="en-US" sz="2200">
                <a:latin typeface="Times New Roman" panose="02020603050405020304" pitchFamily="18" charset="0"/>
                <a:ea typeface="微软雅黑" panose="020B0503020204020204" charset="-122"/>
              </a:rPr>
              <a:t> 。</a:t>
            </a:r>
            <a:endParaRPr lang="en-US" altLang="zh-CN" sz="2200">
              <a:latin typeface="Times New Roman" panose="02020603050405020304" pitchFamily="18" charset="0"/>
              <a:ea typeface="微软雅黑" panose="020B0503020204020204" charset="-122"/>
            </a:endParaRPr>
          </a:p>
          <a:p>
            <a:pPr algn="just" eaLnBrk="1" hangingPunct="1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sz="2200">
                <a:latin typeface="Times New Roman" panose="02020603050405020304" pitchFamily="18" charset="0"/>
                <a:ea typeface="微软雅黑" panose="020B0503020204020204" charset="-122"/>
              </a:rPr>
              <a:t>当杂质全部电离时，该材料表现为电子导电，则有：</a:t>
            </a:r>
            <a:endParaRPr lang="zh-CN" altLang="en-US" sz="2200">
              <a:latin typeface="Times New Roman" panose="02020603050405020304" pitchFamily="18" charset="0"/>
              <a:ea typeface="微软雅黑" panose="020B0503020204020204" charset="-122"/>
            </a:endParaRPr>
          </a:p>
          <a:p>
            <a:pPr algn="just" eaLnBrk="1" hangingPunct="1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ü"/>
            </a:pPr>
            <a:r>
              <a:rPr lang="zh-CN" altLang="en-US" sz="2200">
                <a:latin typeface="Times New Roman" panose="02020603050405020304" pitchFamily="18" charset="0"/>
                <a:ea typeface="微软雅黑" panose="020B0503020204020204" charset="-122"/>
              </a:rPr>
              <a:t>电子浓度为二者之差：</a:t>
            </a:r>
            <a:endParaRPr lang="zh-CN" altLang="en-US" sz="2200">
              <a:latin typeface="Times New Roman" panose="02020603050405020304" pitchFamily="18" charset="0"/>
              <a:ea typeface="微软雅黑" panose="020B0503020204020204" charset="-122"/>
            </a:endParaRPr>
          </a:p>
          <a:p>
            <a:pPr algn="just" eaLnBrk="1" hangingPunct="1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ü"/>
            </a:pPr>
            <a:r>
              <a:rPr lang="zh-CN" altLang="en-US" sz="2200">
                <a:latin typeface="Times New Roman" panose="02020603050405020304" pitchFamily="18" charset="0"/>
                <a:ea typeface="微软雅黑" panose="020B0503020204020204" charset="-122"/>
              </a:rPr>
              <a:t>迁移率决定于二者之和：</a:t>
            </a:r>
            <a:endParaRPr lang="zh-CN" altLang="en-US" sz="2200">
              <a:latin typeface="Times New Roman" panose="02020603050405020304" pitchFamily="18" charset="0"/>
              <a:ea typeface="微软雅黑" panose="020B0503020204020204" charset="-122"/>
            </a:endParaRPr>
          </a:p>
        </p:txBody>
      </p:sp>
      <p:graphicFrame>
        <p:nvGraphicFramePr>
          <p:cNvPr id="521226" name="Object 10"/>
          <p:cNvGraphicFramePr>
            <a:graphicFrameLocks noGrp="1" noChangeAspect="1"/>
          </p:cNvGraphicFramePr>
          <p:nvPr>
            <p:ph sz="half" idx="1"/>
          </p:nvPr>
        </p:nvGraphicFramePr>
        <p:xfrm>
          <a:off x="3924300" y="5589588"/>
          <a:ext cx="1800225" cy="492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96" name="公式" r:id="rId2" imgW="838200" imgH="228600" progId="Equation.3">
                  <p:embed/>
                </p:oleObj>
              </mc:Choice>
              <mc:Fallback>
                <p:oleObj name="公式" r:id="rId2" imgW="838200" imgH="228600" progId="Equation.3">
                  <p:embed/>
                  <p:pic>
                    <p:nvPicPr>
                      <p:cNvPr id="0" name="图片 1639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24300" y="5589588"/>
                        <a:ext cx="1800225" cy="492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1228" name="Object 12"/>
          <p:cNvGraphicFramePr>
            <a:graphicFrameLocks noGrp="1" noChangeAspect="1"/>
          </p:cNvGraphicFramePr>
          <p:nvPr>
            <p:ph sz="half" idx="2"/>
          </p:nvPr>
        </p:nvGraphicFramePr>
        <p:xfrm>
          <a:off x="3995738" y="6194425"/>
          <a:ext cx="1797050" cy="46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97" name="公式" r:id="rId4" imgW="889000" imgH="228600" progId="Equation.3">
                  <p:embed/>
                </p:oleObj>
              </mc:Choice>
              <mc:Fallback>
                <p:oleObj name="公式" r:id="rId4" imgW="889000" imgH="228600" progId="Equation.3">
                  <p:embed/>
                  <p:pic>
                    <p:nvPicPr>
                      <p:cNvPr id="0" name="图片 1639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95738" y="6194425"/>
                        <a:ext cx="1797050" cy="461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21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521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521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521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1225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0899" name="Object 7"/>
          <p:cNvGraphicFramePr>
            <a:graphicFrameLocks noGrp="1" noChangeAspect="1"/>
          </p:cNvGraphicFramePr>
          <p:nvPr>
            <p:ph/>
          </p:nvPr>
        </p:nvGraphicFramePr>
        <p:xfrm>
          <a:off x="539750" y="1555750"/>
          <a:ext cx="4248150" cy="1155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20" name="Equation" r:id="rId1" imgW="1587500" imgH="431800" progId="Equation.DSMT4">
                  <p:embed/>
                </p:oleObj>
              </mc:Choice>
              <mc:Fallback>
                <p:oleObj name="Equation" r:id="rId1" imgW="1587500" imgH="431800" progId="Equation.DSMT4">
                  <p:embed/>
                  <p:pic>
                    <p:nvPicPr>
                      <p:cNvPr id="0" name="图片 174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750" y="1555750"/>
                        <a:ext cx="4248150" cy="1155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0900" name="Rectangle 10"/>
          <p:cNvSpPr>
            <a:spLocks noChangeArrowheads="1"/>
          </p:cNvSpPr>
          <p:nvPr/>
        </p:nvSpPr>
        <p:spPr bwMode="auto">
          <a:xfrm>
            <a:off x="390525" y="2787650"/>
            <a:ext cx="8280400" cy="561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125000"/>
              </a:lnSpc>
            </a:pPr>
            <a:r>
              <a:rPr lang="zh-CN" altLang="en-US" sz="2400">
                <a:solidFill>
                  <a:srgbClr val="333399"/>
                </a:solidFill>
                <a:latin typeface="Times New Roman" panose="02020603050405020304" pitchFamily="18" charset="0"/>
                <a:ea typeface="微软雅黑" panose="020B0503020204020204" charset="-122"/>
              </a:rPr>
              <a:t>即平均自由时间的数值等于散射概率的倒数。</a:t>
            </a:r>
            <a:endParaRPr lang="zh-CN" altLang="en-US" sz="2400">
              <a:solidFill>
                <a:srgbClr val="333399"/>
              </a:solidFill>
              <a:latin typeface="Times New Roman" panose="02020603050405020304" pitchFamily="18" charset="0"/>
              <a:ea typeface="微软雅黑" panose="020B0503020204020204" charset="-122"/>
            </a:endParaRPr>
          </a:p>
        </p:txBody>
      </p:sp>
      <p:graphicFrame>
        <p:nvGraphicFramePr>
          <p:cNvPr id="80901" name="对象 8"/>
          <p:cNvGraphicFramePr>
            <a:graphicFrameLocks noChangeAspect="1"/>
          </p:cNvGraphicFramePr>
          <p:nvPr/>
        </p:nvGraphicFramePr>
        <p:xfrm>
          <a:off x="468313" y="3500438"/>
          <a:ext cx="6992937" cy="2798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21" name="Equation" r:id="rId3" imgW="3810000" imgH="1524000" progId="Equation.DSMT4">
                  <p:embed/>
                </p:oleObj>
              </mc:Choice>
              <mc:Fallback>
                <p:oleObj name="Equation" r:id="rId3" imgW="3810000" imgH="1524000" progId="Equation.DSMT4">
                  <p:embed/>
                  <p:pic>
                    <p:nvPicPr>
                      <p:cNvPr id="0" name="图片 174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313" y="3500438"/>
                        <a:ext cx="6992937" cy="2798762"/>
                      </a:xfrm>
                      <a:prstGeom prst="rect">
                        <a:avLst/>
                      </a:prstGeom>
                      <a:solidFill>
                        <a:srgbClr val="F3EFDD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第五章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非平衡载流子寿命和准费米能级概念</a:t>
            </a:r>
            <a:endParaRPr lang="en-US" altLang="zh-CN" dirty="0" smtClean="0"/>
          </a:p>
          <a:p>
            <a:r>
              <a:rPr lang="zh-CN" altLang="en-US" dirty="0" smtClean="0"/>
              <a:t>直接复合、间接复合、俄歇复合的比较</a:t>
            </a:r>
            <a:endParaRPr lang="en-US" altLang="zh-CN" dirty="0" smtClean="0"/>
          </a:p>
          <a:p>
            <a:r>
              <a:rPr lang="zh-CN" altLang="en-US" dirty="0" smtClean="0"/>
              <a:t>间接复合和陷阱效应的比较</a:t>
            </a:r>
            <a:endParaRPr lang="en-US" altLang="zh-CN" dirty="0" smtClean="0"/>
          </a:p>
          <a:p>
            <a:r>
              <a:rPr lang="zh-CN" altLang="en-US" dirty="0" smtClean="0"/>
              <a:t>爱因斯坦关系</a:t>
            </a:r>
            <a:endParaRPr lang="en-US" altLang="zh-CN" dirty="0" smtClean="0"/>
          </a:p>
          <a:p>
            <a:r>
              <a:rPr lang="zh-CN" altLang="en-US" dirty="0" smtClean="0"/>
              <a:t>载流子一维扩散：以空穴扩散为例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无限厚样品：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薄样品：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扩散电流：</a:t>
            </a:r>
            <a:endParaRPr lang="zh-CN" altLang="en-US" dirty="0"/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/>
        </p:nvGraphicFramePr>
        <p:xfrm>
          <a:off x="3330488" y="3342116"/>
          <a:ext cx="813144" cy="6388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9" name="Equation" r:id="rId1" imgW="12801600" imgH="10058400" progId="Equation.DSMT4">
                  <p:embed/>
                </p:oleObj>
              </mc:Choice>
              <mc:Fallback>
                <p:oleObj name="Equation" r:id="rId1" imgW="12801600" imgH="10058400" progId="Equation.DSMT4">
                  <p:embed/>
                  <p:pic>
                    <p:nvPicPr>
                      <p:cNvPr id="0" name="图片 3128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330488" y="3342116"/>
                        <a:ext cx="813144" cy="6388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/>
        </p:nvGraphicFramePr>
        <p:xfrm>
          <a:off x="3163329" y="4549774"/>
          <a:ext cx="2273644" cy="3374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0" name="Equation" r:id="rId3" imgW="39014400" imgH="5791200" progId="Equation.DSMT4">
                  <p:embed/>
                </p:oleObj>
              </mc:Choice>
              <mc:Fallback>
                <p:oleObj name="Equation" r:id="rId3" imgW="39014400" imgH="5791200" progId="Equation.DSMT4">
                  <p:embed/>
                  <p:pic>
                    <p:nvPicPr>
                      <p:cNvPr id="0" name="图片 3129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163329" y="4549774"/>
                        <a:ext cx="2273644" cy="3374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/>
        </p:nvGraphicFramePr>
        <p:xfrm>
          <a:off x="5798406" y="4541537"/>
          <a:ext cx="991267" cy="3517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1" name="Equation" r:id="rId5" imgW="18897600" imgH="6705600" progId="Equation.DSMT4">
                  <p:embed/>
                </p:oleObj>
              </mc:Choice>
              <mc:Fallback>
                <p:oleObj name="Equation" r:id="rId5" imgW="18897600" imgH="6705600" progId="Equation.DSMT4">
                  <p:embed/>
                  <p:pic>
                    <p:nvPicPr>
                      <p:cNvPr id="0" name="图片 3130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798406" y="4541537"/>
                        <a:ext cx="991267" cy="3517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/>
        </p:nvGraphicFramePr>
        <p:xfrm>
          <a:off x="2614484" y="5037138"/>
          <a:ext cx="2006600" cy="320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2" name="Equation" r:id="rId7" imgW="34442400" imgH="5486400" progId="Equation.DSMT4">
                  <p:embed/>
                </p:oleObj>
              </mc:Choice>
              <mc:Fallback>
                <p:oleObj name="Equation" r:id="rId7" imgW="34442400" imgH="5486400" progId="Equation.DSMT4">
                  <p:embed/>
                  <p:pic>
                    <p:nvPicPr>
                      <p:cNvPr id="0" name="图片 3131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614484" y="5037138"/>
                        <a:ext cx="2006600" cy="320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/>
          <p:cNvGraphicFramePr>
            <a:graphicFrameLocks noChangeAspect="1"/>
          </p:cNvGraphicFramePr>
          <p:nvPr/>
        </p:nvGraphicFramePr>
        <p:xfrm>
          <a:off x="2937131" y="5456027"/>
          <a:ext cx="1796076" cy="5246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3" name="Equation" r:id="rId9" imgW="28956000" imgH="8534400" progId="Equation.DSMT4">
                  <p:embed/>
                </p:oleObj>
              </mc:Choice>
              <mc:Fallback>
                <p:oleObj name="Equation" r:id="rId9" imgW="28956000" imgH="853440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37131" y="5456027"/>
                        <a:ext cx="1796076" cy="52464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6" name="Text Box 6"/>
          <p:cNvSpPr txBox="1">
            <a:spLocks noChangeArrowheads="1"/>
          </p:cNvSpPr>
          <p:nvPr/>
        </p:nvSpPr>
        <p:spPr bwMode="auto">
          <a:xfrm>
            <a:off x="827088" y="3878263"/>
            <a:ext cx="22098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400">
                <a:solidFill>
                  <a:schemeClr val="tx2"/>
                </a:solidFill>
                <a:latin typeface="Candara" panose="020E0502030303020204" pitchFamily="34" charset="0"/>
                <a:ea typeface="华文楷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200">
                <a:solidFill>
                  <a:schemeClr val="tx2"/>
                </a:solidFill>
                <a:latin typeface="Candara" panose="020E0502030303020204" pitchFamily="34" charset="0"/>
                <a:ea typeface="华文楷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  <a:ea typeface="华文楷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  <a:ea typeface="华文楷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  <a:ea typeface="华文楷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  <a:ea typeface="华文楷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  <a:ea typeface="华文楷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  <a:ea typeface="华文楷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  <a:ea typeface="华文楷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charset="-122"/>
              </a:rPr>
              <a:t>同理对</a:t>
            </a:r>
            <a:r>
              <a:rPr kumimoji="1" lang="en-US" altLang="zh-CN"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charset="-122"/>
              </a:rPr>
              <a:t>P</a:t>
            </a:r>
            <a:r>
              <a:rPr kumimoji="1"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charset="-122"/>
              </a:rPr>
              <a:t>型有 </a:t>
            </a:r>
            <a:endParaRPr kumimoji="1" lang="zh-CN" altLang="en-US" sz="280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charset="-122"/>
            </a:endParaRPr>
          </a:p>
        </p:txBody>
      </p:sp>
      <p:graphicFrame>
        <p:nvGraphicFramePr>
          <p:cNvPr id="32771" name="Object 14"/>
          <p:cNvGraphicFramePr>
            <a:graphicFrameLocks noChangeAspect="1"/>
          </p:cNvGraphicFramePr>
          <p:nvPr/>
        </p:nvGraphicFramePr>
        <p:xfrm>
          <a:off x="2801938" y="2349500"/>
          <a:ext cx="3736975" cy="66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54" name="Equation" r:id="rId1" imgW="1143000" imgH="254000" progId="Equation.DSMT4">
                  <p:embed/>
                </p:oleObj>
              </mc:Choice>
              <mc:Fallback>
                <p:oleObj name="Equation" r:id="rId1" imgW="1143000" imgH="254000" progId="Equation.DSMT4">
                  <p:embed/>
                  <p:pic>
                    <p:nvPicPr>
                      <p:cNvPr id="0" name="图片 1845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01938" y="2349500"/>
                        <a:ext cx="3736975" cy="666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136" name="Object 16"/>
          <p:cNvGraphicFramePr>
            <a:graphicFrameLocks noChangeAspect="1"/>
          </p:cNvGraphicFramePr>
          <p:nvPr/>
        </p:nvGraphicFramePr>
        <p:xfrm>
          <a:off x="2851150" y="4665663"/>
          <a:ext cx="3548063" cy="635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55" name="Equation" r:id="rId3" imgW="1167765" imgH="254000" progId="Equation.DSMT4">
                  <p:embed/>
                </p:oleObj>
              </mc:Choice>
              <mc:Fallback>
                <p:oleObj name="Equation" r:id="rId3" imgW="1167765" imgH="254000" progId="Equation.DSMT4">
                  <p:embed/>
                  <p:pic>
                    <p:nvPicPr>
                      <p:cNvPr id="0" name="图片 1845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51150" y="4665663"/>
                        <a:ext cx="3548063" cy="635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773" name="对象 2"/>
          <p:cNvGraphicFramePr>
            <a:graphicFrameLocks noChangeAspect="1"/>
          </p:cNvGraphicFramePr>
          <p:nvPr/>
        </p:nvGraphicFramePr>
        <p:xfrm>
          <a:off x="3348038" y="549275"/>
          <a:ext cx="2112962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56" name="Equation" r:id="rId5" imgW="965200" imgH="393700" progId="Equation.DSMT4">
                  <p:embed/>
                </p:oleObj>
              </mc:Choice>
              <mc:Fallback>
                <p:oleObj name="Equation" r:id="rId5" imgW="965200" imgH="393700" progId="Equation.DSMT4">
                  <p:embed/>
                  <p:pic>
                    <p:nvPicPr>
                      <p:cNvPr id="0" name="图片 1845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48038" y="549275"/>
                        <a:ext cx="2112962" cy="863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774" name="对象 3"/>
          <p:cNvGraphicFramePr>
            <a:graphicFrameLocks noChangeAspect="1"/>
          </p:cNvGraphicFramePr>
          <p:nvPr/>
        </p:nvGraphicFramePr>
        <p:xfrm>
          <a:off x="2862263" y="1484313"/>
          <a:ext cx="3084512" cy="631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57" name="Equation" r:id="rId7" imgW="1244600" imgH="254000" progId="Equation.DSMT4">
                  <p:embed/>
                </p:oleObj>
              </mc:Choice>
              <mc:Fallback>
                <p:oleObj name="Equation" r:id="rId7" imgW="1244600" imgH="254000" progId="Equation.DSMT4">
                  <p:embed/>
                  <p:pic>
                    <p:nvPicPr>
                      <p:cNvPr id="0" name="图片 1845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62263" y="1484313"/>
                        <a:ext cx="3084512" cy="631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775" name="TextBox 5"/>
          <p:cNvSpPr txBox="1">
            <a:spLocks noChangeArrowheads="1"/>
          </p:cNvSpPr>
          <p:nvPr/>
        </p:nvSpPr>
        <p:spPr bwMode="auto">
          <a:xfrm>
            <a:off x="827088" y="3141663"/>
            <a:ext cx="7129462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400">
                <a:solidFill>
                  <a:schemeClr val="tx2"/>
                </a:solidFill>
                <a:latin typeface="Candara" panose="020E0502030303020204" pitchFamily="34" charset="0"/>
                <a:ea typeface="华文楷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200">
                <a:solidFill>
                  <a:schemeClr val="tx2"/>
                </a:solidFill>
                <a:latin typeface="Candara" panose="020E0502030303020204" pitchFamily="34" charset="0"/>
                <a:ea typeface="华文楷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  <a:ea typeface="华文楷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  <a:ea typeface="华文楷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  <a:ea typeface="华文楷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  <a:ea typeface="华文楷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  <a:ea typeface="华文楷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  <a:ea typeface="华文楷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  <a:ea typeface="华文楷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charset="-122"/>
              </a:rPr>
              <a:t>这说明非平衡载流子浓度随时间按</a:t>
            </a:r>
            <a:r>
              <a:rPr lang="zh-CN" altLang="en-US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charset="-122"/>
              </a:rPr>
              <a:t>指数规律衰减</a:t>
            </a:r>
            <a:r>
              <a:rPr lang="zh-CN" altLang="en-US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charset="-122"/>
              </a:rPr>
              <a:t>。</a:t>
            </a:r>
            <a:endParaRPr lang="zh-CN" altLang="en-US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3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3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3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3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26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 sz="quarter"/>
          </p:nvPr>
        </p:nvSpPr>
        <p:spPr>
          <a:xfrm>
            <a:off x="250825" y="260350"/>
            <a:ext cx="3059113" cy="1143000"/>
          </a:xfrm>
        </p:spPr>
        <p:txBody>
          <a:bodyPr/>
          <a:lstStyle/>
          <a:p>
            <a:pPr eaLnBrk="1" hangingPunct="1"/>
            <a:r>
              <a:rPr lang="zh-CN" altLang="en-US" b="1" smtClean="0">
                <a:latin typeface="Times New Roman" panose="02020603050405020304" pitchFamily="18" charset="0"/>
                <a:ea typeface="微软雅黑" panose="020B0503020204020204" charset="-122"/>
              </a:rPr>
              <a:t>寿命的意义</a:t>
            </a:r>
            <a:endParaRPr lang="zh-CN" altLang="en-US" b="1" smtClean="0">
              <a:latin typeface="Times New Roman" panose="02020603050405020304" pitchFamily="18" charset="0"/>
              <a:ea typeface="微软雅黑" panose="020B0503020204020204" charset="-122"/>
            </a:endParaRPr>
          </a:p>
        </p:txBody>
      </p:sp>
      <p:graphicFrame>
        <p:nvGraphicFramePr>
          <p:cNvPr id="34819" name="Object 3"/>
          <p:cNvGraphicFramePr>
            <a:graphicFrameLocks noGrp="1" noChangeAspect="1"/>
          </p:cNvGraphicFramePr>
          <p:nvPr>
            <p:ph sz="quarter" idx="1"/>
          </p:nvPr>
        </p:nvGraphicFramePr>
        <p:xfrm>
          <a:off x="1130300" y="4508500"/>
          <a:ext cx="787400" cy="37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98" name="Equation" r:id="rId1" imgW="317500" imgH="152400" progId="Equation.DSMT4">
                  <p:embed/>
                </p:oleObj>
              </mc:Choice>
              <mc:Fallback>
                <p:oleObj name="Equation" r:id="rId1" imgW="317500" imgH="152400" progId="Equation.DSMT4">
                  <p:embed/>
                  <p:pic>
                    <p:nvPicPr>
                      <p:cNvPr id="0" name="图片 19497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30300" y="4508500"/>
                        <a:ext cx="787400" cy="377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820" name="Object 4"/>
          <p:cNvGraphicFramePr>
            <a:graphicFrameLocks noGrp="1" noChangeAspect="1"/>
          </p:cNvGraphicFramePr>
          <p:nvPr>
            <p:ph sz="quarter" idx="2"/>
          </p:nvPr>
        </p:nvGraphicFramePr>
        <p:xfrm>
          <a:off x="395288" y="1898650"/>
          <a:ext cx="2620962" cy="852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99" name="Equation" r:id="rId3" imgW="1054100" imgH="342900" progId="Equation.DSMT4">
                  <p:embed/>
                </p:oleObj>
              </mc:Choice>
              <mc:Fallback>
                <p:oleObj name="Equation" r:id="rId3" imgW="1054100" imgH="342900" progId="Equation.DSMT4">
                  <p:embed/>
                  <p:pic>
                    <p:nvPicPr>
                      <p:cNvPr id="0" name="图片 19498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288" y="1898650"/>
                        <a:ext cx="2620962" cy="852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821" name="Text Box 5"/>
          <p:cNvSpPr txBox="1">
            <a:spLocks noChangeArrowheads="1"/>
          </p:cNvSpPr>
          <p:nvPr/>
        </p:nvSpPr>
        <p:spPr bwMode="auto">
          <a:xfrm>
            <a:off x="611188" y="4437063"/>
            <a:ext cx="7848600" cy="1570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400">
                <a:solidFill>
                  <a:schemeClr val="tx2"/>
                </a:solidFill>
                <a:latin typeface="Candara" panose="020E0502030303020204" pitchFamily="34" charset="0"/>
                <a:ea typeface="华文楷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200">
                <a:solidFill>
                  <a:schemeClr val="tx2"/>
                </a:solidFill>
                <a:latin typeface="Candara" panose="020E0502030303020204" pitchFamily="34" charset="0"/>
                <a:ea typeface="华文楷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  <a:ea typeface="华文楷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  <a:ea typeface="华文楷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  <a:ea typeface="华文楷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  <a:ea typeface="华文楷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  <a:ea typeface="华文楷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  <a:ea typeface="华文楷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  <a:ea typeface="华文楷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charset="-122"/>
              </a:rPr>
              <a:t>当               时，                           ，故寿命标志着非平衡</a:t>
            </a:r>
            <a:endParaRPr lang="zh-CN" altLang="en-US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charset="-122"/>
            </a:endParaRPr>
          </a:p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charset="-122"/>
              </a:rPr>
              <a:t>载流子浓度减小到原值的</a:t>
            </a:r>
            <a:r>
              <a:rPr lang="en-US" altLang="zh-CN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charset="-122"/>
              </a:rPr>
              <a:t>1/</a:t>
            </a:r>
            <a:r>
              <a:rPr lang="en-US" altLang="zh-CN" i="1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charset="-122"/>
              </a:rPr>
              <a:t>e</a:t>
            </a:r>
            <a:r>
              <a:rPr lang="zh-CN" altLang="en-US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charset="-122"/>
              </a:rPr>
              <a:t>所经历的时间；寿命越短，</a:t>
            </a:r>
            <a:endParaRPr lang="zh-CN" altLang="en-US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charset="-122"/>
            </a:endParaRPr>
          </a:p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charset="-122"/>
              </a:rPr>
              <a:t>衰减越快。</a:t>
            </a:r>
            <a:endParaRPr lang="zh-CN" altLang="en-US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charset="-122"/>
            </a:endParaRPr>
          </a:p>
        </p:txBody>
      </p:sp>
      <p:graphicFrame>
        <p:nvGraphicFramePr>
          <p:cNvPr id="34822" name="Object 6"/>
          <p:cNvGraphicFramePr>
            <a:graphicFrameLocks noGrp="1" noChangeAspect="1"/>
          </p:cNvGraphicFramePr>
          <p:nvPr>
            <p:ph sz="quarter" idx="3"/>
          </p:nvPr>
        </p:nvGraphicFramePr>
        <p:xfrm>
          <a:off x="2643188" y="4441825"/>
          <a:ext cx="2324100" cy="50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00" name="Equation" r:id="rId5" imgW="1054100" imgH="228600" progId="Equation.DSMT4">
                  <p:embed/>
                </p:oleObj>
              </mc:Choice>
              <mc:Fallback>
                <p:oleObj name="Equation" r:id="rId5" imgW="1054100" imgH="228600" progId="Equation.DSMT4">
                  <p:embed/>
                  <p:pic>
                    <p:nvPicPr>
                      <p:cNvPr id="0" name="图片 19499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43188" y="4441825"/>
                        <a:ext cx="2324100" cy="504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4823" name="组合 7"/>
          <p:cNvGrpSpPr/>
          <p:nvPr/>
        </p:nvGrpSpPr>
        <p:grpSpPr bwMode="auto">
          <a:xfrm>
            <a:off x="3851275" y="688975"/>
            <a:ext cx="5292725" cy="3184525"/>
            <a:chOff x="2807069" y="893073"/>
            <a:chExt cx="5293323" cy="3184528"/>
          </a:xfrm>
        </p:grpSpPr>
        <p:sp>
          <p:nvSpPr>
            <p:cNvPr id="9" name="弧形 8"/>
            <p:cNvSpPr/>
            <p:nvPr/>
          </p:nvSpPr>
          <p:spPr>
            <a:xfrm rot="10800000">
              <a:off x="3491359" y="893073"/>
              <a:ext cx="4609033" cy="2663828"/>
            </a:xfrm>
            <a:prstGeom prst="arc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ndara" panose="020E0502030303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ndara" panose="020E0502030303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ndara" panose="020E0502030303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ndara" panose="020E0502030303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ndara" panose="020E0502030303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ndara" panose="020E0502030303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ndara" panose="020E0502030303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ndara" panose="020E0502030303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ndara" panose="020E0502030303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latin typeface="Times New Roman" panose="02020603050405020304" pitchFamily="18" charset="0"/>
                <a:ea typeface="微软雅黑" panose="020B0503020204020204" charset="-122"/>
              </a:endParaRPr>
            </a:p>
          </p:txBody>
        </p:sp>
        <p:grpSp>
          <p:nvGrpSpPr>
            <p:cNvPr id="34825" name="组合 9"/>
            <p:cNvGrpSpPr/>
            <p:nvPr/>
          </p:nvGrpSpPr>
          <p:grpSpPr bwMode="auto">
            <a:xfrm>
              <a:off x="2807069" y="1268760"/>
              <a:ext cx="3911392" cy="2808841"/>
              <a:chOff x="2807069" y="1268760"/>
              <a:chExt cx="3911392" cy="2808841"/>
            </a:xfrm>
          </p:grpSpPr>
          <p:cxnSp>
            <p:nvCxnSpPr>
              <p:cNvPr id="11" name="直接箭头连接符 10"/>
              <p:cNvCxnSpPr/>
              <p:nvPr/>
            </p:nvCxnSpPr>
            <p:spPr>
              <a:xfrm>
                <a:off x="3491359" y="3717239"/>
                <a:ext cx="3097562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直接箭头连接符 11"/>
              <p:cNvCxnSpPr/>
              <p:nvPr/>
            </p:nvCxnSpPr>
            <p:spPr>
              <a:xfrm flipV="1">
                <a:off x="3491359" y="1340748"/>
                <a:ext cx="0" cy="237649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直接连接符 12"/>
              <p:cNvCxnSpPr/>
              <p:nvPr/>
            </p:nvCxnSpPr>
            <p:spPr>
              <a:xfrm>
                <a:off x="3491359" y="3285438"/>
                <a:ext cx="865285" cy="0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直接连接符 13"/>
              <p:cNvCxnSpPr/>
              <p:nvPr/>
            </p:nvCxnSpPr>
            <p:spPr>
              <a:xfrm>
                <a:off x="4356644" y="3285438"/>
                <a:ext cx="0" cy="431800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830" name="TextBox 14"/>
              <p:cNvSpPr txBox="1">
                <a:spLocks noChangeArrowheads="1"/>
              </p:cNvSpPr>
              <p:nvPr/>
            </p:nvSpPr>
            <p:spPr bwMode="auto">
              <a:xfrm>
                <a:off x="3275856" y="3645024"/>
                <a:ext cx="312941" cy="400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anose="05050102010706020507" pitchFamily="18" charset="2"/>
                  <a:buChar char=""/>
                  <a:defRPr sz="2400">
                    <a:solidFill>
                      <a:schemeClr val="tx2"/>
                    </a:solidFill>
                    <a:latin typeface="Candara" panose="020E0502030303020204" pitchFamily="34" charset="0"/>
                    <a:ea typeface="华文楷体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anose="05050102010706020507" pitchFamily="18" charset="2"/>
                  <a:buChar char=""/>
                  <a:defRPr sz="2200">
                    <a:solidFill>
                      <a:schemeClr val="tx2"/>
                    </a:solidFill>
                    <a:latin typeface="Candara" panose="020E0502030303020204" pitchFamily="34" charset="0"/>
                    <a:ea typeface="华文楷体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anose="05050102010706020507" pitchFamily="18" charset="2"/>
                  <a:buChar char=""/>
                  <a:defRPr sz="2000">
                    <a:solidFill>
                      <a:schemeClr val="tx2"/>
                    </a:solidFill>
                    <a:latin typeface="Candara" panose="020E0502030303020204" pitchFamily="34" charset="0"/>
                    <a:ea typeface="华文楷体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anose="05050102010706020507" pitchFamily="18" charset="2"/>
                  <a:buChar char=""/>
                  <a:defRPr sz="2000">
                    <a:solidFill>
                      <a:schemeClr val="tx2"/>
                    </a:solidFill>
                    <a:latin typeface="Candara" panose="020E0502030303020204" pitchFamily="34" charset="0"/>
                    <a:ea typeface="华文楷体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anose="05050102010706020507" pitchFamily="18" charset="2"/>
                  <a:buChar char=""/>
                  <a:defRPr sz="1600">
                    <a:solidFill>
                      <a:schemeClr val="tx2"/>
                    </a:solidFill>
                    <a:latin typeface="Candara" panose="020E0502030303020204" pitchFamily="34" charset="0"/>
                    <a:ea typeface="华文楷体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100000"/>
                  <a:buFont typeface="Symbol" panose="05050102010706020507" pitchFamily="18" charset="2"/>
                  <a:buChar char=""/>
                  <a:defRPr sz="1600">
                    <a:solidFill>
                      <a:schemeClr val="tx2"/>
                    </a:solidFill>
                    <a:latin typeface="Candara" panose="020E0502030303020204" pitchFamily="34" charset="0"/>
                    <a:ea typeface="华文楷体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100000"/>
                  <a:buFont typeface="Symbol" panose="05050102010706020507" pitchFamily="18" charset="2"/>
                  <a:buChar char=""/>
                  <a:defRPr sz="1600">
                    <a:solidFill>
                      <a:schemeClr val="tx2"/>
                    </a:solidFill>
                    <a:latin typeface="Candara" panose="020E0502030303020204" pitchFamily="34" charset="0"/>
                    <a:ea typeface="华文楷体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100000"/>
                  <a:buFont typeface="Symbol" panose="05050102010706020507" pitchFamily="18" charset="2"/>
                  <a:buChar char=""/>
                  <a:defRPr sz="1600">
                    <a:solidFill>
                      <a:schemeClr val="tx2"/>
                    </a:solidFill>
                    <a:latin typeface="Candara" panose="020E0502030303020204" pitchFamily="34" charset="0"/>
                    <a:ea typeface="华文楷体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100000"/>
                  <a:buFont typeface="Symbol" panose="05050102010706020507" pitchFamily="18" charset="2"/>
                  <a:buChar char=""/>
                  <a:defRPr sz="1600">
                    <a:solidFill>
                      <a:schemeClr val="tx2"/>
                    </a:solidFill>
                    <a:latin typeface="Candara" panose="020E0502030303020204" pitchFamily="34" charset="0"/>
                    <a:ea typeface="华文楷体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charset="-122"/>
                  </a:rPr>
                  <a:t>0</a:t>
                </a:r>
                <a:endParaRPr lang="zh-CN" altLang="en-US" sz="20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charset="-122"/>
                </a:endParaRPr>
              </a:p>
            </p:txBody>
          </p:sp>
          <p:graphicFrame>
            <p:nvGraphicFramePr>
              <p:cNvPr id="34831" name="对象 15"/>
              <p:cNvGraphicFramePr>
                <a:graphicFrameLocks noChangeAspect="1"/>
              </p:cNvGraphicFramePr>
              <p:nvPr/>
            </p:nvGraphicFramePr>
            <p:xfrm>
              <a:off x="3020963" y="1268760"/>
              <a:ext cx="395982" cy="372689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9501" name="Equation" r:id="rId7" imgW="215900" imgH="203200" progId="Equation.DSMT4">
                      <p:embed/>
                    </p:oleObj>
                  </mc:Choice>
                  <mc:Fallback>
                    <p:oleObj name="Equation" r:id="rId7" imgW="215900" imgH="203200" progId="Equation.DSMT4">
                      <p:embed/>
                      <p:pic>
                        <p:nvPicPr>
                          <p:cNvPr id="0" name="图片 19500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020963" y="1268760"/>
                            <a:ext cx="395982" cy="372689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4832" name="对象 16"/>
              <p:cNvGraphicFramePr>
                <a:graphicFrameLocks noChangeAspect="1"/>
              </p:cNvGraphicFramePr>
              <p:nvPr/>
            </p:nvGraphicFramePr>
            <p:xfrm>
              <a:off x="6457987" y="3794669"/>
              <a:ext cx="260474" cy="28293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9502" name="Equation" r:id="rId9" imgW="88900" imgH="152400" progId="Equation.DSMT4">
                      <p:embed/>
                    </p:oleObj>
                  </mc:Choice>
                  <mc:Fallback>
                    <p:oleObj name="Equation" r:id="rId9" imgW="88900" imgH="152400" progId="Equation.DSMT4">
                      <p:embed/>
                      <p:pic>
                        <p:nvPicPr>
                          <p:cNvPr id="0" name="图片 19501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457987" y="3794669"/>
                            <a:ext cx="260474" cy="28293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4833" name="对象 17"/>
              <p:cNvGraphicFramePr>
                <a:graphicFrameLocks noChangeAspect="1"/>
              </p:cNvGraphicFramePr>
              <p:nvPr/>
            </p:nvGraphicFramePr>
            <p:xfrm>
              <a:off x="4231443" y="3739610"/>
              <a:ext cx="306690" cy="337359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9503" name="Equation" r:id="rId11" imgW="127000" imgH="139700" progId="Equation.DSMT4">
                      <p:embed/>
                    </p:oleObj>
                  </mc:Choice>
                  <mc:Fallback>
                    <p:oleObj name="Equation" r:id="rId11" imgW="127000" imgH="139700" progId="Equation.DSMT4">
                      <p:embed/>
                      <p:pic>
                        <p:nvPicPr>
                          <p:cNvPr id="0" name="图片 1950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231443" y="3739610"/>
                            <a:ext cx="306690" cy="337359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4834" name="对象 18"/>
              <p:cNvGraphicFramePr>
                <a:graphicFrameLocks noChangeAspect="1"/>
              </p:cNvGraphicFramePr>
              <p:nvPr/>
            </p:nvGraphicFramePr>
            <p:xfrm>
              <a:off x="2807069" y="1988840"/>
              <a:ext cx="648072" cy="43204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9504" name="Equation" r:id="rId13" imgW="381000" imgH="254000" progId="Equation.DSMT4">
                      <p:embed/>
                    </p:oleObj>
                  </mc:Choice>
                  <mc:Fallback>
                    <p:oleObj name="Equation" r:id="rId13" imgW="381000" imgH="254000" progId="Equation.DSMT4">
                      <p:embed/>
                      <p:pic>
                        <p:nvPicPr>
                          <p:cNvPr id="0" name="图片 19503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807069" y="1988840"/>
                            <a:ext cx="648072" cy="43204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4835" name="对象 19"/>
              <p:cNvGraphicFramePr>
                <a:graphicFrameLocks noChangeAspect="1"/>
              </p:cNvGraphicFramePr>
              <p:nvPr/>
            </p:nvGraphicFramePr>
            <p:xfrm>
              <a:off x="2816831" y="2894222"/>
              <a:ext cx="677602" cy="69813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9505" name="Equation" r:id="rId15" imgW="419100" imgH="431800" progId="Equation.DSMT4">
                      <p:embed/>
                    </p:oleObj>
                  </mc:Choice>
                  <mc:Fallback>
                    <p:oleObj name="Equation" r:id="rId15" imgW="419100" imgH="431800" progId="Equation.DSMT4">
                      <p:embed/>
                      <p:pic>
                        <p:nvPicPr>
                          <p:cNvPr id="0" name="图片 19504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816831" y="2894222"/>
                            <a:ext cx="677602" cy="698135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>
          <a:xfrm>
            <a:off x="684213" y="149225"/>
            <a:ext cx="7772400" cy="1143000"/>
          </a:xfrm>
        </p:spPr>
        <p:txBody>
          <a:bodyPr/>
          <a:lstStyle/>
          <a:p>
            <a:pPr eaLnBrk="1" hangingPunct="1"/>
            <a:r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  <a:t>准费米能级</a:t>
            </a:r>
            <a:endParaRPr lang="zh-CN" altLang="en-US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  <p:graphicFrame>
        <p:nvGraphicFramePr>
          <p:cNvPr id="45059" name="Object 4"/>
          <p:cNvGraphicFramePr>
            <a:graphicFrameLocks noGrp="1" noChangeAspect="1"/>
          </p:cNvGraphicFramePr>
          <p:nvPr>
            <p:ph sz="quarter" idx="4294967295"/>
          </p:nvPr>
        </p:nvGraphicFramePr>
        <p:xfrm>
          <a:off x="1835150" y="2420938"/>
          <a:ext cx="5453063" cy="194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97" name="Equation" r:id="rId1" imgW="2209800" imgH="787400" progId="Equation.DSMT4">
                  <p:embed/>
                </p:oleObj>
              </mc:Choice>
              <mc:Fallback>
                <p:oleObj name="Equation" r:id="rId1" imgW="2209800" imgH="787400" progId="Equation.DSMT4">
                  <p:embed/>
                  <p:pic>
                    <p:nvPicPr>
                      <p:cNvPr id="0" name="图片 20496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5150" y="2420938"/>
                        <a:ext cx="5453063" cy="1943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060" name="Text Box 3"/>
          <p:cNvSpPr txBox="1">
            <a:spLocks noChangeArrowheads="1"/>
          </p:cNvSpPr>
          <p:nvPr/>
        </p:nvSpPr>
        <p:spPr bwMode="auto">
          <a:xfrm>
            <a:off x="539750" y="4659313"/>
            <a:ext cx="7777163" cy="1938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400">
                <a:solidFill>
                  <a:schemeClr val="tx2"/>
                </a:solidFill>
                <a:latin typeface="Candara" panose="020E0502030303020204" pitchFamily="34" charset="0"/>
                <a:ea typeface="华文楷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200">
                <a:solidFill>
                  <a:schemeClr val="tx2"/>
                </a:solidFill>
                <a:latin typeface="Candara" panose="020E0502030303020204" pitchFamily="34" charset="0"/>
                <a:ea typeface="华文楷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  <a:ea typeface="华文楷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  <a:ea typeface="华文楷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  <a:ea typeface="华文楷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  <a:ea typeface="华文楷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  <a:ea typeface="华文楷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  <a:ea typeface="华文楷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  <a:ea typeface="华文楷体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      注：非平衡载流子越多，准费米能级偏离     就越远。</a:t>
            </a:r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15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       在非平衡态时，一般情况下，</a:t>
            </a:r>
            <a:r>
              <a:rPr lang="zh-CN" altLang="en-US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少数载流子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的准费米能级偏离费米能级较大</a:t>
            </a:r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graphicFrame>
        <p:nvGraphicFramePr>
          <p:cNvPr id="45061" name="Object 5"/>
          <p:cNvGraphicFramePr>
            <a:graphicFrameLocks noGrp="1" noChangeAspect="1"/>
          </p:cNvGraphicFramePr>
          <p:nvPr>
            <p:ph sz="quarter" idx="4294967295"/>
          </p:nvPr>
        </p:nvGraphicFramePr>
        <p:xfrm>
          <a:off x="6732588" y="4797425"/>
          <a:ext cx="360362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98" name="Equation" r:id="rId3" imgW="215900" imgH="228600" progId="Equation.DSMT4">
                  <p:embed/>
                </p:oleObj>
              </mc:Choice>
              <mc:Fallback>
                <p:oleObj name="Equation" r:id="rId3" imgW="215900" imgH="228600" progId="Equation.DSMT4">
                  <p:embed/>
                  <p:pic>
                    <p:nvPicPr>
                      <p:cNvPr id="0" name="图片 20497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32588" y="4797425"/>
                        <a:ext cx="360362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对象 1"/>
          <p:cNvGraphicFramePr>
            <a:graphicFrameLocks noChangeAspect="1"/>
          </p:cNvGraphicFramePr>
          <p:nvPr/>
        </p:nvGraphicFramePr>
        <p:xfrm>
          <a:off x="971550" y="1268413"/>
          <a:ext cx="7029450" cy="1019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99" name="Equation" r:id="rId5" imgW="3327400" imgH="482600" progId="Equation.DSMT4">
                  <p:embed/>
                </p:oleObj>
              </mc:Choice>
              <mc:Fallback>
                <p:oleObj name="Equation" r:id="rId5" imgW="3327400" imgH="482600" progId="Equation.DSMT4">
                  <p:embed/>
                  <p:pic>
                    <p:nvPicPr>
                      <p:cNvPr id="0" name="图片 2049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550" y="1268413"/>
                        <a:ext cx="7029450" cy="1019175"/>
                      </a:xfrm>
                      <a:prstGeom prst="rect">
                        <a:avLst/>
                      </a:prstGeom>
                      <a:solidFill>
                        <a:srgbClr val="FFC000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Text Box 2"/>
          <p:cNvSpPr txBox="1">
            <a:spLocks noChangeArrowheads="1"/>
          </p:cNvSpPr>
          <p:nvPr/>
        </p:nvSpPr>
        <p:spPr bwMode="auto">
          <a:xfrm>
            <a:off x="468313" y="101600"/>
            <a:ext cx="39370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400">
                <a:solidFill>
                  <a:schemeClr val="tx2"/>
                </a:solidFill>
                <a:latin typeface="Candara" panose="020E0502030303020204" pitchFamily="34" charset="0"/>
                <a:ea typeface="华文楷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200">
                <a:solidFill>
                  <a:schemeClr val="tx2"/>
                </a:solidFill>
                <a:latin typeface="Candara" panose="020E0502030303020204" pitchFamily="34" charset="0"/>
                <a:ea typeface="华文楷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  <a:ea typeface="华文楷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  <a:ea typeface="华文楷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  <a:ea typeface="华文楷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  <a:ea typeface="华文楷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  <a:ea typeface="华文楷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  <a:ea typeface="华文楷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  <a:ea typeface="华文楷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en-US" altLang="zh-CN" sz="2800" b="1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charset="-122"/>
              </a:rPr>
              <a:t>2  </a:t>
            </a:r>
            <a:r>
              <a:rPr kumimoji="1" lang="zh-CN" altLang="en-US" sz="2800" b="1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charset="-122"/>
              </a:rPr>
              <a:t>直接复合</a:t>
            </a:r>
            <a:endParaRPr kumimoji="1" lang="zh-CN" altLang="en-US" sz="2800" b="1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charset="-122"/>
            </a:endParaRPr>
          </a:p>
        </p:txBody>
      </p:sp>
      <p:sp>
        <p:nvSpPr>
          <p:cNvPr id="68611" name="Text Box 3"/>
          <p:cNvSpPr txBox="1">
            <a:spLocks noChangeArrowheads="1"/>
          </p:cNvSpPr>
          <p:nvPr/>
        </p:nvSpPr>
        <p:spPr bwMode="auto">
          <a:xfrm>
            <a:off x="669925" y="3860800"/>
            <a:ext cx="736758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400">
                <a:solidFill>
                  <a:schemeClr val="tx2"/>
                </a:solidFill>
                <a:latin typeface="Candara" panose="020E0502030303020204" pitchFamily="34" charset="0"/>
                <a:ea typeface="华文楷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200">
                <a:solidFill>
                  <a:schemeClr val="tx2"/>
                </a:solidFill>
                <a:latin typeface="Candara" panose="020E0502030303020204" pitchFamily="34" charset="0"/>
                <a:ea typeface="华文楷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  <a:ea typeface="华文楷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  <a:ea typeface="华文楷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  <a:ea typeface="华文楷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  <a:ea typeface="华文楷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  <a:ea typeface="华文楷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  <a:ea typeface="华文楷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  <a:ea typeface="华文楷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charset="-122"/>
              </a:rPr>
              <a:t>若导带中的电子浓度为</a:t>
            </a:r>
            <a:r>
              <a:rPr kumimoji="1" lang="en-US" altLang="zh-CN" i="1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charset="-122"/>
              </a:rPr>
              <a:t>n</a:t>
            </a:r>
            <a:r>
              <a:rPr kumimoji="1" lang="zh-CN" altLang="en-US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charset="-122"/>
              </a:rPr>
              <a:t>，则载流子</a:t>
            </a:r>
            <a:r>
              <a:rPr kumimoji="1" lang="zh-CN" altLang="en-US" u="sng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charset="-122"/>
              </a:rPr>
              <a:t>直接复合率</a:t>
            </a:r>
            <a:r>
              <a:rPr kumimoji="1" lang="en-US" altLang="zh-CN" i="1" u="sng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charset="-122"/>
              </a:rPr>
              <a:t>R</a:t>
            </a:r>
            <a:r>
              <a:rPr kumimoji="1" lang="zh-CN" altLang="en-US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charset="-122"/>
              </a:rPr>
              <a:t>为：</a:t>
            </a:r>
            <a:endParaRPr kumimoji="1" lang="zh-CN" altLang="en-US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charset="-122"/>
            </a:endParaRPr>
          </a:p>
        </p:txBody>
      </p:sp>
      <p:graphicFrame>
        <p:nvGraphicFramePr>
          <p:cNvPr id="68612" name="Object 4"/>
          <p:cNvGraphicFramePr>
            <a:graphicFrameLocks noChangeAspect="1"/>
          </p:cNvGraphicFramePr>
          <p:nvPr/>
        </p:nvGraphicFramePr>
        <p:xfrm>
          <a:off x="1331913" y="4581525"/>
          <a:ext cx="1479550" cy="577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16" name="Equation" r:id="rId1" imgW="520700" imgH="203200" progId="Equation.DSMT4">
                  <p:embed/>
                </p:oleObj>
              </mc:Choice>
              <mc:Fallback>
                <p:oleObj name="Equation" r:id="rId1" imgW="520700" imgH="203200" progId="Equation.DSMT4">
                  <p:embed/>
                  <p:pic>
                    <p:nvPicPr>
                      <p:cNvPr id="0" name="图片 215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1913" y="4581525"/>
                        <a:ext cx="1479550" cy="577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8623" name="Text Box 15"/>
          <p:cNvSpPr txBox="1">
            <a:spLocks noChangeArrowheads="1"/>
          </p:cNvSpPr>
          <p:nvPr/>
        </p:nvSpPr>
        <p:spPr bwMode="auto">
          <a:xfrm>
            <a:off x="323850" y="620713"/>
            <a:ext cx="8424863" cy="1135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400">
                <a:solidFill>
                  <a:schemeClr val="tx2"/>
                </a:solidFill>
                <a:latin typeface="Candara" panose="020E0502030303020204" pitchFamily="34" charset="0"/>
                <a:ea typeface="华文楷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200">
                <a:solidFill>
                  <a:schemeClr val="tx2"/>
                </a:solidFill>
                <a:latin typeface="Candara" panose="020E0502030303020204" pitchFamily="34" charset="0"/>
                <a:ea typeface="华文楷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  <a:ea typeface="华文楷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  <a:ea typeface="华文楷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  <a:ea typeface="华文楷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  <a:ea typeface="华文楷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  <a:ea typeface="华文楷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  <a:ea typeface="华文楷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  <a:ea typeface="华文楷体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1" lang="en-US" altLang="zh-CN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charset="-122"/>
              </a:rPr>
              <a:t>     </a:t>
            </a:r>
            <a:r>
              <a:rPr kumimoji="1" lang="zh-CN" altLang="en-US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charset="-122"/>
              </a:rPr>
              <a:t>在单位体积和单位时间内</a:t>
            </a:r>
            <a:r>
              <a:rPr kumimoji="1" lang="en-US" altLang="zh-CN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charset="-122"/>
              </a:rPr>
              <a:t>,</a:t>
            </a:r>
            <a:r>
              <a:rPr kumimoji="1" lang="zh-CN" altLang="en-US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charset="-122"/>
              </a:rPr>
              <a:t>导带中的每一个电子都有一定的几率与价带中的空穴复合</a:t>
            </a:r>
            <a:r>
              <a:rPr kumimoji="1" lang="en-US" altLang="zh-CN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charset="-122"/>
              </a:rPr>
              <a:t>,</a:t>
            </a:r>
            <a:r>
              <a:rPr kumimoji="1" lang="zh-CN" altLang="en-US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charset="-122"/>
              </a:rPr>
              <a:t>这一几率显然与空穴的浓度成正比</a:t>
            </a:r>
            <a:r>
              <a:rPr kumimoji="1" lang="zh-CN" altLang="en-US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charset="-122"/>
              </a:rPr>
              <a:t>。</a:t>
            </a:r>
            <a:endParaRPr kumimoji="1" lang="zh-CN" altLang="en-US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charset="-122"/>
            </a:endParaRPr>
          </a:p>
        </p:txBody>
      </p:sp>
      <p:sp>
        <p:nvSpPr>
          <p:cNvPr id="68624" name="Text Box 16"/>
          <p:cNvSpPr txBox="1">
            <a:spLocks noChangeArrowheads="1"/>
          </p:cNvSpPr>
          <p:nvPr/>
        </p:nvSpPr>
        <p:spPr bwMode="auto">
          <a:xfrm>
            <a:off x="520700" y="1752600"/>
            <a:ext cx="7993063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400">
                <a:solidFill>
                  <a:schemeClr val="tx2"/>
                </a:solidFill>
                <a:latin typeface="Candara" panose="020E0502030303020204" pitchFamily="34" charset="0"/>
                <a:ea typeface="华文楷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200">
                <a:solidFill>
                  <a:schemeClr val="tx2"/>
                </a:solidFill>
                <a:latin typeface="Candara" panose="020E0502030303020204" pitchFamily="34" charset="0"/>
                <a:ea typeface="华文楷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  <a:ea typeface="华文楷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  <a:ea typeface="华文楷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  <a:ea typeface="华文楷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  <a:ea typeface="华文楷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  <a:ea typeface="华文楷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  <a:ea typeface="华文楷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  <a:ea typeface="华文楷体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charset="-122"/>
              </a:rPr>
              <a:t>设 </a:t>
            </a:r>
            <a:r>
              <a:rPr kumimoji="1" lang="en-US" altLang="zh-CN" i="1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charset="-122"/>
              </a:rPr>
              <a:t>p </a:t>
            </a:r>
            <a:r>
              <a:rPr kumimoji="1" lang="zh-CN" altLang="en-US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charset="-122"/>
              </a:rPr>
              <a:t>表示价带中空穴浓度，则导带中</a:t>
            </a:r>
            <a:r>
              <a:rPr kumimoji="1" lang="zh-CN" altLang="en-US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charset="-122"/>
              </a:rPr>
              <a:t>一个电子</a:t>
            </a:r>
            <a:r>
              <a:rPr kumimoji="1" lang="zh-CN" altLang="en-US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charset="-122"/>
              </a:rPr>
              <a:t>与空穴的复合率为：</a:t>
            </a:r>
            <a:endParaRPr kumimoji="1" lang="zh-CN" altLang="en-US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charset="-122"/>
            </a:endParaRPr>
          </a:p>
        </p:txBody>
      </p:sp>
      <p:graphicFrame>
        <p:nvGraphicFramePr>
          <p:cNvPr id="68629" name="Object 21"/>
          <p:cNvGraphicFramePr>
            <a:graphicFrameLocks noChangeAspect="1"/>
          </p:cNvGraphicFramePr>
          <p:nvPr/>
        </p:nvGraphicFramePr>
        <p:xfrm>
          <a:off x="3508375" y="2678113"/>
          <a:ext cx="1120775" cy="544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17" name="Equation" r:id="rId3" imgW="469900" imgH="228600" progId="Equation.DSMT4">
                  <p:embed/>
                </p:oleObj>
              </mc:Choice>
              <mc:Fallback>
                <p:oleObj name="Equation" r:id="rId3" imgW="469900" imgH="228600" progId="Equation.DSMT4">
                  <p:embed/>
                  <p:pic>
                    <p:nvPicPr>
                      <p:cNvPr id="0" name="图片 215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08375" y="2678113"/>
                        <a:ext cx="1120775" cy="5445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8630" name="Text Box 22"/>
          <p:cNvSpPr txBox="1">
            <a:spLocks noChangeArrowheads="1"/>
          </p:cNvSpPr>
          <p:nvPr/>
        </p:nvSpPr>
        <p:spPr bwMode="auto">
          <a:xfrm>
            <a:off x="684213" y="3284538"/>
            <a:ext cx="7885112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400">
                <a:solidFill>
                  <a:schemeClr val="tx2"/>
                </a:solidFill>
                <a:latin typeface="Candara" panose="020E0502030303020204" pitchFamily="34" charset="0"/>
                <a:ea typeface="华文楷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200">
                <a:solidFill>
                  <a:schemeClr val="tx2"/>
                </a:solidFill>
                <a:latin typeface="Candara" panose="020E0502030303020204" pitchFamily="34" charset="0"/>
                <a:ea typeface="华文楷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  <a:ea typeface="华文楷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  <a:ea typeface="华文楷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  <a:ea typeface="华文楷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  <a:ea typeface="华文楷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  <a:ea typeface="华文楷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  <a:ea typeface="华文楷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  <a:ea typeface="华文楷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zh-CN" altLang="en-US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charset="-122"/>
              </a:rPr>
              <a:t>其中</a:t>
            </a:r>
            <a:r>
              <a:rPr kumimoji="1" lang="en-US" altLang="zh-CN" i="1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charset="-122"/>
              </a:rPr>
              <a:t>r</a:t>
            </a:r>
            <a:r>
              <a:rPr kumimoji="1" lang="zh-CN" altLang="en-US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charset="-122"/>
              </a:rPr>
              <a:t>为常数，称之为</a:t>
            </a:r>
            <a:r>
              <a:rPr kumimoji="1" lang="zh-CN" altLang="en-US" u="sng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charset="-122"/>
              </a:rPr>
              <a:t>电子</a:t>
            </a:r>
            <a:r>
              <a:rPr kumimoji="1" lang="en-US" altLang="zh-CN" u="sng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charset="-122"/>
              </a:rPr>
              <a:t>-</a:t>
            </a:r>
            <a:r>
              <a:rPr kumimoji="1" lang="zh-CN" altLang="en-US" u="sng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charset="-122"/>
              </a:rPr>
              <a:t>空穴复合几率</a:t>
            </a:r>
            <a:r>
              <a:rPr kumimoji="1" lang="zh-CN" altLang="en-US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charset="-122"/>
              </a:rPr>
              <a:t>。</a:t>
            </a:r>
            <a:endParaRPr kumimoji="1" lang="zh-CN" altLang="en-US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charset="-122"/>
            </a:endParaRPr>
          </a:p>
        </p:txBody>
      </p:sp>
      <p:grpSp>
        <p:nvGrpSpPr>
          <p:cNvPr id="54281" name="组合 5"/>
          <p:cNvGrpSpPr/>
          <p:nvPr/>
        </p:nvGrpSpPr>
        <p:grpSpPr bwMode="auto">
          <a:xfrm>
            <a:off x="4687888" y="4651375"/>
            <a:ext cx="2782887" cy="1547813"/>
            <a:chOff x="4427538" y="5003034"/>
            <a:chExt cx="2782619" cy="1548957"/>
          </a:xfrm>
        </p:grpSpPr>
        <p:sp>
          <p:nvSpPr>
            <p:cNvPr id="54282" name="Line 18"/>
            <p:cNvSpPr>
              <a:spLocks noChangeShapeType="1"/>
            </p:cNvSpPr>
            <p:nvPr/>
          </p:nvSpPr>
          <p:spPr bwMode="auto">
            <a:xfrm>
              <a:off x="4946743" y="5207155"/>
              <a:ext cx="2086678" cy="0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4283" name="Line 20"/>
            <p:cNvSpPr>
              <a:spLocks noChangeShapeType="1"/>
            </p:cNvSpPr>
            <p:nvPr/>
          </p:nvSpPr>
          <p:spPr bwMode="auto">
            <a:xfrm>
              <a:off x="4946743" y="6355893"/>
              <a:ext cx="2086678" cy="0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4284" name="Line 22"/>
            <p:cNvSpPr>
              <a:spLocks noChangeShapeType="1"/>
            </p:cNvSpPr>
            <p:nvPr/>
          </p:nvSpPr>
          <p:spPr bwMode="auto">
            <a:xfrm>
              <a:off x="5319716" y="5207155"/>
              <a:ext cx="0" cy="114873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miter lim="800000"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4285" name="Oval 33"/>
            <p:cNvSpPr>
              <a:spLocks noChangeArrowheads="1"/>
            </p:cNvSpPr>
            <p:nvPr/>
          </p:nvSpPr>
          <p:spPr bwMode="auto">
            <a:xfrm>
              <a:off x="5245779" y="5071571"/>
              <a:ext cx="115014" cy="71517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2400">
                  <a:solidFill>
                    <a:schemeClr val="tx2"/>
                  </a:solidFill>
                  <a:latin typeface="Candara" panose="020E0502030303020204" pitchFamily="34" charset="0"/>
                  <a:ea typeface="华文楷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2200">
                  <a:solidFill>
                    <a:schemeClr val="tx2"/>
                  </a:solidFill>
                  <a:latin typeface="Candara" panose="020E0502030303020204" pitchFamily="34" charset="0"/>
                  <a:ea typeface="华文楷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2000">
                  <a:solidFill>
                    <a:schemeClr val="tx2"/>
                  </a:solidFill>
                  <a:latin typeface="Candara" panose="020E0502030303020204" pitchFamily="34" charset="0"/>
                  <a:ea typeface="华文楷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2000">
                  <a:solidFill>
                    <a:schemeClr val="tx2"/>
                  </a:solidFill>
                  <a:latin typeface="Candara" panose="020E0502030303020204" pitchFamily="34" charset="0"/>
                  <a:ea typeface="华文楷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1600">
                  <a:solidFill>
                    <a:schemeClr val="tx2"/>
                  </a:solidFill>
                  <a:latin typeface="Candara" panose="020E0502030303020204" pitchFamily="34" charset="0"/>
                  <a:ea typeface="华文楷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1600">
                  <a:solidFill>
                    <a:schemeClr val="tx2"/>
                  </a:solidFill>
                  <a:latin typeface="Candara" panose="020E0502030303020204" pitchFamily="34" charset="0"/>
                  <a:ea typeface="华文楷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1600">
                  <a:solidFill>
                    <a:schemeClr val="tx2"/>
                  </a:solidFill>
                  <a:latin typeface="Candara" panose="020E0502030303020204" pitchFamily="34" charset="0"/>
                  <a:ea typeface="华文楷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1600">
                  <a:solidFill>
                    <a:schemeClr val="tx2"/>
                  </a:solidFill>
                  <a:latin typeface="Candara" panose="020E0502030303020204" pitchFamily="34" charset="0"/>
                  <a:ea typeface="华文楷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1600">
                  <a:solidFill>
                    <a:schemeClr val="tx2"/>
                  </a:solidFill>
                  <a:latin typeface="Candara" panose="020E0502030303020204" pitchFamily="34" charset="0"/>
                  <a:ea typeface="华文楷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kumimoji="1"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charset="-122"/>
              </a:endParaRPr>
            </a:p>
          </p:txBody>
        </p:sp>
        <p:sp>
          <p:nvSpPr>
            <p:cNvPr id="54286" name="Oval 34"/>
            <p:cNvSpPr>
              <a:spLocks noChangeArrowheads="1"/>
            </p:cNvSpPr>
            <p:nvPr/>
          </p:nvSpPr>
          <p:spPr bwMode="auto">
            <a:xfrm>
              <a:off x="6438635" y="5071571"/>
              <a:ext cx="115014" cy="71517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2400">
                  <a:solidFill>
                    <a:schemeClr val="tx2"/>
                  </a:solidFill>
                  <a:latin typeface="Candara" panose="020E0502030303020204" pitchFamily="34" charset="0"/>
                  <a:ea typeface="华文楷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2200">
                  <a:solidFill>
                    <a:schemeClr val="tx2"/>
                  </a:solidFill>
                  <a:latin typeface="Candara" panose="020E0502030303020204" pitchFamily="34" charset="0"/>
                  <a:ea typeface="华文楷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2000">
                  <a:solidFill>
                    <a:schemeClr val="tx2"/>
                  </a:solidFill>
                  <a:latin typeface="Candara" panose="020E0502030303020204" pitchFamily="34" charset="0"/>
                  <a:ea typeface="华文楷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2000">
                  <a:solidFill>
                    <a:schemeClr val="tx2"/>
                  </a:solidFill>
                  <a:latin typeface="Candara" panose="020E0502030303020204" pitchFamily="34" charset="0"/>
                  <a:ea typeface="华文楷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1600">
                  <a:solidFill>
                    <a:schemeClr val="tx2"/>
                  </a:solidFill>
                  <a:latin typeface="Candara" panose="020E0502030303020204" pitchFamily="34" charset="0"/>
                  <a:ea typeface="华文楷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1600">
                  <a:solidFill>
                    <a:schemeClr val="tx2"/>
                  </a:solidFill>
                  <a:latin typeface="Candara" panose="020E0502030303020204" pitchFamily="34" charset="0"/>
                  <a:ea typeface="华文楷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1600">
                  <a:solidFill>
                    <a:schemeClr val="tx2"/>
                  </a:solidFill>
                  <a:latin typeface="Candara" panose="020E0502030303020204" pitchFamily="34" charset="0"/>
                  <a:ea typeface="华文楷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1600">
                  <a:solidFill>
                    <a:schemeClr val="tx2"/>
                  </a:solidFill>
                  <a:latin typeface="Candara" panose="020E0502030303020204" pitchFamily="34" charset="0"/>
                  <a:ea typeface="华文楷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1600">
                  <a:solidFill>
                    <a:schemeClr val="tx2"/>
                  </a:solidFill>
                  <a:latin typeface="Candara" panose="020E0502030303020204" pitchFamily="34" charset="0"/>
                  <a:ea typeface="华文楷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kumimoji="1"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charset="-122"/>
              </a:endParaRPr>
            </a:p>
          </p:txBody>
        </p:sp>
        <p:sp>
          <p:nvSpPr>
            <p:cNvPr id="54287" name="Oval 36"/>
            <p:cNvSpPr>
              <a:spLocks noChangeArrowheads="1"/>
            </p:cNvSpPr>
            <p:nvPr/>
          </p:nvSpPr>
          <p:spPr bwMode="auto">
            <a:xfrm>
              <a:off x="5245779" y="6422940"/>
              <a:ext cx="115014" cy="71517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2400">
                  <a:solidFill>
                    <a:schemeClr val="tx2"/>
                  </a:solidFill>
                  <a:latin typeface="Candara" panose="020E0502030303020204" pitchFamily="34" charset="0"/>
                  <a:ea typeface="华文楷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2200">
                  <a:solidFill>
                    <a:schemeClr val="tx2"/>
                  </a:solidFill>
                  <a:latin typeface="Candara" panose="020E0502030303020204" pitchFamily="34" charset="0"/>
                  <a:ea typeface="华文楷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2000">
                  <a:solidFill>
                    <a:schemeClr val="tx2"/>
                  </a:solidFill>
                  <a:latin typeface="Candara" panose="020E0502030303020204" pitchFamily="34" charset="0"/>
                  <a:ea typeface="华文楷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2000">
                  <a:solidFill>
                    <a:schemeClr val="tx2"/>
                  </a:solidFill>
                  <a:latin typeface="Candara" panose="020E0502030303020204" pitchFamily="34" charset="0"/>
                  <a:ea typeface="华文楷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1600">
                  <a:solidFill>
                    <a:schemeClr val="tx2"/>
                  </a:solidFill>
                  <a:latin typeface="Candara" panose="020E0502030303020204" pitchFamily="34" charset="0"/>
                  <a:ea typeface="华文楷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1600">
                  <a:solidFill>
                    <a:schemeClr val="tx2"/>
                  </a:solidFill>
                  <a:latin typeface="Candara" panose="020E0502030303020204" pitchFamily="34" charset="0"/>
                  <a:ea typeface="华文楷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1600">
                  <a:solidFill>
                    <a:schemeClr val="tx2"/>
                  </a:solidFill>
                  <a:latin typeface="Candara" panose="020E0502030303020204" pitchFamily="34" charset="0"/>
                  <a:ea typeface="华文楷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1600">
                  <a:solidFill>
                    <a:schemeClr val="tx2"/>
                  </a:solidFill>
                  <a:latin typeface="Candara" panose="020E0502030303020204" pitchFamily="34" charset="0"/>
                  <a:ea typeface="华文楷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1600">
                  <a:solidFill>
                    <a:schemeClr val="tx2"/>
                  </a:solidFill>
                  <a:latin typeface="Candara" panose="020E0502030303020204" pitchFamily="34" charset="0"/>
                  <a:ea typeface="华文楷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kumimoji="1"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charset="-122"/>
              </a:endParaRPr>
            </a:p>
          </p:txBody>
        </p:sp>
        <p:sp>
          <p:nvSpPr>
            <p:cNvPr id="54288" name="Oval 38"/>
            <p:cNvSpPr>
              <a:spLocks noChangeArrowheads="1"/>
            </p:cNvSpPr>
            <p:nvPr/>
          </p:nvSpPr>
          <p:spPr bwMode="auto">
            <a:xfrm>
              <a:off x="6438635" y="6422940"/>
              <a:ext cx="115014" cy="71517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2400">
                  <a:solidFill>
                    <a:schemeClr val="tx2"/>
                  </a:solidFill>
                  <a:latin typeface="Candara" panose="020E0502030303020204" pitchFamily="34" charset="0"/>
                  <a:ea typeface="华文楷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2200">
                  <a:solidFill>
                    <a:schemeClr val="tx2"/>
                  </a:solidFill>
                  <a:latin typeface="Candara" panose="020E0502030303020204" pitchFamily="34" charset="0"/>
                  <a:ea typeface="华文楷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2000">
                  <a:solidFill>
                    <a:schemeClr val="tx2"/>
                  </a:solidFill>
                  <a:latin typeface="Candara" panose="020E0502030303020204" pitchFamily="34" charset="0"/>
                  <a:ea typeface="华文楷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2000">
                  <a:solidFill>
                    <a:schemeClr val="tx2"/>
                  </a:solidFill>
                  <a:latin typeface="Candara" panose="020E0502030303020204" pitchFamily="34" charset="0"/>
                  <a:ea typeface="华文楷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1600">
                  <a:solidFill>
                    <a:schemeClr val="tx2"/>
                  </a:solidFill>
                  <a:latin typeface="Candara" panose="020E0502030303020204" pitchFamily="34" charset="0"/>
                  <a:ea typeface="华文楷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1600">
                  <a:solidFill>
                    <a:schemeClr val="tx2"/>
                  </a:solidFill>
                  <a:latin typeface="Candara" panose="020E0502030303020204" pitchFamily="34" charset="0"/>
                  <a:ea typeface="华文楷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1600">
                  <a:solidFill>
                    <a:schemeClr val="tx2"/>
                  </a:solidFill>
                  <a:latin typeface="Candara" panose="020E0502030303020204" pitchFamily="34" charset="0"/>
                  <a:ea typeface="华文楷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1600">
                  <a:solidFill>
                    <a:schemeClr val="tx2"/>
                  </a:solidFill>
                  <a:latin typeface="Candara" panose="020E0502030303020204" pitchFamily="34" charset="0"/>
                  <a:ea typeface="华文楷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1600">
                  <a:solidFill>
                    <a:schemeClr val="tx2"/>
                  </a:solidFill>
                  <a:latin typeface="Candara" panose="020E0502030303020204" pitchFamily="34" charset="0"/>
                  <a:ea typeface="华文楷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kumimoji="1"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charset="-122"/>
              </a:endParaRPr>
            </a:p>
          </p:txBody>
        </p:sp>
        <p:sp>
          <p:nvSpPr>
            <p:cNvPr id="54289" name="Text Box 43"/>
            <p:cNvSpPr txBox="1">
              <a:spLocks noChangeArrowheads="1"/>
            </p:cNvSpPr>
            <p:nvPr/>
          </p:nvSpPr>
          <p:spPr bwMode="auto">
            <a:xfrm>
              <a:off x="4427538" y="5003034"/>
              <a:ext cx="520848" cy="3978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2400">
                  <a:solidFill>
                    <a:schemeClr val="tx2"/>
                  </a:solidFill>
                  <a:latin typeface="Candara" panose="020E0502030303020204" pitchFamily="34" charset="0"/>
                  <a:ea typeface="华文楷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2200">
                  <a:solidFill>
                    <a:schemeClr val="tx2"/>
                  </a:solidFill>
                  <a:latin typeface="Candara" panose="020E0502030303020204" pitchFamily="34" charset="0"/>
                  <a:ea typeface="华文楷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2000">
                  <a:solidFill>
                    <a:schemeClr val="tx2"/>
                  </a:solidFill>
                  <a:latin typeface="Candara" panose="020E0502030303020204" pitchFamily="34" charset="0"/>
                  <a:ea typeface="华文楷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2000">
                  <a:solidFill>
                    <a:schemeClr val="tx2"/>
                  </a:solidFill>
                  <a:latin typeface="Candara" panose="020E0502030303020204" pitchFamily="34" charset="0"/>
                  <a:ea typeface="华文楷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1600">
                  <a:solidFill>
                    <a:schemeClr val="tx2"/>
                  </a:solidFill>
                  <a:latin typeface="Candara" panose="020E0502030303020204" pitchFamily="34" charset="0"/>
                  <a:ea typeface="华文楷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1600">
                  <a:solidFill>
                    <a:schemeClr val="tx2"/>
                  </a:solidFill>
                  <a:latin typeface="Candara" panose="020E0502030303020204" pitchFamily="34" charset="0"/>
                  <a:ea typeface="华文楷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1600">
                  <a:solidFill>
                    <a:schemeClr val="tx2"/>
                  </a:solidFill>
                  <a:latin typeface="Candara" panose="020E0502030303020204" pitchFamily="34" charset="0"/>
                  <a:ea typeface="华文楷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1600">
                  <a:solidFill>
                    <a:schemeClr val="tx2"/>
                  </a:solidFill>
                  <a:latin typeface="Candara" panose="020E0502030303020204" pitchFamily="34" charset="0"/>
                  <a:ea typeface="华文楷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1600">
                  <a:solidFill>
                    <a:schemeClr val="tx2"/>
                  </a:solidFill>
                  <a:latin typeface="Candara" panose="020E0502030303020204" pitchFamily="34" charset="0"/>
                  <a:ea typeface="华文楷体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sz="20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charset="-122"/>
                </a:rPr>
                <a:t>Ec</a:t>
              </a:r>
              <a:endParaRPr kumimoji="1" lang="en-US" altLang="zh-CN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charset="-122"/>
              </a:endParaRPr>
            </a:p>
          </p:txBody>
        </p:sp>
        <p:sp>
          <p:nvSpPr>
            <p:cNvPr id="54290" name="Text Box 44"/>
            <p:cNvSpPr txBox="1">
              <a:spLocks noChangeArrowheads="1"/>
            </p:cNvSpPr>
            <p:nvPr/>
          </p:nvSpPr>
          <p:spPr bwMode="auto">
            <a:xfrm>
              <a:off x="4427538" y="6151772"/>
              <a:ext cx="520848" cy="4002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2400">
                  <a:solidFill>
                    <a:schemeClr val="tx2"/>
                  </a:solidFill>
                  <a:latin typeface="Candara" panose="020E0502030303020204" pitchFamily="34" charset="0"/>
                  <a:ea typeface="华文楷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2200">
                  <a:solidFill>
                    <a:schemeClr val="tx2"/>
                  </a:solidFill>
                  <a:latin typeface="Candara" panose="020E0502030303020204" pitchFamily="34" charset="0"/>
                  <a:ea typeface="华文楷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2000">
                  <a:solidFill>
                    <a:schemeClr val="tx2"/>
                  </a:solidFill>
                  <a:latin typeface="Candara" panose="020E0502030303020204" pitchFamily="34" charset="0"/>
                  <a:ea typeface="华文楷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2000">
                  <a:solidFill>
                    <a:schemeClr val="tx2"/>
                  </a:solidFill>
                  <a:latin typeface="Candara" panose="020E0502030303020204" pitchFamily="34" charset="0"/>
                  <a:ea typeface="华文楷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1600">
                  <a:solidFill>
                    <a:schemeClr val="tx2"/>
                  </a:solidFill>
                  <a:latin typeface="Candara" panose="020E0502030303020204" pitchFamily="34" charset="0"/>
                  <a:ea typeface="华文楷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1600">
                  <a:solidFill>
                    <a:schemeClr val="tx2"/>
                  </a:solidFill>
                  <a:latin typeface="Candara" panose="020E0502030303020204" pitchFamily="34" charset="0"/>
                  <a:ea typeface="华文楷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1600">
                  <a:solidFill>
                    <a:schemeClr val="tx2"/>
                  </a:solidFill>
                  <a:latin typeface="Candara" panose="020E0502030303020204" pitchFamily="34" charset="0"/>
                  <a:ea typeface="华文楷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1600">
                  <a:solidFill>
                    <a:schemeClr val="tx2"/>
                  </a:solidFill>
                  <a:latin typeface="Candara" panose="020E0502030303020204" pitchFamily="34" charset="0"/>
                  <a:ea typeface="华文楷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1600">
                  <a:solidFill>
                    <a:schemeClr val="tx2"/>
                  </a:solidFill>
                  <a:latin typeface="Candara" panose="020E0502030303020204" pitchFamily="34" charset="0"/>
                  <a:ea typeface="华文楷体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sz="20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charset="-122"/>
                </a:rPr>
                <a:t>Ev</a:t>
              </a:r>
              <a:endParaRPr kumimoji="1" lang="en-US" altLang="zh-CN"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charset="-122"/>
              </a:endParaRPr>
            </a:p>
          </p:txBody>
        </p:sp>
        <p:sp>
          <p:nvSpPr>
            <p:cNvPr id="54291" name="Line 22"/>
            <p:cNvSpPr>
              <a:spLocks noChangeShapeType="1"/>
            </p:cNvSpPr>
            <p:nvPr/>
          </p:nvSpPr>
          <p:spPr bwMode="auto">
            <a:xfrm flipV="1">
              <a:off x="6493147" y="5201195"/>
              <a:ext cx="0" cy="114873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miter lim="800000"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4292" name="TextBox 4"/>
            <p:cNvSpPr txBox="1">
              <a:spLocks noChangeArrowheads="1"/>
            </p:cNvSpPr>
            <p:nvPr/>
          </p:nvSpPr>
          <p:spPr bwMode="auto">
            <a:xfrm>
              <a:off x="5364088" y="6011996"/>
              <a:ext cx="646331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2400">
                  <a:solidFill>
                    <a:schemeClr val="tx2"/>
                  </a:solidFill>
                  <a:latin typeface="Candara" panose="020E0502030303020204" pitchFamily="34" charset="0"/>
                  <a:ea typeface="华文楷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2200">
                  <a:solidFill>
                    <a:schemeClr val="tx2"/>
                  </a:solidFill>
                  <a:latin typeface="Candara" panose="020E0502030303020204" pitchFamily="34" charset="0"/>
                  <a:ea typeface="华文楷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2000">
                  <a:solidFill>
                    <a:schemeClr val="tx2"/>
                  </a:solidFill>
                  <a:latin typeface="Candara" panose="020E0502030303020204" pitchFamily="34" charset="0"/>
                  <a:ea typeface="华文楷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2000">
                  <a:solidFill>
                    <a:schemeClr val="tx2"/>
                  </a:solidFill>
                  <a:latin typeface="Candara" panose="020E0502030303020204" pitchFamily="34" charset="0"/>
                  <a:ea typeface="华文楷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1600">
                  <a:solidFill>
                    <a:schemeClr val="tx2"/>
                  </a:solidFill>
                  <a:latin typeface="Candara" panose="020E0502030303020204" pitchFamily="34" charset="0"/>
                  <a:ea typeface="华文楷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1600">
                  <a:solidFill>
                    <a:schemeClr val="tx2"/>
                  </a:solidFill>
                  <a:latin typeface="Candara" panose="020E0502030303020204" pitchFamily="34" charset="0"/>
                  <a:ea typeface="华文楷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1600">
                  <a:solidFill>
                    <a:schemeClr val="tx2"/>
                  </a:solidFill>
                  <a:latin typeface="Candara" panose="020E0502030303020204" pitchFamily="34" charset="0"/>
                  <a:ea typeface="华文楷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1600">
                  <a:solidFill>
                    <a:schemeClr val="tx2"/>
                  </a:solidFill>
                  <a:latin typeface="Candara" panose="020E0502030303020204" pitchFamily="34" charset="0"/>
                  <a:ea typeface="华文楷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1600">
                  <a:solidFill>
                    <a:schemeClr val="tx2"/>
                  </a:solidFill>
                  <a:latin typeface="Candara" panose="020E0502030303020204" pitchFamily="34" charset="0"/>
                  <a:ea typeface="华文楷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18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charset="-122"/>
                </a:rPr>
                <a:t>复合</a:t>
              </a:r>
              <a:endParaRPr lang="zh-CN" altLang="en-US" sz="1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charset="-122"/>
              </a:endParaRPr>
            </a:p>
          </p:txBody>
        </p:sp>
        <p:sp>
          <p:nvSpPr>
            <p:cNvPr id="54293" name="TextBox 41"/>
            <p:cNvSpPr txBox="1">
              <a:spLocks noChangeArrowheads="1"/>
            </p:cNvSpPr>
            <p:nvPr/>
          </p:nvSpPr>
          <p:spPr bwMode="auto">
            <a:xfrm>
              <a:off x="6560620" y="5216180"/>
              <a:ext cx="649537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2400">
                  <a:solidFill>
                    <a:schemeClr val="tx2"/>
                  </a:solidFill>
                  <a:latin typeface="Candara" panose="020E0502030303020204" pitchFamily="34" charset="0"/>
                  <a:ea typeface="华文楷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2200">
                  <a:solidFill>
                    <a:schemeClr val="tx2"/>
                  </a:solidFill>
                  <a:latin typeface="Candara" panose="020E0502030303020204" pitchFamily="34" charset="0"/>
                  <a:ea typeface="华文楷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2000">
                  <a:solidFill>
                    <a:schemeClr val="tx2"/>
                  </a:solidFill>
                  <a:latin typeface="Candara" panose="020E0502030303020204" pitchFamily="34" charset="0"/>
                  <a:ea typeface="华文楷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2000">
                  <a:solidFill>
                    <a:schemeClr val="tx2"/>
                  </a:solidFill>
                  <a:latin typeface="Candara" panose="020E0502030303020204" pitchFamily="34" charset="0"/>
                  <a:ea typeface="华文楷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1600">
                  <a:solidFill>
                    <a:schemeClr val="tx2"/>
                  </a:solidFill>
                  <a:latin typeface="Candara" panose="020E0502030303020204" pitchFamily="34" charset="0"/>
                  <a:ea typeface="华文楷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1600">
                  <a:solidFill>
                    <a:schemeClr val="tx2"/>
                  </a:solidFill>
                  <a:latin typeface="Candara" panose="020E0502030303020204" pitchFamily="34" charset="0"/>
                  <a:ea typeface="华文楷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1600">
                  <a:solidFill>
                    <a:schemeClr val="tx2"/>
                  </a:solidFill>
                  <a:latin typeface="Candara" panose="020E0502030303020204" pitchFamily="34" charset="0"/>
                  <a:ea typeface="华文楷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1600">
                  <a:solidFill>
                    <a:schemeClr val="tx2"/>
                  </a:solidFill>
                  <a:latin typeface="Candara" panose="020E0502030303020204" pitchFamily="34" charset="0"/>
                  <a:ea typeface="华文楷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1600">
                  <a:solidFill>
                    <a:schemeClr val="tx2"/>
                  </a:solidFill>
                  <a:latin typeface="Candara" panose="020E0502030303020204" pitchFamily="34" charset="0"/>
                  <a:ea typeface="华文楷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18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charset="-122"/>
                </a:rPr>
                <a:t>产生</a:t>
              </a:r>
              <a:endParaRPr lang="zh-CN" altLang="en-US" sz="1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charset="-122"/>
              </a:endParaRPr>
            </a:p>
          </p:txBody>
        </p:sp>
      </p:grp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86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86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86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86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86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86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86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86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86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86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86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86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611" grpId="0"/>
      <p:bldP spid="68623" grpId="0"/>
      <p:bldP spid="68624" grpId="0"/>
      <p:bldP spid="68630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5" name="Rectangle 7"/>
          <p:cNvSpPr>
            <a:spLocks noChangeArrowheads="1"/>
          </p:cNvSpPr>
          <p:nvPr/>
        </p:nvSpPr>
        <p:spPr bwMode="auto">
          <a:xfrm>
            <a:off x="1116013" y="2420938"/>
            <a:ext cx="80295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400">
                <a:solidFill>
                  <a:schemeClr val="tx2"/>
                </a:solidFill>
                <a:latin typeface="Candara" panose="020E0502030303020204" pitchFamily="34" charset="0"/>
                <a:ea typeface="华文楷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200">
                <a:solidFill>
                  <a:schemeClr val="tx2"/>
                </a:solidFill>
                <a:latin typeface="Candara" panose="020E0502030303020204" pitchFamily="34" charset="0"/>
                <a:ea typeface="华文楷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  <a:ea typeface="华文楷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  <a:ea typeface="华文楷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  <a:ea typeface="华文楷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  <a:ea typeface="华文楷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  <a:ea typeface="华文楷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  <a:ea typeface="华文楷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  <a:ea typeface="华文楷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kumimoji="1" lang="zh-CN" altLang="en-US" sz="2800" smtClean="0">
                <a:solidFill>
                  <a:srgbClr val="C00000"/>
                </a:solidFill>
                <a:latin typeface="+mn-ea"/>
                <a:ea typeface="+mn-ea"/>
              </a:rPr>
              <a:t>间接复合</a:t>
            </a:r>
            <a:r>
              <a:rPr kumimoji="1" lang="zh-CN" altLang="en-US" sz="2800" smtClean="0">
                <a:solidFill>
                  <a:schemeClr val="tx1"/>
                </a:solidFill>
                <a:latin typeface="+mn-ea"/>
                <a:ea typeface="+mn-ea"/>
              </a:rPr>
              <a:t>：通过杂质或缺陷能级</a:t>
            </a:r>
            <a:r>
              <a:rPr kumimoji="1" lang="en-US" altLang="zh-CN" sz="2800" i="1" smtClean="0">
                <a:solidFill>
                  <a:schemeClr val="tx1"/>
                </a:solidFill>
                <a:latin typeface="+mn-ea"/>
                <a:ea typeface="+mn-ea"/>
              </a:rPr>
              <a:t>E</a:t>
            </a:r>
            <a:r>
              <a:rPr kumimoji="1" lang="en-US" altLang="zh-CN" sz="2800" i="1" baseline="-25000" smtClean="0">
                <a:solidFill>
                  <a:schemeClr val="tx1"/>
                </a:solidFill>
                <a:latin typeface="+mn-ea"/>
                <a:ea typeface="+mn-ea"/>
              </a:rPr>
              <a:t>t</a:t>
            </a:r>
            <a:r>
              <a:rPr kumimoji="1" lang="zh-CN" altLang="en-US" sz="2800" smtClean="0">
                <a:solidFill>
                  <a:schemeClr val="tx1"/>
                </a:solidFill>
                <a:latin typeface="+mn-ea"/>
                <a:ea typeface="+mn-ea"/>
              </a:rPr>
              <a:t>而进行的复合。</a:t>
            </a:r>
            <a:endParaRPr kumimoji="1" lang="zh-CN" altLang="en-US" sz="280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59395" name="Text Box 9"/>
          <p:cNvSpPr txBox="1">
            <a:spLocks noChangeArrowheads="1"/>
          </p:cNvSpPr>
          <p:nvPr/>
        </p:nvSpPr>
        <p:spPr bwMode="auto">
          <a:xfrm>
            <a:off x="539750" y="115888"/>
            <a:ext cx="33845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400">
                <a:solidFill>
                  <a:schemeClr val="tx2"/>
                </a:solidFill>
                <a:latin typeface="Candara" panose="020E0502030303020204" pitchFamily="34" charset="0"/>
                <a:ea typeface="华文楷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200">
                <a:solidFill>
                  <a:schemeClr val="tx2"/>
                </a:solidFill>
                <a:latin typeface="Candara" panose="020E0502030303020204" pitchFamily="34" charset="0"/>
                <a:ea typeface="华文楷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  <a:ea typeface="华文楷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  <a:ea typeface="华文楷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  <a:ea typeface="华文楷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  <a:ea typeface="华文楷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  <a:ea typeface="华文楷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  <a:ea typeface="华文楷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  <a:ea typeface="华文楷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en-US" altLang="zh-CN" sz="280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charset="-122"/>
              </a:rPr>
              <a:t>3</a:t>
            </a:r>
            <a:r>
              <a:rPr kumimoji="1" lang="zh-CN" altLang="en-US" sz="280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charset="-122"/>
              </a:rPr>
              <a:t>、间接复合</a:t>
            </a:r>
            <a:endParaRPr kumimoji="1" lang="zh-CN" altLang="en-US" sz="280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charset="-122"/>
            </a:endParaRPr>
          </a:p>
        </p:txBody>
      </p:sp>
      <p:sp>
        <p:nvSpPr>
          <p:cNvPr id="59396" name="Text Box 10"/>
          <p:cNvSpPr txBox="1">
            <a:spLocks noChangeArrowheads="1"/>
          </p:cNvSpPr>
          <p:nvPr/>
        </p:nvSpPr>
        <p:spPr bwMode="auto">
          <a:xfrm>
            <a:off x="395288" y="765175"/>
            <a:ext cx="8497887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400">
                <a:solidFill>
                  <a:schemeClr val="tx2"/>
                </a:solidFill>
                <a:latin typeface="Candara" panose="020E0502030303020204" pitchFamily="34" charset="0"/>
                <a:ea typeface="华文楷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200">
                <a:solidFill>
                  <a:schemeClr val="tx2"/>
                </a:solidFill>
                <a:latin typeface="Candara" panose="020E0502030303020204" pitchFamily="34" charset="0"/>
                <a:ea typeface="华文楷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  <a:ea typeface="华文楷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  <a:ea typeface="华文楷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  <a:ea typeface="华文楷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  <a:ea typeface="华文楷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  <a:ea typeface="华文楷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  <a:ea typeface="华文楷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  <a:ea typeface="华文楷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kumimoji="1" lang="zh-CN" altLang="en-US" sz="2800" smtClean="0">
                <a:solidFill>
                  <a:schemeClr val="tx1"/>
                </a:solidFill>
                <a:latin typeface="+mn-ea"/>
                <a:ea typeface="+mn-ea"/>
              </a:rPr>
              <a:t>实验表明，半导体中杂质越多、晶格缺陷越多，载流子寿命越短。</a:t>
            </a:r>
            <a:endParaRPr kumimoji="1" lang="zh-CN" altLang="en-US" sz="280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37899" name="Text Box 11"/>
          <p:cNvSpPr txBox="1">
            <a:spLocks noChangeArrowheads="1"/>
          </p:cNvSpPr>
          <p:nvPr/>
        </p:nvSpPr>
        <p:spPr bwMode="auto">
          <a:xfrm>
            <a:off x="1116013" y="1916113"/>
            <a:ext cx="640873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400">
                <a:solidFill>
                  <a:schemeClr val="tx2"/>
                </a:solidFill>
                <a:latin typeface="Candara" panose="020E0502030303020204" pitchFamily="34" charset="0"/>
                <a:ea typeface="华文楷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200">
                <a:solidFill>
                  <a:schemeClr val="tx2"/>
                </a:solidFill>
                <a:latin typeface="Candara" panose="020E0502030303020204" pitchFamily="34" charset="0"/>
                <a:ea typeface="华文楷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  <a:ea typeface="华文楷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  <a:ea typeface="华文楷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  <a:ea typeface="华文楷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  <a:ea typeface="华文楷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  <a:ea typeface="华文楷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  <a:ea typeface="华文楷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  <a:ea typeface="华文楷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kumimoji="1" lang="zh-CN" altLang="en-US" sz="2800" smtClean="0">
                <a:solidFill>
                  <a:srgbClr val="C00000"/>
                </a:solidFill>
                <a:latin typeface="+mn-ea"/>
                <a:ea typeface="+mn-ea"/>
              </a:rPr>
              <a:t>复合中心</a:t>
            </a:r>
            <a:r>
              <a:rPr kumimoji="1" lang="zh-CN" altLang="en-US" sz="2800" smtClean="0">
                <a:solidFill>
                  <a:schemeClr val="tx1"/>
                </a:solidFill>
                <a:latin typeface="+mn-ea"/>
                <a:ea typeface="+mn-ea"/>
              </a:rPr>
              <a:t>：促进复合过程的杂质和缺陷。</a:t>
            </a:r>
            <a:endParaRPr kumimoji="1" lang="zh-CN" altLang="en-US" sz="280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37901" name="Text Box 13"/>
          <p:cNvSpPr txBox="1">
            <a:spLocks noChangeArrowheads="1"/>
          </p:cNvSpPr>
          <p:nvPr/>
        </p:nvSpPr>
        <p:spPr bwMode="auto">
          <a:xfrm>
            <a:off x="827088" y="3213100"/>
            <a:ext cx="5761037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400">
                <a:solidFill>
                  <a:schemeClr val="tx2"/>
                </a:solidFill>
                <a:latin typeface="Candara" panose="020E0502030303020204" pitchFamily="34" charset="0"/>
                <a:ea typeface="华文楷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200">
                <a:solidFill>
                  <a:schemeClr val="tx2"/>
                </a:solidFill>
                <a:latin typeface="Candara" panose="020E0502030303020204" pitchFamily="34" charset="0"/>
                <a:ea typeface="华文楷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  <a:ea typeface="华文楷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  <a:ea typeface="华文楷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  <a:ea typeface="华文楷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  <a:ea typeface="华文楷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  <a:ea typeface="华文楷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  <a:ea typeface="华文楷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  <a:ea typeface="华文楷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en-US" altLang="zh-CN" sz="2800" b="1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charset="-122"/>
              </a:rPr>
              <a:t>(1) </a:t>
            </a:r>
            <a:r>
              <a:rPr kumimoji="1" lang="zh-CN" altLang="en-US" sz="2800" b="1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charset="-122"/>
              </a:rPr>
              <a:t>间接复合的四个微观过程：</a:t>
            </a:r>
            <a:endParaRPr kumimoji="1" lang="zh-CN" altLang="en-US" sz="2800" b="1">
              <a:solidFill>
                <a:srgbClr val="0070C0"/>
              </a:solidFill>
              <a:latin typeface="Times New Roman" panose="02020603050405020304" pitchFamily="18" charset="0"/>
              <a:ea typeface="微软雅黑" panose="020B0503020204020204" charset="-122"/>
            </a:endParaRPr>
          </a:p>
        </p:txBody>
      </p:sp>
      <p:sp>
        <p:nvSpPr>
          <p:cNvPr id="37947" name="Rectangle 59"/>
          <p:cNvSpPr>
            <a:spLocks noChangeArrowheads="1"/>
          </p:cNvSpPr>
          <p:nvPr/>
        </p:nvSpPr>
        <p:spPr bwMode="auto">
          <a:xfrm>
            <a:off x="395288" y="3933825"/>
            <a:ext cx="8353425" cy="230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400">
                <a:solidFill>
                  <a:schemeClr val="tx2"/>
                </a:solidFill>
                <a:latin typeface="Candara" panose="020E0502030303020204" pitchFamily="34" charset="0"/>
                <a:ea typeface="华文楷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200">
                <a:solidFill>
                  <a:schemeClr val="tx2"/>
                </a:solidFill>
                <a:latin typeface="Candara" panose="020E0502030303020204" pitchFamily="34" charset="0"/>
                <a:ea typeface="华文楷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  <a:ea typeface="华文楷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  <a:ea typeface="华文楷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  <a:ea typeface="华文楷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  <a:ea typeface="华文楷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  <a:ea typeface="华文楷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  <a:ea typeface="华文楷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  <a:ea typeface="华文楷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>
                <a:solidFill>
                  <a:srgbClr val="FF0000"/>
                </a:solidFill>
                <a:latin typeface="华文楷体" pitchFamily="2" charset="-122"/>
              </a:rPr>
              <a:t>甲：俘获电子。</a:t>
            </a:r>
            <a:r>
              <a:rPr kumimoji="1" lang="zh-CN" altLang="en-US">
                <a:solidFill>
                  <a:schemeClr val="tx1"/>
                </a:solidFill>
                <a:latin typeface="华文楷体" pitchFamily="2" charset="-122"/>
              </a:rPr>
              <a:t>复合中心能级从导带俘获一个电子；</a:t>
            </a:r>
            <a:endParaRPr kumimoji="1" lang="zh-CN" altLang="en-US">
              <a:solidFill>
                <a:schemeClr val="tx1"/>
              </a:solidFill>
              <a:latin typeface="华文楷体" pitchFamily="2" charset="-122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>
                <a:solidFill>
                  <a:srgbClr val="FF0000"/>
                </a:solidFill>
                <a:latin typeface="华文楷体" pitchFamily="2" charset="-122"/>
              </a:rPr>
              <a:t>乙：发射电子。</a:t>
            </a:r>
            <a:r>
              <a:rPr kumimoji="1" lang="zh-CN" altLang="en-US">
                <a:solidFill>
                  <a:schemeClr val="tx1"/>
                </a:solidFill>
                <a:latin typeface="华文楷体" pitchFamily="2" charset="-122"/>
              </a:rPr>
              <a:t>复合中心能级上的电子被激发到导带；（甲的逆过程）</a:t>
            </a:r>
            <a:endParaRPr kumimoji="1" lang="zh-CN" altLang="en-US">
              <a:solidFill>
                <a:schemeClr val="tx1"/>
              </a:solidFill>
              <a:latin typeface="华文楷体" pitchFamily="2" charset="-122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>
                <a:solidFill>
                  <a:srgbClr val="FF0000"/>
                </a:solidFill>
                <a:latin typeface="华文楷体" pitchFamily="2" charset="-122"/>
              </a:rPr>
              <a:t>丙：俘获空穴。</a:t>
            </a:r>
            <a:r>
              <a:rPr kumimoji="1" lang="zh-CN" altLang="en-US">
                <a:solidFill>
                  <a:schemeClr val="tx1"/>
                </a:solidFill>
                <a:latin typeface="华文楷体" pitchFamily="2" charset="-122"/>
              </a:rPr>
              <a:t>电子由复合中心落入价带与空穴复合。</a:t>
            </a:r>
            <a:endParaRPr kumimoji="1" lang="zh-CN" altLang="en-US">
              <a:solidFill>
                <a:schemeClr val="tx1"/>
              </a:solidFill>
              <a:latin typeface="华文楷体" pitchFamily="2" charset="-122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>
                <a:solidFill>
                  <a:srgbClr val="FF0000"/>
                </a:solidFill>
                <a:latin typeface="华文楷体" pitchFamily="2" charset="-122"/>
              </a:rPr>
              <a:t>丁：发射空穴。</a:t>
            </a:r>
            <a:r>
              <a:rPr kumimoji="1" lang="zh-CN" altLang="en-US">
                <a:solidFill>
                  <a:schemeClr val="tx1"/>
                </a:solidFill>
                <a:latin typeface="华文楷体" pitchFamily="2" charset="-122"/>
              </a:rPr>
              <a:t>价带电子被激发到复合中心能级。（丙的逆过程）</a:t>
            </a:r>
            <a:endParaRPr kumimoji="1" lang="zh-CN" altLang="en-US">
              <a:solidFill>
                <a:schemeClr val="tx1"/>
              </a:solidFill>
              <a:latin typeface="华文楷体" pitchFamily="2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78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78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78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78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79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79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79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79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895" grpId="0"/>
      <p:bldP spid="37899" grpId="0"/>
      <p:bldP spid="37901" grpId="0"/>
      <p:bldP spid="37947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Text Box 4"/>
          <p:cNvSpPr txBox="1">
            <a:spLocks noChangeArrowheads="1"/>
          </p:cNvSpPr>
          <p:nvPr/>
        </p:nvSpPr>
        <p:spPr bwMode="auto">
          <a:xfrm>
            <a:off x="611188" y="476250"/>
            <a:ext cx="205263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400">
                <a:solidFill>
                  <a:schemeClr val="tx2"/>
                </a:solidFill>
                <a:latin typeface="Candara" panose="020E0502030303020204" pitchFamily="34" charset="0"/>
                <a:ea typeface="华文楷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200">
                <a:solidFill>
                  <a:schemeClr val="tx2"/>
                </a:solidFill>
                <a:latin typeface="Candara" panose="020E0502030303020204" pitchFamily="34" charset="0"/>
                <a:ea typeface="华文楷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  <a:ea typeface="华文楷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  <a:ea typeface="华文楷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  <a:ea typeface="华文楷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  <a:ea typeface="华文楷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  <a:ea typeface="华文楷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  <a:ea typeface="华文楷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  <a:ea typeface="华文楷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5. </a:t>
            </a:r>
            <a:r>
              <a:rPr lang="zh-CN" altLang="en-US" sz="2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俄歇复合</a:t>
            </a:r>
            <a:endParaRPr lang="zh-CN" altLang="en-US" sz="28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2947" name="Text Box 5"/>
          <p:cNvSpPr txBox="1">
            <a:spLocks noChangeArrowheads="1"/>
          </p:cNvSpPr>
          <p:nvPr/>
        </p:nvSpPr>
        <p:spPr bwMode="auto">
          <a:xfrm>
            <a:off x="638175" y="1557338"/>
            <a:ext cx="7729538" cy="2862262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400">
                <a:solidFill>
                  <a:schemeClr val="tx2"/>
                </a:solidFill>
                <a:latin typeface="Candara" panose="020E0502030303020204" pitchFamily="34" charset="0"/>
                <a:ea typeface="华文楷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200">
                <a:solidFill>
                  <a:schemeClr val="tx2"/>
                </a:solidFill>
                <a:latin typeface="Candara" panose="020E0502030303020204" pitchFamily="34" charset="0"/>
                <a:ea typeface="华文楷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  <a:ea typeface="华文楷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>
                <a:solidFill>
                  <a:schemeClr val="tx2"/>
                </a:solidFill>
                <a:latin typeface="Candara" panose="020E0502030303020204" pitchFamily="34" charset="0"/>
                <a:ea typeface="华文楷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  <a:ea typeface="华文楷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  <a:ea typeface="华文楷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  <a:ea typeface="华文楷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  <a:ea typeface="华文楷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  <a:ea typeface="华文楷体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zh-CN" altLang="en-US" dirty="0" smtClean="0">
                <a:solidFill>
                  <a:schemeClr val="tx1"/>
                </a:solidFill>
                <a:latin typeface="Garamond" pitchFamily="18" charset="0"/>
                <a:ea typeface="微软雅黑" panose="020B0503020204020204" charset="-122"/>
              </a:rPr>
              <a:t>    载流子从高能级向低能级跃迁，发生电子</a:t>
            </a:r>
            <a:r>
              <a:rPr lang="en-US" altLang="zh-CN" dirty="0" smtClean="0">
                <a:solidFill>
                  <a:schemeClr val="tx1"/>
                </a:solidFill>
                <a:latin typeface="Garamond" pitchFamily="18" charset="0"/>
                <a:ea typeface="微软雅黑" panose="020B0503020204020204" charset="-122"/>
              </a:rPr>
              <a:t>-</a:t>
            </a:r>
            <a:r>
              <a:rPr lang="zh-CN" altLang="en-US" dirty="0" smtClean="0">
                <a:solidFill>
                  <a:schemeClr val="tx1"/>
                </a:solidFill>
                <a:latin typeface="Garamond" pitchFamily="18" charset="0"/>
                <a:ea typeface="微软雅黑" panose="020B0503020204020204" charset="-122"/>
              </a:rPr>
              <a:t>空穴复合时，把</a:t>
            </a:r>
            <a:r>
              <a:rPr lang="zh-CN" altLang="en-US" dirty="0" smtClean="0">
                <a:solidFill>
                  <a:srgbClr val="FF0000"/>
                </a:solidFill>
                <a:latin typeface="Garamond" pitchFamily="18" charset="0"/>
                <a:ea typeface="微软雅黑" panose="020B0503020204020204" charset="-122"/>
              </a:rPr>
              <a:t>多余的能量传给另一个载流子</a:t>
            </a:r>
            <a:r>
              <a:rPr lang="zh-CN" altLang="en-US" dirty="0" smtClean="0">
                <a:solidFill>
                  <a:schemeClr val="tx1"/>
                </a:solidFill>
                <a:latin typeface="Garamond" pitchFamily="18" charset="0"/>
                <a:ea typeface="微软雅黑" panose="020B0503020204020204" charset="-122"/>
              </a:rPr>
              <a:t>，使这个载流子被激发到更高的能级上，当它重新跃迁回到低能级时，多余的能量以</a:t>
            </a:r>
            <a:r>
              <a:rPr lang="zh-CN" altLang="en-US" b="1" dirty="0" smtClean="0">
                <a:solidFill>
                  <a:srgbClr val="C00000"/>
                </a:solidFill>
                <a:latin typeface="Garamond" pitchFamily="18" charset="0"/>
                <a:ea typeface="微软雅黑" panose="020B0503020204020204" charset="-122"/>
              </a:rPr>
              <a:t>声子</a:t>
            </a:r>
            <a:r>
              <a:rPr lang="zh-CN" altLang="en-US" dirty="0" smtClean="0">
                <a:solidFill>
                  <a:schemeClr val="tx1"/>
                </a:solidFill>
                <a:latin typeface="Garamond" pitchFamily="18" charset="0"/>
                <a:ea typeface="微软雅黑" panose="020B0503020204020204" charset="-122"/>
              </a:rPr>
              <a:t>形式放出，这种复合称为</a:t>
            </a:r>
            <a:r>
              <a:rPr lang="zh-CN" altLang="en-US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  <a:ea typeface="微软雅黑" panose="020B0503020204020204" charset="-122"/>
              </a:rPr>
              <a:t>俄歇复合</a:t>
            </a:r>
            <a:r>
              <a:rPr lang="zh-CN" altLang="en-US" dirty="0" smtClean="0">
                <a:solidFill>
                  <a:schemeClr val="tx1"/>
                </a:solidFill>
                <a:latin typeface="Garamond" pitchFamily="18" charset="0"/>
                <a:ea typeface="微软雅黑" panose="020B0503020204020204" charset="-122"/>
              </a:rPr>
              <a:t>。一种非辐射的复合。</a:t>
            </a:r>
            <a:endParaRPr lang="zh-CN" altLang="en-US" dirty="0" smtClean="0">
              <a:solidFill>
                <a:schemeClr val="tx1"/>
              </a:solidFill>
              <a:latin typeface="Garamond" pitchFamily="18" charset="0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第三章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482811"/>
            <a:ext cx="8229600" cy="4648114"/>
          </a:xfrm>
        </p:spPr>
        <p:txBody>
          <a:bodyPr/>
          <a:lstStyle/>
          <a:p>
            <a:r>
              <a:rPr lang="zh-CN" altLang="en-US" sz="2400" dirty="0" smtClean="0"/>
              <a:t>费米能级概念以及不同掺杂对费米能级的影响</a:t>
            </a:r>
            <a:endParaRPr lang="en-US" altLang="zh-CN" sz="2400" dirty="0" smtClean="0"/>
          </a:p>
          <a:p>
            <a:r>
              <a:rPr lang="zh-CN" altLang="en-US" sz="2400" dirty="0" smtClean="0"/>
              <a:t>本征半导体：本征费米能级、本征载流子浓度</a:t>
            </a:r>
            <a:endParaRPr lang="en-US" altLang="zh-CN" sz="2400" dirty="0" smtClean="0"/>
          </a:p>
          <a:p>
            <a:pPr marL="0" indent="0">
              <a:buNone/>
            </a:pPr>
            <a:r>
              <a:rPr lang="zh-CN" altLang="en-US" sz="2400" dirty="0" smtClean="0"/>
              <a:t>                         如何推算半导体的禁带宽度</a:t>
            </a:r>
            <a:endParaRPr lang="en-US" altLang="zh-CN" sz="2400" dirty="0" smtClean="0"/>
          </a:p>
          <a:p>
            <a:r>
              <a:rPr lang="zh-CN" altLang="en-US" sz="2400" dirty="0" smtClean="0"/>
              <a:t>杂质</a:t>
            </a:r>
            <a:r>
              <a:rPr lang="zh-CN" altLang="en-US" sz="2400" dirty="0" smtClean="0"/>
              <a:t>半导体：</a:t>
            </a:r>
            <a:endParaRPr lang="en-US" altLang="zh-CN" sz="2400" dirty="0" smtClean="0"/>
          </a:p>
          <a:p>
            <a:pPr lvl="1"/>
            <a:r>
              <a:rPr lang="en-US" altLang="zh-CN" sz="1800" dirty="0" smtClean="0"/>
              <a:t>n</a:t>
            </a:r>
            <a:r>
              <a:rPr lang="zh-CN" altLang="en-US" sz="1800" dirty="0" smtClean="0"/>
              <a:t>型或</a:t>
            </a:r>
            <a:r>
              <a:rPr lang="en-US" altLang="zh-CN" sz="1800" dirty="0" smtClean="0"/>
              <a:t>p</a:t>
            </a:r>
            <a:r>
              <a:rPr lang="zh-CN" altLang="en-US" sz="1800" dirty="0" smtClean="0"/>
              <a:t>型半导体在室温下</a:t>
            </a:r>
            <a:r>
              <a:rPr lang="en-US" altLang="zh-CN" sz="1800" dirty="0" smtClean="0"/>
              <a:t>E</a:t>
            </a:r>
            <a:r>
              <a:rPr lang="en-US" altLang="zh-CN" sz="1800" baseline="-25000" dirty="0" smtClean="0"/>
              <a:t>F</a:t>
            </a:r>
            <a:r>
              <a:rPr lang="zh-CN" altLang="en-US" sz="1800" dirty="0" smtClean="0"/>
              <a:t>位置</a:t>
            </a:r>
            <a:br>
              <a:rPr lang="en-US" altLang="zh-CN" sz="1800" dirty="0" smtClean="0"/>
            </a:br>
            <a:r>
              <a:rPr lang="zh-CN" altLang="en-US" sz="1800" dirty="0" smtClean="0"/>
              <a:t>例：</a:t>
            </a:r>
            <a:endParaRPr lang="en-US" altLang="zh-CN" sz="1800" dirty="0" smtClean="0"/>
          </a:p>
          <a:p>
            <a:pPr lvl="1"/>
            <a:endParaRPr lang="en-US" altLang="zh-CN" sz="1100" dirty="0" smtClean="0"/>
          </a:p>
          <a:p>
            <a:pPr lvl="1"/>
            <a:endParaRPr lang="en-US" altLang="zh-CN" sz="1800" dirty="0" smtClean="0"/>
          </a:p>
          <a:p>
            <a:pPr lvl="1"/>
            <a:r>
              <a:rPr lang="zh-CN" altLang="en-US" sz="1800" dirty="0" smtClean="0"/>
              <a:t>杂质</a:t>
            </a:r>
            <a:r>
              <a:rPr lang="zh-CN" altLang="en-US" sz="1800" dirty="0" smtClean="0"/>
              <a:t>完全电离时、过渡区的载流子浓度计算</a:t>
            </a:r>
            <a:br>
              <a:rPr lang="en-US" altLang="zh-CN" sz="1800" dirty="0" smtClean="0"/>
            </a:br>
            <a:r>
              <a:rPr lang="zh-CN" altLang="en-US" sz="1800" dirty="0" smtClean="0"/>
              <a:t>从基本方程出发</a:t>
            </a:r>
            <a:r>
              <a:rPr lang="zh-CN" altLang="en-US" sz="1800" dirty="0" smtClean="0"/>
              <a:t>：</a:t>
            </a:r>
            <a:endParaRPr lang="en-US" altLang="zh-CN" sz="1800" dirty="0" smtClean="0"/>
          </a:p>
          <a:p>
            <a:pPr lvl="1"/>
            <a:endParaRPr lang="en-US" altLang="zh-CN" sz="1800" dirty="0" smtClean="0"/>
          </a:p>
          <a:p>
            <a:pPr lvl="1"/>
            <a:endParaRPr lang="en-US" altLang="zh-CN" sz="1100" dirty="0" smtClean="0"/>
          </a:p>
          <a:p>
            <a:r>
              <a:rPr lang="zh-CN" altLang="en-US" sz="2400" dirty="0" smtClean="0"/>
              <a:t>简并半导体、非简并半导体</a:t>
            </a:r>
            <a:endParaRPr lang="zh-CN" altLang="en-US" sz="2400" dirty="0"/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/>
        </p:nvGraphicFramePr>
        <p:xfrm>
          <a:off x="1739467" y="3652826"/>
          <a:ext cx="3638149" cy="5843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44" name="Equation" r:id="rId1" imgW="58826400" imgH="9448800" progId="Equation.DSMT4">
                  <p:embed/>
                </p:oleObj>
              </mc:Choice>
              <mc:Fallback>
                <p:oleObj name="Equation" r:id="rId1" imgW="58826400" imgH="9448800" progId="Equation.DSMT4">
                  <p:embed/>
                  <p:pic>
                    <p:nvPicPr>
                      <p:cNvPr id="0" name="图片 39943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739467" y="3652826"/>
                        <a:ext cx="3638149" cy="58436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/>
        </p:nvGraphicFramePr>
        <p:xfrm>
          <a:off x="3149133" y="4792868"/>
          <a:ext cx="1847718" cy="3695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45" name="Equation" r:id="rId3" imgW="27432000" imgH="5486400" progId="Equation.DSMT4">
                  <p:embed/>
                </p:oleObj>
              </mc:Choice>
              <mc:Fallback>
                <p:oleObj name="Equation" r:id="rId3" imgW="27432000" imgH="5486400" progId="Equation.DSMT4">
                  <p:embed/>
                  <p:pic>
                    <p:nvPicPr>
                      <p:cNvPr id="0" name="图片 3994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149133" y="4792868"/>
                        <a:ext cx="1847718" cy="36954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/>
        </p:nvGraphicFramePr>
        <p:xfrm>
          <a:off x="3155073" y="5154087"/>
          <a:ext cx="1069325" cy="4063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46" name="Equation" r:id="rId5" imgW="15240000" imgH="5791200" progId="Equation.DSMT4">
                  <p:embed/>
                </p:oleObj>
              </mc:Choice>
              <mc:Fallback>
                <p:oleObj name="Equation" r:id="rId5" imgW="15240000" imgH="5791200" progId="Equation.DSMT4">
                  <p:embed/>
                  <p:pic>
                    <p:nvPicPr>
                      <p:cNvPr id="0" name="图片 3994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155073" y="5154087"/>
                        <a:ext cx="1069325" cy="40634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186" name="Picture 1" descr="C:\Users\xjye\AppData\Roaming\Tencent\Users\64296291\QQ\WinTemp\RichOle\WAJV[[H@SIRIE7F5P4I_3VQ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1700213"/>
            <a:ext cx="8134350" cy="4581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61" name="Text Box 1035"/>
          <p:cNvSpPr txBox="1">
            <a:spLocks noChangeArrowheads="1"/>
          </p:cNvSpPr>
          <p:nvPr/>
        </p:nvSpPr>
        <p:spPr bwMode="auto">
          <a:xfrm>
            <a:off x="107950" y="1844675"/>
            <a:ext cx="439261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400">
                <a:solidFill>
                  <a:schemeClr val="tx2"/>
                </a:solidFill>
                <a:latin typeface="Candara" panose="020E0502030303020204" pitchFamily="34" charset="0"/>
                <a:ea typeface="华文楷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200">
                <a:solidFill>
                  <a:schemeClr val="tx2"/>
                </a:solidFill>
                <a:latin typeface="Candara" panose="020E0502030303020204" pitchFamily="34" charset="0"/>
                <a:ea typeface="华文楷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  <a:ea typeface="华文楷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  <a:ea typeface="华文楷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  <a:ea typeface="华文楷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  <a:ea typeface="华文楷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  <a:ea typeface="华文楷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  <a:ea typeface="华文楷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  <a:ea typeface="华文楷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zh-CN" altLang="en-US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charset="-122"/>
              </a:rPr>
              <a:t>稳态扩散方程的通解为：</a:t>
            </a:r>
            <a:endParaRPr kumimoji="1" lang="zh-CN" altLang="en-US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charset="-122"/>
            </a:endParaRPr>
          </a:p>
        </p:txBody>
      </p:sp>
      <p:graphicFrame>
        <p:nvGraphicFramePr>
          <p:cNvPr id="45063" name="Object 1027"/>
          <p:cNvGraphicFramePr>
            <a:graphicFrameLocks noChangeAspect="1"/>
          </p:cNvGraphicFramePr>
          <p:nvPr/>
        </p:nvGraphicFramePr>
        <p:xfrm>
          <a:off x="3767138" y="1498600"/>
          <a:ext cx="4291012" cy="1154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08" name="Equation" r:id="rId1" imgW="2184400" imgH="508000" progId="Equation.DSMT4">
                  <p:embed/>
                </p:oleObj>
              </mc:Choice>
              <mc:Fallback>
                <p:oleObj name="Equation" r:id="rId1" imgW="2184400" imgH="508000" progId="Equation.DSMT4">
                  <p:embed/>
                  <p:pic>
                    <p:nvPicPr>
                      <p:cNvPr id="0" name="图片 2460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67138" y="1498600"/>
                        <a:ext cx="4291012" cy="1154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064" name="Text Box 1038"/>
          <p:cNvSpPr txBox="1">
            <a:spLocks noChangeArrowheads="1"/>
          </p:cNvSpPr>
          <p:nvPr/>
        </p:nvSpPr>
        <p:spPr bwMode="auto">
          <a:xfrm>
            <a:off x="2195513" y="2795588"/>
            <a:ext cx="8001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400">
                <a:solidFill>
                  <a:schemeClr val="tx2"/>
                </a:solidFill>
                <a:latin typeface="Candara" panose="020E0502030303020204" pitchFamily="34" charset="0"/>
                <a:ea typeface="华文楷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200">
                <a:solidFill>
                  <a:schemeClr val="tx2"/>
                </a:solidFill>
                <a:latin typeface="Candara" panose="020E0502030303020204" pitchFamily="34" charset="0"/>
                <a:ea typeface="华文楷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  <a:ea typeface="华文楷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  <a:ea typeface="华文楷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  <a:ea typeface="华文楷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  <a:ea typeface="华文楷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  <a:ea typeface="华文楷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  <a:ea typeface="华文楷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  <a:ea typeface="华文楷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charset="-122"/>
              </a:rPr>
              <a:t>其中</a:t>
            </a:r>
            <a:endParaRPr kumimoji="1" lang="zh-CN" altLang="en-US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charset="-122"/>
            </a:endParaRPr>
          </a:p>
        </p:txBody>
      </p:sp>
      <p:graphicFrame>
        <p:nvGraphicFramePr>
          <p:cNvPr id="45065" name="Object 1028"/>
          <p:cNvGraphicFramePr>
            <a:graphicFrameLocks noChangeAspect="1"/>
          </p:cNvGraphicFramePr>
          <p:nvPr/>
        </p:nvGraphicFramePr>
        <p:xfrm>
          <a:off x="3340100" y="2776538"/>
          <a:ext cx="1641475" cy="652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09" name="Equation" r:id="rId3" imgW="723900" imgH="279400" progId="Equation.DSMT4">
                  <p:embed/>
                </p:oleObj>
              </mc:Choice>
              <mc:Fallback>
                <p:oleObj name="Equation" r:id="rId3" imgW="723900" imgH="279400" progId="Equation.DSMT4">
                  <p:embed/>
                  <p:pic>
                    <p:nvPicPr>
                      <p:cNvPr id="0" name="图片 2460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40100" y="2776538"/>
                        <a:ext cx="1641475" cy="652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066" name="Rectangle 2"/>
          <p:cNvSpPr>
            <a:spLocks noChangeArrowheads="1"/>
          </p:cNvSpPr>
          <p:nvPr/>
        </p:nvSpPr>
        <p:spPr bwMode="auto">
          <a:xfrm>
            <a:off x="1347788" y="3729038"/>
            <a:ext cx="7572375" cy="819150"/>
          </a:xfrm>
          <a:prstGeom prst="rect">
            <a:avLst/>
          </a:prstGeom>
          <a:noFill/>
          <a:ln>
            <a:noFill/>
          </a:ln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400">
                <a:solidFill>
                  <a:schemeClr val="tx2"/>
                </a:solidFill>
                <a:latin typeface="Candara" panose="020E0502030303020204" pitchFamily="34" charset="0"/>
                <a:ea typeface="华文楷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200">
                <a:solidFill>
                  <a:schemeClr val="tx2"/>
                </a:solidFill>
                <a:latin typeface="Candara" panose="020E0502030303020204" pitchFamily="34" charset="0"/>
                <a:ea typeface="华文楷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  <a:ea typeface="华文楷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>
                <a:solidFill>
                  <a:schemeClr val="tx2"/>
                </a:solidFill>
                <a:latin typeface="Candara" panose="020E0502030303020204" pitchFamily="34" charset="0"/>
                <a:ea typeface="华文楷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  <a:ea typeface="华文楷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  <a:ea typeface="华文楷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  <a:ea typeface="华文楷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  <a:ea typeface="华文楷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  <a:ea typeface="华文楷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kumimoji="1" lang="zh-CN" altLang="en-US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charset="-122"/>
              </a:rPr>
              <a:t>（</a:t>
            </a:r>
            <a:r>
              <a:rPr kumimoji="1" lang="en-US" altLang="zh-CN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charset="-122"/>
              </a:rPr>
              <a:t>1</a:t>
            </a:r>
            <a:r>
              <a:rPr kumimoji="1" lang="zh-CN" altLang="en-US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charset="-122"/>
              </a:rPr>
              <a:t>）样品足够厚（非平衡载流子尚未到达样品的另一端，几乎全消失）</a:t>
            </a:r>
            <a:endParaRPr kumimoji="1" lang="zh-CN" altLang="en-US" b="1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微软雅黑" panose="020B0503020204020204" charset="-122"/>
            </a:endParaRPr>
          </a:p>
        </p:txBody>
      </p:sp>
      <p:sp>
        <p:nvSpPr>
          <p:cNvPr id="45067" name="Rectangle 3" descr="Rectangle: Click to edit Master text styles&#10;Second level&#10;Third level&#10;Fourth level&#10;Fifth level"/>
          <p:cNvSpPr>
            <a:spLocks noChangeArrowheads="1"/>
          </p:cNvSpPr>
          <p:nvPr/>
        </p:nvSpPr>
        <p:spPr bwMode="auto">
          <a:xfrm>
            <a:off x="1425575" y="4668838"/>
            <a:ext cx="2449513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400">
                <a:solidFill>
                  <a:schemeClr val="tx2"/>
                </a:solidFill>
                <a:latin typeface="Candara" panose="020E0502030303020204" pitchFamily="34" charset="0"/>
                <a:ea typeface="华文楷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200">
                <a:solidFill>
                  <a:schemeClr val="tx2"/>
                </a:solidFill>
                <a:latin typeface="Candara" panose="020E0502030303020204" pitchFamily="34" charset="0"/>
                <a:ea typeface="华文楷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  <a:ea typeface="华文楷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  <a:ea typeface="华文楷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  <a:ea typeface="华文楷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  <a:ea typeface="华文楷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  <a:ea typeface="华文楷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  <a:ea typeface="华文楷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  <a:ea typeface="华文楷体" pitchFamily="2" charset="-122"/>
              </a:defRPr>
            </a:lvl9pPr>
          </a:lstStyle>
          <a:p>
            <a:pPr algn="just" eaLnBrk="1" hangingPunct="1">
              <a:buClr>
                <a:schemeClr val="hlink"/>
              </a:buClr>
              <a:buSzPct val="110000"/>
              <a:buFont typeface="Wingdings" panose="05000000000000000000" pitchFamily="2" charset="2"/>
              <a:buNone/>
            </a:pPr>
            <a:r>
              <a:rPr kumimoji="1" lang="zh-CN" altLang="en-US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charset="-122"/>
              </a:rPr>
              <a:t>边界条件：</a:t>
            </a:r>
            <a:endParaRPr kumimoji="1" lang="zh-CN" altLang="en-US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charset="-122"/>
            </a:endParaRPr>
          </a:p>
        </p:txBody>
      </p:sp>
      <p:graphicFrame>
        <p:nvGraphicFramePr>
          <p:cNvPr id="45068" name="Object 1024"/>
          <p:cNvGraphicFramePr>
            <a:graphicFrameLocks noChangeAspect="1"/>
          </p:cNvGraphicFramePr>
          <p:nvPr/>
        </p:nvGraphicFramePr>
        <p:xfrm>
          <a:off x="3136900" y="4548188"/>
          <a:ext cx="4387850" cy="595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10" name="Equation" r:id="rId5" imgW="1905000" imgH="254000" progId="Equation.DSMT4">
                  <p:embed/>
                </p:oleObj>
              </mc:Choice>
              <mc:Fallback>
                <p:oleObj name="Equation" r:id="rId5" imgW="1905000" imgH="254000" progId="Equation.DSMT4">
                  <p:embed/>
                  <p:pic>
                    <p:nvPicPr>
                      <p:cNvPr id="0" name="图片 2460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36900" y="4548188"/>
                        <a:ext cx="4387850" cy="595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069" name="Object 1025"/>
          <p:cNvGraphicFramePr>
            <a:graphicFrameLocks noChangeAspect="1"/>
          </p:cNvGraphicFramePr>
          <p:nvPr/>
        </p:nvGraphicFramePr>
        <p:xfrm>
          <a:off x="3203575" y="5084763"/>
          <a:ext cx="5207000" cy="596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11" name="Equation" r:id="rId7" imgW="2209800" imgH="254000" progId="Equation.DSMT4">
                  <p:embed/>
                </p:oleObj>
              </mc:Choice>
              <mc:Fallback>
                <p:oleObj name="Equation" r:id="rId7" imgW="2209800" imgH="254000" progId="Equation.DSMT4">
                  <p:embed/>
                  <p:pic>
                    <p:nvPicPr>
                      <p:cNvPr id="0" name="图片 246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3575" y="5084763"/>
                        <a:ext cx="5207000" cy="596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070" name="Object 1026"/>
          <p:cNvGraphicFramePr>
            <a:graphicFrameLocks noChangeAspect="1"/>
          </p:cNvGraphicFramePr>
          <p:nvPr/>
        </p:nvGraphicFramePr>
        <p:xfrm>
          <a:off x="3013075" y="5818188"/>
          <a:ext cx="3413125" cy="1039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12" name="Equation" r:id="rId9" imgW="1244600" imgH="381000" progId="Equation.DSMT4">
                  <p:embed/>
                </p:oleObj>
              </mc:Choice>
              <mc:Fallback>
                <p:oleObj name="Equation" r:id="rId9" imgW="1244600" imgH="381000" progId="Equation.DSMT4">
                  <p:embed/>
                  <p:pic>
                    <p:nvPicPr>
                      <p:cNvPr id="0" name="图片 246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13075" y="5818188"/>
                        <a:ext cx="3413125" cy="10398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071" name="Text Box 14"/>
          <p:cNvSpPr txBox="1">
            <a:spLocks noChangeArrowheads="1"/>
          </p:cNvSpPr>
          <p:nvPr/>
        </p:nvSpPr>
        <p:spPr bwMode="auto">
          <a:xfrm>
            <a:off x="107950" y="3729038"/>
            <a:ext cx="1255713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400">
                <a:solidFill>
                  <a:schemeClr val="tx2"/>
                </a:solidFill>
                <a:latin typeface="Candara" panose="020E0502030303020204" pitchFamily="34" charset="0"/>
                <a:ea typeface="华文楷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200">
                <a:solidFill>
                  <a:schemeClr val="tx2"/>
                </a:solidFill>
                <a:latin typeface="Candara" panose="020E0502030303020204" pitchFamily="34" charset="0"/>
                <a:ea typeface="华文楷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  <a:ea typeface="华文楷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  <a:ea typeface="华文楷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  <a:ea typeface="华文楷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  <a:ea typeface="华文楷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  <a:ea typeface="华文楷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  <a:ea typeface="华文楷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  <a:ea typeface="华文楷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800" b="1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charset="-122"/>
              </a:rPr>
              <a:t>讨论：</a:t>
            </a:r>
            <a:endParaRPr kumimoji="1" lang="zh-CN" altLang="en-US" sz="2800" b="1">
              <a:solidFill>
                <a:srgbClr val="0070C0"/>
              </a:solidFill>
              <a:latin typeface="Times New Roman" panose="02020603050405020304" pitchFamily="18" charset="0"/>
              <a:ea typeface="微软雅黑" panose="020B0503020204020204" charset="-122"/>
            </a:endParaRPr>
          </a:p>
        </p:txBody>
      </p:sp>
      <p:sp>
        <p:nvSpPr>
          <p:cNvPr id="45072" name="Rectangle 16"/>
          <p:cNvSpPr>
            <a:spLocks noChangeArrowheads="1"/>
          </p:cNvSpPr>
          <p:nvPr/>
        </p:nvSpPr>
        <p:spPr bwMode="auto">
          <a:xfrm>
            <a:off x="5651500" y="2841625"/>
            <a:ext cx="20320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400">
                <a:solidFill>
                  <a:schemeClr val="tx2"/>
                </a:solidFill>
                <a:latin typeface="Candara" panose="020E0502030303020204" pitchFamily="34" charset="0"/>
                <a:ea typeface="华文楷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200">
                <a:solidFill>
                  <a:schemeClr val="tx2"/>
                </a:solidFill>
                <a:latin typeface="Candara" panose="020E0502030303020204" pitchFamily="34" charset="0"/>
                <a:ea typeface="华文楷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  <a:ea typeface="华文楷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  <a:ea typeface="华文楷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  <a:ea typeface="华文楷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  <a:ea typeface="华文楷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  <a:ea typeface="华文楷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  <a:ea typeface="华文楷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  <a:ea typeface="华文楷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charset="-122"/>
              </a:rPr>
              <a:t>称为</a:t>
            </a:r>
            <a:r>
              <a:rPr kumimoji="1" lang="zh-CN" altLang="en-US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charset="-122"/>
              </a:rPr>
              <a:t>扩散长度</a:t>
            </a:r>
            <a:endParaRPr kumimoji="1" lang="zh-CN" altLang="en-US">
              <a:solidFill>
                <a:srgbClr val="C00000"/>
              </a:solidFill>
              <a:latin typeface="Times New Roman" panose="02020603050405020304" pitchFamily="18" charset="0"/>
              <a:ea typeface="微软雅黑" panose="020B0503020204020204" charset="-122"/>
            </a:endParaRPr>
          </a:p>
        </p:txBody>
      </p:sp>
      <p:grpSp>
        <p:nvGrpSpPr>
          <p:cNvPr id="116749" name="组合 47"/>
          <p:cNvGrpSpPr/>
          <p:nvPr/>
        </p:nvGrpSpPr>
        <p:grpSpPr bwMode="auto">
          <a:xfrm>
            <a:off x="6111875" y="95250"/>
            <a:ext cx="2643188" cy="1143000"/>
            <a:chOff x="5643570" y="2928934"/>
            <a:chExt cx="2643206" cy="785818"/>
          </a:xfrm>
        </p:grpSpPr>
        <p:sp>
          <p:nvSpPr>
            <p:cNvPr id="116752" name="矩形 15"/>
            <p:cNvSpPr>
              <a:spLocks noChangeArrowheads="1"/>
            </p:cNvSpPr>
            <p:nvPr/>
          </p:nvSpPr>
          <p:spPr bwMode="auto">
            <a:xfrm>
              <a:off x="6357950" y="2928934"/>
              <a:ext cx="1928826" cy="785818"/>
            </a:xfrm>
            <a:prstGeom prst="rect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miter lim="800000"/>
            </a:ln>
          </p:spPr>
          <p:txBody>
            <a:bodyPr wrap="none"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2400">
                  <a:solidFill>
                    <a:schemeClr val="tx2"/>
                  </a:solidFill>
                  <a:latin typeface="Candara" panose="020E0502030303020204" pitchFamily="34" charset="0"/>
                  <a:ea typeface="华文楷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2200">
                  <a:solidFill>
                    <a:schemeClr val="tx2"/>
                  </a:solidFill>
                  <a:latin typeface="Candara" panose="020E0502030303020204" pitchFamily="34" charset="0"/>
                  <a:ea typeface="华文楷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2000">
                  <a:solidFill>
                    <a:schemeClr val="tx2"/>
                  </a:solidFill>
                  <a:latin typeface="Candara" panose="020E0502030303020204" pitchFamily="34" charset="0"/>
                  <a:ea typeface="华文楷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2000">
                  <a:solidFill>
                    <a:schemeClr val="tx2"/>
                  </a:solidFill>
                  <a:latin typeface="Candara" panose="020E0502030303020204" pitchFamily="34" charset="0"/>
                  <a:ea typeface="华文楷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1600">
                  <a:solidFill>
                    <a:schemeClr val="tx2"/>
                  </a:solidFill>
                  <a:latin typeface="Candara" panose="020E0502030303020204" pitchFamily="34" charset="0"/>
                  <a:ea typeface="华文楷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1600">
                  <a:solidFill>
                    <a:schemeClr val="tx2"/>
                  </a:solidFill>
                  <a:latin typeface="Candara" panose="020E0502030303020204" pitchFamily="34" charset="0"/>
                  <a:ea typeface="华文楷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1600">
                  <a:solidFill>
                    <a:schemeClr val="tx2"/>
                  </a:solidFill>
                  <a:latin typeface="Candara" panose="020E0502030303020204" pitchFamily="34" charset="0"/>
                  <a:ea typeface="华文楷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1600">
                  <a:solidFill>
                    <a:schemeClr val="tx2"/>
                  </a:solidFill>
                  <a:latin typeface="Candara" panose="020E0502030303020204" pitchFamily="34" charset="0"/>
                  <a:ea typeface="华文楷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1600">
                  <a:solidFill>
                    <a:schemeClr val="tx2"/>
                  </a:solidFill>
                  <a:latin typeface="Candara" panose="020E0502030303020204" pitchFamily="34" charset="0"/>
                  <a:ea typeface="华文楷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kumimoji="1"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charset="-122"/>
              </a:endParaRPr>
            </a:p>
          </p:txBody>
        </p:sp>
        <p:cxnSp>
          <p:nvCxnSpPr>
            <p:cNvPr id="116753" name="直接箭头连接符 17"/>
            <p:cNvCxnSpPr>
              <a:cxnSpLocks noChangeShapeType="1"/>
            </p:cNvCxnSpPr>
            <p:nvPr/>
          </p:nvCxnSpPr>
          <p:spPr bwMode="auto">
            <a:xfrm>
              <a:off x="5643570" y="3173742"/>
              <a:ext cx="571504" cy="1588"/>
            </a:xfrm>
            <a:prstGeom prst="straightConnector1">
              <a:avLst/>
            </a:prstGeom>
            <a:noFill/>
            <a:ln w="15875" algn="ctr">
              <a:solidFill>
                <a:schemeClr val="tx2"/>
              </a:solidFill>
              <a:miter lim="800000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6754" name="直接箭头连接符 18"/>
            <p:cNvCxnSpPr>
              <a:cxnSpLocks noChangeShapeType="1"/>
            </p:cNvCxnSpPr>
            <p:nvPr/>
          </p:nvCxnSpPr>
          <p:spPr bwMode="auto">
            <a:xfrm>
              <a:off x="5643570" y="3316618"/>
              <a:ext cx="571504" cy="1588"/>
            </a:xfrm>
            <a:prstGeom prst="straightConnector1">
              <a:avLst/>
            </a:prstGeom>
            <a:noFill/>
            <a:ln w="15875" algn="ctr">
              <a:solidFill>
                <a:schemeClr val="tx2"/>
              </a:solidFill>
              <a:miter lim="800000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6755" name="直接箭头连接符 19"/>
            <p:cNvCxnSpPr>
              <a:cxnSpLocks noChangeShapeType="1"/>
            </p:cNvCxnSpPr>
            <p:nvPr/>
          </p:nvCxnSpPr>
          <p:spPr bwMode="auto">
            <a:xfrm>
              <a:off x="5643570" y="3459494"/>
              <a:ext cx="571504" cy="1588"/>
            </a:xfrm>
            <a:prstGeom prst="straightConnector1">
              <a:avLst/>
            </a:prstGeom>
            <a:noFill/>
            <a:ln w="15875" algn="ctr">
              <a:solidFill>
                <a:schemeClr val="tx2"/>
              </a:solidFill>
              <a:miter lim="800000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6756" name="直接箭头连接符 20"/>
            <p:cNvCxnSpPr>
              <a:cxnSpLocks noChangeShapeType="1"/>
            </p:cNvCxnSpPr>
            <p:nvPr/>
          </p:nvCxnSpPr>
          <p:spPr bwMode="auto">
            <a:xfrm>
              <a:off x="5643570" y="3602370"/>
              <a:ext cx="571504" cy="1588"/>
            </a:xfrm>
            <a:prstGeom prst="straightConnector1">
              <a:avLst/>
            </a:prstGeom>
            <a:noFill/>
            <a:ln w="15875" algn="ctr">
              <a:solidFill>
                <a:schemeClr val="tx2"/>
              </a:solidFill>
              <a:miter lim="800000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6757" name="直接箭头连接符 21"/>
            <p:cNvCxnSpPr>
              <a:cxnSpLocks noChangeShapeType="1"/>
            </p:cNvCxnSpPr>
            <p:nvPr/>
          </p:nvCxnSpPr>
          <p:spPr bwMode="auto">
            <a:xfrm>
              <a:off x="5643570" y="3030866"/>
              <a:ext cx="571504" cy="1588"/>
            </a:xfrm>
            <a:prstGeom prst="straightConnector1">
              <a:avLst/>
            </a:prstGeom>
            <a:noFill/>
            <a:ln w="15875" algn="ctr">
              <a:solidFill>
                <a:schemeClr val="tx2"/>
              </a:solidFill>
              <a:miter lim="800000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16758" name="椭圆 22"/>
            <p:cNvSpPr>
              <a:spLocks noChangeArrowheads="1"/>
            </p:cNvSpPr>
            <p:nvPr/>
          </p:nvSpPr>
          <p:spPr bwMode="auto">
            <a:xfrm>
              <a:off x="6634178" y="3143248"/>
              <a:ext cx="45719" cy="45719"/>
            </a:xfrm>
            <a:prstGeom prst="ellipse">
              <a:avLst/>
            </a:prstGeom>
            <a:solidFill>
              <a:schemeClr val="tx1"/>
            </a:solidFill>
            <a:ln w="9525" algn="ctr">
              <a:solidFill>
                <a:schemeClr val="tx1"/>
              </a:solidFill>
              <a:miter lim="800000"/>
            </a:ln>
          </p:spPr>
          <p:txBody>
            <a:bodyPr wrap="none"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2400">
                  <a:solidFill>
                    <a:schemeClr val="tx2"/>
                  </a:solidFill>
                  <a:latin typeface="Candara" panose="020E0502030303020204" pitchFamily="34" charset="0"/>
                  <a:ea typeface="华文楷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2200">
                  <a:solidFill>
                    <a:schemeClr val="tx2"/>
                  </a:solidFill>
                  <a:latin typeface="Candara" panose="020E0502030303020204" pitchFamily="34" charset="0"/>
                  <a:ea typeface="华文楷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2000">
                  <a:solidFill>
                    <a:schemeClr val="tx2"/>
                  </a:solidFill>
                  <a:latin typeface="Candara" panose="020E0502030303020204" pitchFamily="34" charset="0"/>
                  <a:ea typeface="华文楷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2000">
                  <a:solidFill>
                    <a:schemeClr val="tx2"/>
                  </a:solidFill>
                  <a:latin typeface="Candara" panose="020E0502030303020204" pitchFamily="34" charset="0"/>
                  <a:ea typeface="华文楷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1600">
                  <a:solidFill>
                    <a:schemeClr val="tx2"/>
                  </a:solidFill>
                  <a:latin typeface="Candara" panose="020E0502030303020204" pitchFamily="34" charset="0"/>
                  <a:ea typeface="华文楷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1600">
                  <a:solidFill>
                    <a:schemeClr val="tx2"/>
                  </a:solidFill>
                  <a:latin typeface="Candara" panose="020E0502030303020204" pitchFamily="34" charset="0"/>
                  <a:ea typeface="华文楷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1600">
                  <a:solidFill>
                    <a:schemeClr val="tx2"/>
                  </a:solidFill>
                  <a:latin typeface="Candara" panose="020E0502030303020204" pitchFamily="34" charset="0"/>
                  <a:ea typeface="华文楷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1600">
                  <a:solidFill>
                    <a:schemeClr val="tx2"/>
                  </a:solidFill>
                  <a:latin typeface="Candara" panose="020E0502030303020204" pitchFamily="34" charset="0"/>
                  <a:ea typeface="华文楷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1600">
                  <a:solidFill>
                    <a:schemeClr val="tx2"/>
                  </a:solidFill>
                  <a:latin typeface="Candara" panose="020E0502030303020204" pitchFamily="34" charset="0"/>
                  <a:ea typeface="华文楷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kumimoji="1"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charset="-122"/>
              </a:endParaRPr>
            </a:p>
          </p:txBody>
        </p:sp>
        <p:sp>
          <p:nvSpPr>
            <p:cNvPr id="116759" name="椭圆 23"/>
            <p:cNvSpPr>
              <a:spLocks noChangeArrowheads="1"/>
            </p:cNvSpPr>
            <p:nvPr/>
          </p:nvSpPr>
          <p:spPr bwMode="auto">
            <a:xfrm>
              <a:off x="6812297" y="3214686"/>
              <a:ext cx="45719" cy="45719"/>
            </a:xfrm>
            <a:prstGeom prst="ellipse">
              <a:avLst/>
            </a:prstGeom>
            <a:solidFill>
              <a:schemeClr val="tx1"/>
            </a:solidFill>
            <a:ln w="9525" algn="ctr">
              <a:solidFill>
                <a:schemeClr val="tx1"/>
              </a:solidFill>
              <a:miter lim="800000"/>
            </a:ln>
          </p:spPr>
          <p:txBody>
            <a:bodyPr wrap="none"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2400">
                  <a:solidFill>
                    <a:schemeClr val="tx2"/>
                  </a:solidFill>
                  <a:latin typeface="Candara" panose="020E0502030303020204" pitchFamily="34" charset="0"/>
                  <a:ea typeface="华文楷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2200">
                  <a:solidFill>
                    <a:schemeClr val="tx2"/>
                  </a:solidFill>
                  <a:latin typeface="Candara" panose="020E0502030303020204" pitchFamily="34" charset="0"/>
                  <a:ea typeface="华文楷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2000">
                  <a:solidFill>
                    <a:schemeClr val="tx2"/>
                  </a:solidFill>
                  <a:latin typeface="Candara" panose="020E0502030303020204" pitchFamily="34" charset="0"/>
                  <a:ea typeface="华文楷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2000">
                  <a:solidFill>
                    <a:schemeClr val="tx2"/>
                  </a:solidFill>
                  <a:latin typeface="Candara" panose="020E0502030303020204" pitchFamily="34" charset="0"/>
                  <a:ea typeface="华文楷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1600">
                  <a:solidFill>
                    <a:schemeClr val="tx2"/>
                  </a:solidFill>
                  <a:latin typeface="Candara" panose="020E0502030303020204" pitchFamily="34" charset="0"/>
                  <a:ea typeface="华文楷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1600">
                  <a:solidFill>
                    <a:schemeClr val="tx2"/>
                  </a:solidFill>
                  <a:latin typeface="Candara" panose="020E0502030303020204" pitchFamily="34" charset="0"/>
                  <a:ea typeface="华文楷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1600">
                  <a:solidFill>
                    <a:schemeClr val="tx2"/>
                  </a:solidFill>
                  <a:latin typeface="Candara" panose="020E0502030303020204" pitchFamily="34" charset="0"/>
                  <a:ea typeface="华文楷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1600">
                  <a:solidFill>
                    <a:schemeClr val="tx2"/>
                  </a:solidFill>
                  <a:latin typeface="Candara" panose="020E0502030303020204" pitchFamily="34" charset="0"/>
                  <a:ea typeface="华文楷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1600">
                  <a:solidFill>
                    <a:schemeClr val="tx2"/>
                  </a:solidFill>
                  <a:latin typeface="Candara" panose="020E0502030303020204" pitchFamily="34" charset="0"/>
                  <a:ea typeface="华文楷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kumimoji="1"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charset="-122"/>
              </a:endParaRPr>
            </a:p>
          </p:txBody>
        </p:sp>
        <p:sp>
          <p:nvSpPr>
            <p:cNvPr id="116760" name="椭圆 24"/>
            <p:cNvSpPr>
              <a:spLocks noChangeArrowheads="1"/>
            </p:cNvSpPr>
            <p:nvPr/>
          </p:nvSpPr>
          <p:spPr bwMode="auto">
            <a:xfrm>
              <a:off x="6500826" y="3357562"/>
              <a:ext cx="45719" cy="45719"/>
            </a:xfrm>
            <a:prstGeom prst="ellipse">
              <a:avLst/>
            </a:prstGeom>
            <a:solidFill>
              <a:schemeClr val="tx1"/>
            </a:solidFill>
            <a:ln w="9525" algn="ctr">
              <a:solidFill>
                <a:schemeClr val="tx1"/>
              </a:solidFill>
              <a:miter lim="800000"/>
            </a:ln>
          </p:spPr>
          <p:txBody>
            <a:bodyPr wrap="none"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2400">
                  <a:solidFill>
                    <a:schemeClr val="tx2"/>
                  </a:solidFill>
                  <a:latin typeface="Candara" panose="020E0502030303020204" pitchFamily="34" charset="0"/>
                  <a:ea typeface="华文楷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2200">
                  <a:solidFill>
                    <a:schemeClr val="tx2"/>
                  </a:solidFill>
                  <a:latin typeface="Candara" panose="020E0502030303020204" pitchFamily="34" charset="0"/>
                  <a:ea typeface="华文楷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2000">
                  <a:solidFill>
                    <a:schemeClr val="tx2"/>
                  </a:solidFill>
                  <a:latin typeface="Candara" panose="020E0502030303020204" pitchFamily="34" charset="0"/>
                  <a:ea typeface="华文楷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2000">
                  <a:solidFill>
                    <a:schemeClr val="tx2"/>
                  </a:solidFill>
                  <a:latin typeface="Candara" panose="020E0502030303020204" pitchFamily="34" charset="0"/>
                  <a:ea typeface="华文楷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1600">
                  <a:solidFill>
                    <a:schemeClr val="tx2"/>
                  </a:solidFill>
                  <a:latin typeface="Candara" panose="020E0502030303020204" pitchFamily="34" charset="0"/>
                  <a:ea typeface="华文楷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1600">
                  <a:solidFill>
                    <a:schemeClr val="tx2"/>
                  </a:solidFill>
                  <a:latin typeface="Candara" panose="020E0502030303020204" pitchFamily="34" charset="0"/>
                  <a:ea typeface="华文楷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1600">
                  <a:solidFill>
                    <a:schemeClr val="tx2"/>
                  </a:solidFill>
                  <a:latin typeface="Candara" panose="020E0502030303020204" pitchFamily="34" charset="0"/>
                  <a:ea typeface="华文楷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1600">
                  <a:solidFill>
                    <a:schemeClr val="tx2"/>
                  </a:solidFill>
                  <a:latin typeface="Candara" panose="020E0502030303020204" pitchFamily="34" charset="0"/>
                  <a:ea typeface="华文楷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1600">
                  <a:solidFill>
                    <a:schemeClr val="tx2"/>
                  </a:solidFill>
                  <a:latin typeface="Candara" panose="020E0502030303020204" pitchFamily="34" charset="0"/>
                  <a:ea typeface="华文楷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kumimoji="1"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charset="-122"/>
              </a:endParaRPr>
            </a:p>
          </p:txBody>
        </p:sp>
        <p:sp>
          <p:nvSpPr>
            <p:cNvPr id="116761" name="椭圆 25"/>
            <p:cNvSpPr>
              <a:spLocks noChangeArrowheads="1"/>
            </p:cNvSpPr>
            <p:nvPr/>
          </p:nvSpPr>
          <p:spPr bwMode="auto">
            <a:xfrm>
              <a:off x="6734188" y="3519485"/>
              <a:ext cx="45719" cy="45719"/>
            </a:xfrm>
            <a:prstGeom prst="ellipse">
              <a:avLst/>
            </a:prstGeom>
            <a:solidFill>
              <a:schemeClr val="tx1"/>
            </a:solidFill>
            <a:ln w="9525" algn="ctr">
              <a:solidFill>
                <a:schemeClr val="tx1"/>
              </a:solidFill>
              <a:miter lim="800000"/>
            </a:ln>
          </p:spPr>
          <p:txBody>
            <a:bodyPr wrap="none"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2400">
                  <a:solidFill>
                    <a:schemeClr val="tx2"/>
                  </a:solidFill>
                  <a:latin typeface="Candara" panose="020E0502030303020204" pitchFamily="34" charset="0"/>
                  <a:ea typeface="华文楷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2200">
                  <a:solidFill>
                    <a:schemeClr val="tx2"/>
                  </a:solidFill>
                  <a:latin typeface="Candara" panose="020E0502030303020204" pitchFamily="34" charset="0"/>
                  <a:ea typeface="华文楷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2000">
                  <a:solidFill>
                    <a:schemeClr val="tx2"/>
                  </a:solidFill>
                  <a:latin typeface="Candara" panose="020E0502030303020204" pitchFamily="34" charset="0"/>
                  <a:ea typeface="华文楷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2000">
                  <a:solidFill>
                    <a:schemeClr val="tx2"/>
                  </a:solidFill>
                  <a:latin typeface="Candara" panose="020E0502030303020204" pitchFamily="34" charset="0"/>
                  <a:ea typeface="华文楷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1600">
                  <a:solidFill>
                    <a:schemeClr val="tx2"/>
                  </a:solidFill>
                  <a:latin typeface="Candara" panose="020E0502030303020204" pitchFamily="34" charset="0"/>
                  <a:ea typeface="华文楷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1600">
                  <a:solidFill>
                    <a:schemeClr val="tx2"/>
                  </a:solidFill>
                  <a:latin typeface="Candara" panose="020E0502030303020204" pitchFamily="34" charset="0"/>
                  <a:ea typeface="华文楷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1600">
                  <a:solidFill>
                    <a:schemeClr val="tx2"/>
                  </a:solidFill>
                  <a:latin typeface="Candara" panose="020E0502030303020204" pitchFamily="34" charset="0"/>
                  <a:ea typeface="华文楷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1600">
                  <a:solidFill>
                    <a:schemeClr val="tx2"/>
                  </a:solidFill>
                  <a:latin typeface="Candara" panose="020E0502030303020204" pitchFamily="34" charset="0"/>
                  <a:ea typeface="华文楷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1600">
                  <a:solidFill>
                    <a:schemeClr val="tx2"/>
                  </a:solidFill>
                  <a:latin typeface="Candara" panose="020E0502030303020204" pitchFamily="34" charset="0"/>
                  <a:ea typeface="华文楷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kumimoji="1"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charset="-122"/>
              </a:endParaRPr>
            </a:p>
          </p:txBody>
        </p:sp>
        <p:sp>
          <p:nvSpPr>
            <p:cNvPr id="116762" name="椭圆 26"/>
            <p:cNvSpPr>
              <a:spLocks noChangeArrowheads="1"/>
            </p:cNvSpPr>
            <p:nvPr/>
          </p:nvSpPr>
          <p:spPr bwMode="auto">
            <a:xfrm>
              <a:off x="6500826" y="3214686"/>
              <a:ext cx="45719" cy="45719"/>
            </a:xfrm>
            <a:prstGeom prst="ellipse">
              <a:avLst/>
            </a:prstGeom>
            <a:solidFill>
              <a:schemeClr val="tx1"/>
            </a:solidFill>
            <a:ln w="9525" algn="ctr">
              <a:solidFill>
                <a:schemeClr val="tx1"/>
              </a:solidFill>
              <a:miter lim="800000"/>
            </a:ln>
          </p:spPr>
          <p:txBody>
            <a:bodyPr wrap="none"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2400">
                  <a:solidFill>
                    <a:schemeClr val="tx2"/>
                  </a:solidFill>
                  <a:latin typeface="Candara" panose="020E0502030303020204" pitchFamily="34" charset="0"/>
                  <a:ea typeface="华文楷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2200">
                  <a:solidFill>
                    <a:schemeClr val="tx2"/>
                  </a:solidFill>
                  <a:latin typeface="Candara" panose="020E0502030303020204" pitchFamily="34" charset="0"/>
                  <a:ea typeface="华文楷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2000">
                  <a:solidFill>
                    <a:schemeClr val="tx2"/>
                  </a:solidFill>
                  <a:latin typeface="Candara" panose="020E0502030303020204" pitchFamily="34" charset="0"/>
                  <a:ea typeface="华文楷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2000">
                  <a:solidFill>
                    <a:schemeClr val="tx2"/>
                  </a:solidFill>
                  <a:latin typeface="Candara" panose="020E0502030303020204" pitchFamily="34" charset="0"/>
                  <a:ea typeface="华文楷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1600">
                  <a:solidFill>
                    <a:schemeClr val="tx2"/>
                  </a:solidFill>
                  <a:latin typeface="Candara" panose="020E0502030303020204" pitchFamily="34" charset="0"/>
                  <a:ea typeface="华文楷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1600">
                  <a:solidFill>
                    <a:schemeClr val="tx2"/>
                  </a:solidFill>
                  <a:latin typeface="Candara" panose="020E0502030303020204" pitchFamily="34" charset="0"/>
                  <a:ea typeface="华文楷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1600">
                  <a:solidFill>
                    <a:schemeClr val="tx2"/>
                  </a:solidFill>
                  <a:latin typeface="Candara" panose="020E0502030303020204" pitchFamily="34" charset="0"/>
                  <a:ea typeface="华文楷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1600">
                  <a:solidFill>
                    <a:schemeClr val="tx2"/>
                  </a:solidFill>
                  <a:latin typeface="Candara" panose="020E0502030303020204" pitchFamily="34" charset="0"/>
                  <a:ea typeface="华文楷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1600">
                  <a:solidFill>
                    <a:schemeClr val="tx2"/>
                  </a:solidFill>
                  <a:latin typeface="Candara" panose="020E0502030303020204" pitchFamily="34" charset="0"/>
                  <a:ea typeface="华文楷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kumimoji="1"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charset="-122"/>
              </a:endParaRPr>
            </a:p>
          </p:txBody>
        </p:sp>
        <p:sp>
          <p:nvSpPr>
            <p:cNvPr id="116763" name="椭圆 27"/>
            <p:cNvSpPr>
              <a:spLocks noChangeArrowheads="1"/>
            </p:cNvSpPr>
            <p:nvPr/>
          </p:nvSpPr>
          <p:spPr bwMode="auto">
            <a:xfrm>
              <a:off x="6572264" y="3500438"/>
              <a:ext cx="45719" cy="45719"/>
            </a:xfrm>
            <a:prstGeom prst="ellipse">
              <a:avLst/>
            </a:prstGeom>
            <a:solidFill>
              <a:schemeClr val="tx1"/>
            </a:solidFill>
            <a:ln w="9525" algn="ctr">
              <a:solidFill>
                <a:schemeClr val="tx1"/>
              </a:solidFill>
              <a:miter lim="800000"/>
            </a:ln>
          </p:spPr>
          <p:txBody>
            <a:bodyPr wrap="none"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2400">
                  <a:solidFill>
                    <a:schemeClr val="tx2"/>
                  </a:solidFill>
                  <a:latin typeface="Candara" panose="020E0502030303020204" pitchFamily="34" charset="0"/>
                  <a:ea typeface="华文楷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2200">
                  <a:solidFill>
                    <a:schemeClr val="tx2"/>
                  </a:solidFill>
                  <a:latin typeface="Candara" panose="020E0502030303020204" pitchFamily="34" charset="0"/>
                  <a:ea typeface="华文楷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2000">
                  <a:solidFill>
                    <a:schemeClr val="tx2"/>
                  </a:solidFill>
                  <a:latin typeface="Candara" panose="020E0502030303020204" pitchFamily="34" charset="0"/>
                  <a:ea typeface="华文楷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2000">
                  <a:solidFill>
                    <a:schemeClr val="tx2"/>
                  </a:solidFill>
                  <a:latin typeface="Candara" panose="020E0502030303020204" pitchFamily="34" charset="0"/>
                  <a:ea typeface="华文楷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1600">
                  <a:solidFill>
                    <a:schemeClr val="tx2"/>
                  </a:solidFill>
                  <a:latin typeface="Candara" panose="020E0502030303020204" pitchFamily="34" charset="0"/>
                  <a:ea typeface="华文楷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1600">
                  <a:solidFill>
                    <a:schemeClr val="tx2"/>
                  </a:solidFill>
                  <a:latin typeface="Candara" panose="020E0502030303020204" pitchFamily="34" charset="0"/>
                  <a:ea typeface="华文楷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1600">
                  <a:solidFill>
                    <a:schemeClr val="tx2"/>
                  </a:solidFill>
                  <a:latin typeface="Candara" panose="020E0502030303020204" pitchFamily="34" charset="0"/>
                  <a:ea typeface="华文楷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1600">
                  <a:solidFill>
                    <a:schemeClr val="tx2"/>
                  </a:solidFill>
                  <a:latin typeface="Candara" panose="020E0502030303020204" pitchFamily="34" charset="0"/>
                  <a:ea typeface="华文楷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1600">
                  <a:solidFill>
                    <a:schemeClr val="tx2"/>
                  </a:solidFill>
                  <a:latin typeface="Candara" panose="020E0502030303020204" pitchFamily="34" charset="0"/>
                  <a:ea typeface="华文楷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kumimoji="1"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charset="-122"/>
              </a:endParaRPr>
            </a:p>
          </p:txBody>
        </p:sp>
        <p:sp>
          <p:nvSpPr>
            <p:cNvPr id="116764" name="椭圆 28"/>
            <p:cNvSpPr>
              <a:spLocks noChangeArrowheads="1"/>
            </p:cNvSpPr>
            <p:nvPr/>
          </p:nvSpPr>
          <p:spPr bwMode="auto">
            <a:xfrm>
              <a:off x="6929454" y="3438523"/>
              <a:ext cx="45719" cy="45719"/>
            </a:xfrm>
            <a:prstGeom prst="ellipse">
              <a:avLst/>
            </a:prstGeom>
            <a:solidFill>
              <a:schemeClr val="tx1"/>
            </a:solidFill>
            <a:ln w="9525" algn="ctr">
              <a:solidFill>
                <a:schemeClr val="tx1"/>
              </a:solidFill>
              <a:miter lim="800000"/>
            </a:ln>
          </p:spPr>
          <p:txBody>
            <a:bodyPr wrap="none"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2400">
                  <a:solidFill>
                    <a:schemeClr val="tx2"/>
                  </a:solidFill>
                  <a:latin typeface="Candara" panose="020E0502030303020204" pitchFamily="34" charset="0"/>
                  <a:ea typeface="华文楷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2200">
                  <a:solidFill>
                    <a:schemeClr val="tx2"/>
                  </a:solidFill>
                  <a:latin typeface="Candara" panose="020E0502030303020204" pitchFamily="34" charset="0"/>
                  <a:ea typeface="华文楷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2000">
                  <a:solidFill>
                    <a:schemeClr val="tx2"/>
                  </a:solidFill>
                  <a:latin typeface="Candara" panose="020E0502030303020204" pitchFamily="34" charset="0"/>
                  <a:ea typeface="华文楷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2000">
                  <a:solidFill>
                    <a:schemeClr val="tx2"/>
                  </a:solidFill>
                  <a:latin typeface="Candara" panose="020E0502030303020204" pitchFamily="34" charset="0"/>
                  <a:ea typeface="华文楷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1600">
                  <a:solidFill>
                    <a:schemeClr val="tx2"/>
                  </a:solidFill>
                  <a:latin typeface="Candara" panose="020E0502030303020204" pitchFamily="34" charset="0"/>
                  <a:ea typeface="华文楷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1600">
                  <a:solidFill>
                    <a:schemeClr val="tx2"/>
                  </a:solidFill>
                  <a:latin typeface="Candara" panose="020E0502030303020204" pitchFamily="34" charset="0"/>
                  <a:ea typeface="华文楷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1600">
                  <a:solidFill>
                    <a:schemeClr val="tx2"/>
                  </a:solidFill>
                  <a:latin typeface="Candara" panose="020E0502030303020204" pitchFamily="34" charset="0"/>
                  <a:ea typeface="华文楷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1600">
                  <a:solidFill>
                    <a:schemeClr val="tx2"/>
                  </a:solidFill>
                  <a:latin typeface="Candara" panose="020E0502030303020204" pitchFamily="34" charset="0"/>
                  <a:ea typeface="华文楷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1600">
                  <a:solidFill>
                    <a:schemeClr val="tx2"/>
                  </a:solidFill>
                  <a:latin typeface="Candara" panose="020E0502030303020204" pitchFamily="34" charset="0"/>
                  <a:ea typeface="华文楷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kumimoji="1"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charset="-122"/>
              </a:endParaRPr>
            </a:p>
          </p:txBody>
        </p:sp>
        <p:sp>
          <p:nvSpPr>
            <p:cNvPr id="116765" name="椭圆 29"/>
            <p:cNvSpPr>
              <a:spLocks noChangeArrowheads="1"/>
            </p:cNvSpPr>
            <p:nvPr/>
          </p:nvSpPr>
          <p:spPr bwMode="auto">
            <a:xfrm>
              <a:off x="6669421" y="3331843"/>
              <a:ext cx="45719" cy="45719"/>
            </a:xfrm>
            <a:prstGeom prst="ellipse">
              <a:avLst/>
            </a:prstGeom>
            <a:solidFill>
              <a:schemeClr val="tx1"/>
            </a:solidFill>
            <a:ln w="9525" algn="ctr">
              <a:solidFill>
                <a:schemeClr val="tx1"/>
              </a:solidFill>
              <a:miter lim="800000"/>
            </a:ln>
          </p:spPr>
          <p:txBody>
            <a:bodyPr wrap="none"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2400">
                  <a:solidFill>
                    <a:schemeClr val="tx2"/>
                  </a:solidFill>
                  <a:latin typeface="Candara" panose="020E0502030303020204" pitchFamily="34" charset="0"/>
                  <a:ea typeface="华文楷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2200">
                  <a:solidFill>
                    <a:schemeClr val="tx2"/>
                  </a:solidFill>
                  <a:latin typeface="Candara" panose="020E0502030303020204" pitchFamily="34" charset="0"/>
                  <a:ea typeface="华文楷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2000">
                  <a:solidFill>
                    <a:schemeClr val="tx2"/>
                  </a:solidFill>
                  <a:latin typeface="Candara" panose="020E0502030303020204" pitchFamily="34" charset="0"/>
                  <a:ea typeface="华文楷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2000">
                  <a:solidFill>
                    <a:schemeClr val="tx2"/>
                  </a:solidFill>
                  <a:latin typeface="Candara" panose="020E0502030303020204" pitchFamily="34" charset="0"/>
                  <a:ea typeface="华文楷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1600">
                  <a:solidFill>
                    <a:schemeClr val="tx2"/>
                  </a:solidFill>
                  <a:latin typeface="Candara" panose="020E0502030303020204" pitchFamily="34" charset="0"/>
                  <a:ea typeface="华文楷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1600">
                  <a:solidFill>
                    <a:schemeClr val="tx2"/>
                  </a:solidFill>
                  <a:latin typeface="Candara" panose="020E0502030303020204" pitchFamily="34" charset="0"/>
                  <a:ea typeface="华文楷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1600">
                  <a:solidFill>
                    <a:schemeClr val="tx2"/>
                  </a:solidFill>
                  <a:latin typeface="Candara" panose="020E0502030303020204" pitchFamily="34" charset="0"/>
                  <a:ea typeface="华文楷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1600">
                  <a:solidFill>
                    <a:schemeClr val="tx2"/>
                  </a:solidFill>
                  <a:latin typeface="Candara" panose="020E0502030303020204" pitchFamily="34" charset="0"/>
                  <a:ea typeface="华文楷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1600">
                  <a:solidFill>
                    <a:schemeClr val="tx2"/>
                  </a:solidFill>
                  <a:latin typeface="Candara" panose="020E0502030303020204" pitchFamily="34" charset="0"/>
                  <a:ea typeface="华文楷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kumimoji="1"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charset="-122"/>
              </a:endParaRPr>
            </a:p>
          </p:txBody>
        </p:sp>
        <p:sp>
          <p:nvSpPr>
            <p:cNvPr id="116766" name="椭圆 30"/>
            <p:cNvSpPr>
              <a:spLocks noChangeArrowheads="1"/>
            </p:cNvSpPr>
            <p:nvPr/>
          </p:nvSpPr>
          <p:spPr bwMode="auto">
            <a:xfrm>
              <a:off x="6643702" y="3403281"/>
              <a:ext cx="45719" cy="45719"/>
            </a:xfrm>
            <a:prstGeom prst="ellipse">
              <a:avLst/>
            </a:prstGeom>
            <a:solidFill>
              <a:schemeClr val="tx1"/>
            </a:solidFill>
            <a:ln w="9525" algn="ctr">
              <a:solidFill>
                <a:schemeClr val="tx1"/>
              </a:solidFill>
              <a:miter lim="800000"/>
            </a:ln>
          </p:spPr>
          <p:txBody>
            <a:bodyPr wrap="none"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2400">
                  <a:solidFill>
                    <a:schemeClr val="tx2"/>
                  </a:solidFill>
                  <a:latin typeface="Candara" panose="020E0502030303020204" pitchFamily="34" charset="0"/>
                  <a:ea typeface="华文楷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2200">
                  <a:solidFill>
                    <a:schemeClr val="tx2"/>
                  </a:solidFill>
                  <a:latin typeface="Candara" panose="020E0502030303020204" pitchFamily="34" charset="0"/>
                  <a:ea typeface="华文楷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2000">
                  <a:solidFill>
                    <a:schemeClr val="tx2"/>
                  </a:solidFill>
                  <a:latin typeface="Candara" panose="020E0502030303020204" pitchFamily="34" charset="0"/>
                  <a:ea typeface="华文楷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2000">
                  <a:solidFill>
                    <a:schemeClr val="tx2"/>
                  </a:solidFill>
                  <a:latin typeface="Candara" panose="020E0502030303020204" pitchFamily="34" charset="0"/>
                  <a:ea typeface="华文楷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1600">
                  <a:solidFill>
                    <a:schemeClr val="tx2"/>
                  </a:solidFill>
                  <a:latin typeface="Candara" panose="020E0502030303020204" pitchFamily="34" charset="0"/>
                  <a:ea typeface="华文楷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1600">
                  <a:solidFill>
                    <a:schemeClr val="tx2"/>
                  </a:solidFill>
                  <a:latin typeface="Candara" panose="020E0502030303020204" pitchFamily="34" charset="0"/>
                  <a:ea typeface="华文楷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1600">
                  <a:solidFill>
                    <a:schemeClr val="tx2"/>
                  </a:solidFill>
                  <a:latin typeface="Candara" panose="020E0502030303020204" pitchFamily="34" charset="0"/>
                  <a:ea typeface="华文楷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1600">
                  <a:solidFill>
                    <a:schemeClr val="tx2"/>
                  </a:solidFill>
                  <a:latin typeface="Candara" panose="020E0502030303020204" pitchFamily="34" charset="0"/>
                  <a:ea typeface="华文楷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1600">
                  <a:solidFill>
                    <a:schemeClr val="tx2"/>
                  </a:solidFill>
                  <a:latin typeface="Candara" panose="020E0502030303020204" pitchFamily="34" charset="0"/>
                  <a:ea typeface="华文楷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kumimoji="1"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charset="-122"/>
              </a:endParaRPr>
            </a:p>
          </p:txBody>
        </p:sp>
        <p:sp>
          <p:nvSpPr>
            <p:cNvPr id="116767" name="椭圆 31"/>
            <p:cNvSpPr>
              <a:spLocks noChangeArrowheads="1"/>
            </p:cNvSpPr>
            <p:nvPr/>
          </p:nvSpPr>
          <p:spPr bwMode="auto">
            <a:xfrm>
              <a:off x="7169487" y="3127052"/>
              <a:ext cx="45719" cy="45719"/>
            </a:xfrm>
            <a:prstGeom prst="ellipse">
              <a:avLst/>
            </a:prstGeom>
            <a:solidFill>
              <a:schemeClr val="tx1"/>
            </a:solidFill>
            <a:ln w="9525" algn="ctr">
              <a:solidFill>
                <a:schemeClr val="tx1"/>
              </a:solidFill>
              <a:miter lim="800000"/>
            </a:ln>
          </p:spPr>
          <p:txBody>
            <a:bodyPr wrap="none"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2400">
                  <a:solidFill>
                    <a:schemeClr val="tx2"/>
                  </a:solidFill>
                  <a:latin typeface="Candara" panose="020E0502030303020204" pitchFamily="34" charset="0"/>
                  <a:ea typeface="华文楷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2200">
                  <a:solidFill>
                    <a:schemeClr val="tx2"/>
                  </a:solidFill>
                  <a:latin typeface="Candara" panose="020E0502030303020204" pitchFamily="34" charset="0"/>
                  <a:ea typeface="华文楷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2000">
                  <a:solidFill>
                    <a:schemeClr val="tx2"/>
                  </a:solidFill>
                  <a:latin typeface="Candara" panose="020E0502030303020204" pitchFamily="34" charset="0"/>
                  <a:ea typeface="华文楷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2000">
                  <a:solidFill>
                    <a:schemeClr val="tx2"/>
                  </a:solidFill>
                  <a:latin typeface="Candara" panose="020E0502030303020204" pitchFamily="34" charset="0"/>
                  <a:ea typeface="华文楷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1600">
                  <a:solidFill>
                    <a:schemeClr val="tx2"/>
                  </a:solidFill>
                  <a:latin typeface="Candara" panose="020E0502030303020204" pitchFamily="34" charset="0"/>
                  <a:ea typeface="华文楷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1600">
                  <a:solidFill>
                    <a:schemeClr val="tx2"/>
                  </a:solidFill>
                  <a:latin typeface="Candara" panose="020E0502030303020204" pitchFamily="34" charset="0"/>
                  <a:ea typeface="华文楷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1600">
                  <a:solidFill>
                    <a:schemeClr val="tx2"/>
                  </a:solidFill>
                  <a:latin typeface="Candara" panose="020E0502030303020204" pitchFamily="34" charset="0"/>
                  <a:ea typeface="华文楷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1600">
                  <a:solidFill>
                    <a:schemeClr val="tx2"/>
                  </a:solidFill>
                  <a:latin typeface="Candara" panose="020E0502030303020204" pitchFamily="34" charset="0"/>
                  <a:ea typeface="华文楷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1600">
                  <a:solidFill>
                    <a:schemeClr val="tx2"/>
                  </a:solidFill>
                  <a:latin typeface="Candara" panose="020E0502030303020204" pitchFamily="34" charset="0"/>
                  <a:ea typeface="华文楷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kumimoji="1"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charset="-122"/>
              </a:endParaRPr>
            </a:p>
          </p:txBody>
        </p:sp>
        <p:sp>
          <p:nvSpPr>
            <p:cNvPr id="116768" name="椭圆 32"/>
            <p:cNvSpPr>
              <a:spLocks noChangeArrowheads="1"/>
            </p:cNvSpPr>
            <p:nvPr/>
          </p:nvSpPr>
          <p:spPr bwMode="auto">
            <a:xfrm>
              <a:off x="6455107" y="3071810"/>
              <a:ext cx="45719" cy="45719"/>
            </a:xfrm>
            <a:prstGeom prst="ellipse">
              <a:avLst/>
            </a:prstGeom>
            <a:solidFill>
              <a:schemeClr val="tx1"/>
            </a:solidFill>
            <a:ln w="9525" algn="ctr">
              <a:solidFill>
                <a:schemeClr val="tx1"/>
              </a:solidFill>
              <a:miter lim="800000"/>
            </a:ln>
          </p:spPr>
          <p:txBody>
            <a:bodyPr wrap="none"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2400">
                  <a:solidFill>
                    <a:schemeClr val="tx2"/>
                  </a:solidFill>
                  <a:latin typeface="Candara" panose="020E0502030303020204" pitchFamily="34" charset="0"/>
                  <a:ea typeface="华文楷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2200">
                  <a:solidFill>
                    <a:schemeClr val="tx2"/>
                  </a:solidFill>
                  <a:latin typeface="Candara" panose="020E0502030303020204" pitchFamily="34" charset="0"/>
                  <a:ea typeface="华文楷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2000">
                  <a:solidFill>
                    <a:schemeClr val="tx2"/>
                  </a:solidFill>
                  <a:latin typeface="Candara" panose="020E0502030303020204" pitchFamily="34" charset="0"/>
                  <a:ea typeface="华文楷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2000">
                  <a:solidFill>
                    <a:schemeClr val="tx2"/>
                  </a:solidFill>
                  <a:latin typeface="Candara" panose="020E0502030303020204" pitchFamily="34" charset="0"/>
                  <a:ea typeface="华文楷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1600">
                  <a:solidFill>
                    <a:schemeClr val="tx2"/>
                  </a:solidFill>
                  <a:latin typeface="Candara" panose="020E0502030303020204" pitchFamily="34" charset="0"/>
                  <a:ea typeface="华文楷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1600">
                  <a:solidFill>
                    <a:schemeClr val="tx2"/>
                  </a:solidFill>
                  <a:latin typeface="Candara" panose="020E0502030303020204" pitchFamily="34" charset="0"/>
                  <a:ea typeface="华文楷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1600">
                  <a:solidFill>
                    <a:schemeClr val="tx2"/>
                  </a:solidFill>
                  <a:latin typeface="Candara" panose="020E0502030303020204" pitchFamily="34" charset="0"/>
                  <a:ea typeface="华文楷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1600">
                  <a:solidFill>
                    <a:schemeClr val="tx2"/>
                  </a:solidFill>
                  <a:latin typeface="Candara" panose="020E0502030303020204" pitchFamily="34" charset="0"/>
                  <a:ea typeface="华文楷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1600">
                  <a:solidFill>
                    <a:schemeClr val="tx2"/>
                  </a:solidFill>
                  <a:latin typeface="Candara" panose="020E0502030303020204" pitchFamily="34" charset="0"/>
                  <a:ea typeface="华文楷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kumimoji="1"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charset="-122"/>
              </a:endParaRPr>
            </a:p>
          </p:txBody>
        </p:sp>
        <p:sp>
          <p:nvSpPr>
            <p:cNvPr id="116769" name="椭圆 33"/>
            <p:cNvSpPr>
              <a:spLocks noChangeArrowheads="1"/>
            </p:cNvSpPr>
            <p:nvPr/>
          </p:nvSpPr>
          <p:spPr bwMode="auto">
            <a:xfrm>
              <a:off x="7117097" y="3422328"/>
              <a:ext cx="45719" cy="45719"/>
            </a:xfrm>
            <a:prstGeom prst="ellipse">
              <a:avLst/>
            </a:prstGeom>
            <a:solidFill>
              <a:schemeClr val="tx1"/>
            </a:solidFill>
            <a:ln w="9525" algn="ctr">
              <a:solidFill>
                <a:schemeClr val="tx1"/>
              </a:solidFill>
              <a:miter lim="800000"/>
            </a:ln>
          </p:spPr>
          <p:txBody>
            <a:bodyPr wrap="none"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2400">
                  <a:solidFill>
                    <a:schemeClr val="tx2"/>
                  </a:solidFill>
                  <a:latin typeface="Candara" panose="020E0502030303020204" pitchFamily="34" charset="0"/>
                  <a:ea typeface="华文楷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2200">
                  <a:solidFill>
                    <a:schemeClr val="tx2"/>
                  </a:solidFill>
                  <a:latin typeface="Candara" panose="020E0502030303020204" pitchFamily="34" charset="0"/>
                  <a:ea typeface="华文楷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2000">
                  <a:solidFill>
                    <a:schemeClr val="tx2"/>
                  </a:solidFill>
                  <a:latin typeface="Candara" panose="020E0502030303020204" pitchFamily="34" charset="0"/>
                  <a:ea typeface="华文楷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2000">
                  <a:solidFill>
                    <a:schemeClr val="tx2"/>
                  </a:solidFill>
                  <a:latin typeface="Candara" panose="020E0502030303020204" pitchFamily="34" charset="0"/>
                  <a:ea typeface="华文楷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1600">
                  <a:solidFill>
                    <a:schemeClr val="tx2"/>
                  </a:solidFill>
                  <a:latin typeface="Candara" panose="020E0502030303020204" pitchFamily="34" charset="0"/>
                  <a:ea typeface="华文楷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1600">
                  <a:solidFill>
                    <a:schemeClr val="tx2"/>
                  </a:solidFill>
                  <a:latin typeface="Candara" panose="020E0502030303020204" pitchFamily="34" charset="0"/>
                  <a:ea typeface="华文楷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1600">
                  <a:solidFill>
                    <a:schemeClr val="tx2"/>
                  </a:solidFill>
                  <a:latin typeface="Candara" panose="020E0502030303020204" pitchFamily="34" charset="0"/>
                  <a:ea typeface="华文楷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1600">
                  <a:solidFill>
                    <a:schemeClr val="tx2"/>
                  </a:solidFill>
                  <a:latin typeface="Candara" panose="020E0502030303020204" pitchFamily="34" charset="0"/>
                  <a:ea typeface="华文楷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1600">
                  <a:solidFill>
                    <a:schemeClr val="tx2"/>
                  </a:solidFill>
                  <a:latin typeface="Candara" panose="020E0502030303020204" pitchFamily="34" charset="0"/>
                  <a:ea typeface="华文楷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kumimoji="1"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charset="-122"/>
              </a:endParaRPr>
            </a:p>
          </p:txBody>
        </p:sp>
        <p:sp>
          <p:nvSpPr>
            <p:cNvPr id="116770" name="椭圆 34"/>
            <p:cNvSpPr>
              <a:spLocks noChangeArrowheads="1"/>
            </p:cNvSpPr>
            <p:nvPr/>
          </p:nvSpPr>
          <p:spPr bwMode="auto">
            <a:xfrm>
              <a:off x="6858016" y="3127052"/>
              <a:ext cx="45719" cy="45719"/>
            </a:xfrm>
            <a:prstGeom prst="ellipse">
              <a:avLst/>
            </a:prstGeom>
            <a:solidFill>
              <a:schemeClr val="tx1"/>
            </a:solidFill>
            <a:ln w="9525" algn="ctr">
              <a:solidFill>
                <a:schemeClr val="tx1"/>
              </a:solidFill>
              <a:miter lim="800000"/>
            </a:ln>
          </p:spPr>
          <p:txBody>
            <a:bodyPr wrap="none"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2400">
                  <a:solidFill>
                    <a:schemeClr val="tx2"/>
                  </a:solidFill>
                  <a:latin typeface="Candara" panose="020E0502030303020204" pitchFamily="34" charset="0"/>
                  <a:ea typeface="华文楷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2200">
                  <a:solidFill>
                    <a:schemeClr val="tx2"/>
                  </a:solidFill>
                  <a:latin typeface="Candara" panose="020E0502030303020204" pitchFamily="34" charset="0"/>
                  <a:ea typeface="华文楷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2000">
                  <a:solidFill>
                    <a:schemeClr val="tx2"/>
                  </a:solidFill>
                  <a:latin typeface="Candara" panose="020E0502030303020204" pitchFamily="34" charset="0"/>
                  <a:ea typeface="华文楷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2000">
                  <a:solidFill>
                    <a:schemeClr val="tx2"/>
                  </a:solidFill>
                  <a:latin typeface="Candara" panose="020E0502030303020204" pitchFamily="34" charset="0"/>
                  <a:ea typeface="华文楷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1600">
                  <a:solidFill>
                    <a:schemeClr val="tx2"/>
                  </a:solidFill>
                  <a:latin typeface="Candara" panose="020E0502030303020204" pitchFamily="34" charset="0"/>
                  <a:ea typeface="华文楷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1600">
                  <a:solidFill>
                    <a:schemeClr val="tx2"/>
                  </a:solidFill>
                  <a:latin typeface="Candara" panose="020E0502030303020204" pitchFamily="34" charset="0"/>
                  <a:ea typeface="华文楷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1600">
                  <a:solidFill>
                    <a:schemeClr val="tx2"/>
                  </a:solidFill>
                  <a:latin typeface="Candara" panose="020E0502030303020204" pitchFamily="34" charset="0"/>
                  <a:ea typeface="华文楷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1600">
                  <a:solidFill>
                    <a:schemeClr val="tx2"/>
                  </a:solidFill>
                  <a:latin typeface="Candara" panose="020E0502030303020204" pitchFamily="34" charset="0"/>
                  <a:ea typeface="华文楷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1600">
                  <a:solidFill>
                    <a:schemeClr val="tx2"/>
                  </a:solidFill>
                  <a:latin typeface="Candara" panose="020E0502030303020204" pitchFamily="34" charset="0"/>
                  <a:ea typeface="华文楷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kumimoji="1"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charset="-122"/>
              </a:endParaRPr>
            </a:p>
          </p:txBody>
        </p:sp>
        <p:sp>
          <p:nvSpPr>
            <p:cNvPr id="116771" name="椭圆 35"/>
            <p:cNvSpPr>
              <a:spLocks noChangeArrowheads="1"/>
            </p:cNvSpPr>
            <p:nvPr/>
          </p:nvSpPr>
          <p:spPr bwMode="auto">
            <a:xfrm>
              <a:off x="6929454" y="3357562"/>
              <a:ext cx="45719" cy="45719"/>
            </a:xfrm>
            <a:prstGeom prst="ellipse">
              <a:avLst/>
            </a:prstGeom>
            <a:solidFill>
              <a:schemeClr val="tx1"/>
            </a:solidFill>
            <a:ln w="9525" algn="ctr">
              <a:solidFill>
                <a:schemeClr val="tx1"/>
              </a:solidFill>
              <a:miter lim="800000"/>
            </a:ln>
          </p:spPr>
          <p:txBody>
            <a:bodyPr wrap="none"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2400">
                  <a:solidFill>
                    <a:schemeClr val="tx2"/>
                  </a:solidFill>
                  <a:latin typeface="Candara" panose="020E0502030303020204" pitchFamily="34" charset="0"/>
                  <a:ea typeface="华文楷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2200">
                  <a:solidFill>
                    <a:schemeClr val="tx2"/>
                  </a:solidFill>
                  <a:latin typeface="Candara" panose="020E0502030303020204" pitchFamily="34" charset="0"/>
                  <a:ea typeface="华文楷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2000">
                  <a:solidFill>
                    <a:schemeClr val="tx2"/>
                  </a:solidFill>
                  <a:latin typeface="Candara" panose="020E0502030303020204" pitchFamily="34" charset="0"/>
                  <a:ea typeface="华文楷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2000">
                  <a:solidFill>
                    <a:schemeClr val="tx2"/>
                  </a:solidFill>
                  <a:latin typeface="Candara" panose="020E0502030303020204" pitchFamily="34" charset="0"/>
                  <a:ea typeface="华文楷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1600">
                  <a:solidFill>
                    <a:schemeClr val="tx2"/>
                  </a:solidFill>
                  <a:latin typeface="Candara" panose="020E0502030303020204" pitchFamily="34" charset="0"/>
                  <a:ea typeface="华文楷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1600">
                  <a:solidFill>
                    <a:schemeClr val="tx2"/>
                  </a:solidFill>
                  <a:latin typeface="Candara" panose="020E0502030303020204" pitchFamily="34" charset="0"/>
                  <a:ea typeface="华文楷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1600">
                  <a:solidFill>
                    <a:schemeClr val="tx2"/>
                  </a:solidFill>
                  <a:latin typeface="Candara" panose="020E0502030303020204" pitchFamily="34" charset="0"/>
                  <a:ea typeface="华文楷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1600">
                  <a:solidFill>
                    <a:schemeClr val="tx2"/>
                  </a:solidFill>
                  <a:latin typeface="Candara" panose="020E0502030303020204" pitchFamily="34" charset="0"/>
                  <a:ea typeface="华文楷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1600">
                  <a:solidFill>
                    <a:schemeClr val="tx2"/>
                  </a:solidFill>
                  <a:latin typeface="Candara" panose="020E0502030303020204" pitchFamily="34" charset="0"/>
                  <a:ea typeface="华文楷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kumimoji="1"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charset="-122"/>
              </a:endParaRPr>
            </a:p>
          </p:txBody>
        </p:sp>
        <p:sp>
          <p:nvSpPr>
            <p:cNvPr id="116772" name="椭圆 36"/>
            <p:cNvSpPr>
              <a:spLocks noChangeArrowheads="1"/>
            </p:cNvSpPr>
            <p:nvPr/>
          </p:nvSpPr>
          <p:spPr bwMode="auto">
            <a:xfrm>
              <a:off x="6643702" y="3214686"/>
              <a:ext cx="45719" cy="45719"/>
            </a:xfrm>
            <a:prstGeom prst="ellipse">
              <a:avLst/>
            </a:prstGeom>
            <a:solidFill>
              <a:schemeClr val="tx1"/>
            </a:solidFill>
            <a:ln w="9525" algn="ctr">
              <a:solidFill>
                <a:schemeClr val="tx1"/>
              </a:solidFill>
              <a:miter lim="800000"/>
            </a:ln>
          </p:spPr>
          <p:txBody>
            <a:bodyPr wrap="none"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2400">
                  <a:solidFill>
                    <a:schemeClr val="tx2"/>
                  </a:solidFill>
                  <a:latin typeface="Candara" panose="020E0502030303020204" pitchFamily="34" charset="0"/>
                  <a:ea typeface="华文楷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2200">
                  <a:solidFill>
                    <a:schemeClr val="tx2"/>
                  </a:solidFill>
                  <a:latin typeface="Candara" panose="020E0502030303020204" pitchFamily="34" charset="0"/>
                  <a:ea typeface="华文楷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2000">
                  <a:solidFill>
                    <a:schemeClr val="tx2"/>
                  </a:solidFill>
                  <a:latin typeface="Candara" panose="020E0502030303020204" pitchFamily="34" charset="0"/>
                  <a:ea typeface="华文楷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2000">
                  <a:solidFill>
                    <a:schemeClr val="tx2"/>
                  </a:solidFill>
                  <a:latin typeface="Candara" panose="020E0502030303020204" pitchFamily="34" charset="0"/>
                  <a:ea typeface="华文楷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1600">
                  <a:solidFill>
                    <a:schemeClr val="tx2"/>
                  </a:solidFill>
                  <a:latin typeface="Candara" panose="020E0502030303020204" pitchFamily="34" charset="0"/>
                  <a:ea typeface="华文楷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1600">
                  <a:solidFill>
                    <a:schemeClr val="tx2"/>
                  </a:solidFill>
                  <a:latin typeface="Candara" panose="020E0502030303020204" pitchFamily="34" charset="0"/>
                  <a:ea typeface="华文楷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1600">
                  <a:solidFill>
                    <a:schemeClr val="tx2"/>
                  </a:solidFill>
                  <a:latin typeface="Candara" panose="020E0502030303020204" pitchFamily="34" charset="0"/>
                  <a:ea typeface="华文楷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1600">
                  <a:solidFill>
                    <a:schemeClr val="tx2"/>
                  </a:solidFill>
                  <a:latin typeface="Candara" panose="020E0502030303020204" pitchFamily="34" charset="0"/>
                  <a:ea typeface="华文楷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1600">
                  <a:solidFill>
                    <a:schemeClr val="tx2"/>
                  </a:solidFill>
                  <a:latin typeface="Candara" panose="020E0502030303020204" pitchFamily="34" charset="0"/>
                  <a:ea typeface="华文楷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kumimoji="1"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charset="-122"/>
              </a:endParaRPr>
            </a:p>
          </p:txBody>
        </p:sp>
        <p:sp>
          <p:nvSpPr>
            <p:cNvPr id="116773" name="椭圆 37"/>
            <p:cNvSpPr>
              <a:spLocks noChangeArrowheads="1"/>
            </p:cNvSpPr>
            <p:nvPr/>
          </p:nvSpPr>
          <p:spPr bwMode="auto">
            <a:xfrm>
              <a:off x="7052330" y="3234686"/>
              <a:ext cx="45719" cy="45719"/>
            </a:xfrm>
            <a:prstGeom prst="ellipse">
              <a:avLst/>
            </a:prstGeom>
            <a:solidFill>
              <a:schemeClr val="tx1"/>
            </a:solidFill>
            <a:ln w="9525" algn="ctr">
              <a:solidFill>
                <a:schemeClr val="tx1"/>
              </a:solidFill>
              <a:miter lim="800000"/>
            </a:ln>
          </p:spPr>
          <p:txBody>
            <a:bodyPr wrap="none"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2400">
                  <a:solidFill>
                    <a:schemeClr val="tx2"/>
                  </a:solidFill>
                  <a:latin typeface="Candara" panose="020E0502030303020204" pitchFamily="34" charset="0"/>
                  <a:ea typeface="华文楷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2200">
                  <a:solidFill>
                    <a:schemeClr val="tx2"/>
                  </a:solidFill>
                  <a:latin typeface="Candara" panose="020E0502030303020204" pitchFamily="34" charset="0"/>
                  <a:ea typeface="华文楷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2000">
                  <a:solidFill>
                    <a:schemeClr val="tx2"/>
                  </a:solidFill>
                  <a:latin typeface="Candara" panose="020E0502030303020204" pitchFamily="34" charset="0"/>
                  <a:ea typeface="华文楷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2000">
                  <a:solidFill>
                    <a:schemeClr val="tx2"/>
                  </a:solidFill>
                  <a:latin typeface="Candara" panose="020E0502030303020204" pitchFamily="34" charset="0"/>
                  <a:ea typeface="华文楷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1600">
                  <a:solidFill>
                    <a:schemeClr val="tx2"/>
                  </a:solidFill>
                  <a:latin typeface="Candara" panose="020E0502030303020204" pitchFamily="34" charset="0"/>
                  <a:ea typeface="华文楷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1600">
                  <a:solidFill>
                    <a:schemeClr val="tx2"/>
                  </a:solidFill>
                  <a:latin typeface="Candara" panose="020E0502030303020204" pitchFamily="34" charset="0"/>
                  <a:ea typeface="华文楷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1600">
                  <a:solidFill>
                    <a:schemeClr val="tx2"/>
                  </a:solidFill>
                  <a:latin typeface="Candara" panose="020E0502030303020204" pitchFamily="34" charset="0"/>
                  <a:ea typeface="华文楷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1600">
                  <a:solidFill>
                    <a:schemeClr val="tx2"/>
                  </a:solidFill>
                  <a:latin typeface="Candara" panose="020E0502030303020204" pitchFamily="34" charset="0"/>
                  <a:ea typeface="华文楷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1600">
                  <a:solidFill>
                    <a:schemeClr val="tx2"/>
                  </a:solidFill>
                  <a:latin typeface="Candara" panose="020E0502030303020204" pitchFamily="34" charset="0"/>
                  <a:ea typeface="华文楷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kumimoji="1"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charset="-122"/>
              </a:endParaRPr>
            </a:p>
          </p:txBody>
        </p:sp>
        <p:sp>
          <p:nvSpPr>
            <p:cNvPr id="116774" name="椭圆 38"/>
            <p:cNvSpPr>
              <a:spLocks noChangeArrowheads="1"/>
            </p:cNvSpPr>
            <p:nvPr/>
          </p:nvSpPr>
          <p:spPr bwMode="auto">
            <a:xfrm>
              <a:off x="7358082" y="3438523"/>
              <a:ext cx="45719" cy="45719"/>
            </a:xfrm>
            <a:prstGeom prst="ellipse">
              <a:avLst/>
            </a:prstGeom>
            <a:solidFill>
              <a:schemeClr val="tx1"/>
            </a:solidFill>
            <a:ln w="9525" algn="ctr">
              <a:solidFill>
                <a:schemeClr val="tx1"/>
              </a:solidFill>
              <a:miter lim="800000"/>
            </a:ln>
          </p:spPr>
          <p:txBody>
            <a:bodyPr wrap="none"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2400">
                  <a:solidFill>
                    <a:schemeClr val="tx2"/>
                  </a:solidFill>
                  <a:latin typeface="Candara" panose="020E0502030303020204" pitchFamily="34" charset="0"/>
                  <a:ea typeface="华文楷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2200">
                  <a:solidFill>
                    <a:schemeClr val="tx2"/>
                  </a:solidFill>
                  <a:latin typeface="Candara" panose="020E0502030303020204" pitchFamily="34" charset="0"/>
                  <a:ea typeface="华文楷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2000">
                  <a:solidFill>
                    <a:schemeClr val="tx2"/>
                  </a:solidFill>
                  <a:latin typeface="Candara" panose="020E0502030303020204" pitchFamily="34" charset="0"/>
                  <a:ea typeface="华文楷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2000">
                  <a:solidFill>
                    <a:schemeClr val="tx2"/>
                  </a:solidFill>
                  <a:latin typeface="Candara" panose="020E0502030303020204" pitchFamily="34" charset="0"/>
                  <a:ea typeface="华文楷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1600">
                  <a:solidFill>
                    <a:schemeClr val="tx2"/>
                  </a:solidFill>
                  <a:latin typeface="Candara" panose="020E0502030303020204" pitchFamily="34" charset="0"/>
                  <a:ea typeface="华文楷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1600">
                  <a:solidFill>
                    <a:schemeClr val="tx2"/>
                  </a:solidFill>
                  <a:latin typeface="Candara" panose="020E0502030303020204" pitchFamily="34" charset="0"/>
                  <a:ea typeface="华文楷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1600">
                  <a:solidFill>
                    <a:schemeClr val="tx2"/>
                  </a:solidFill>
                  <a:latin typeface="Candara" panose="020E0502030303020204" pitchFamily="34" charset="0"/>
                  <a:ea typeface="华文楷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1600">
                  <a:solidFill>
                    <a:schemeClr val="tx2"/>
                  </a:solidFill>
                  <a:latin typeface="Candara" panose="020E0502030303020204" pitchFamily="34" charset="0"/>
                  <a:ea typeface="华文楷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1600">
                  <a:solidFill>
                    <a:schemeClr val="tx2"/>
                  </a:solidFill>
                  <a:latin typeface="Candara" panose="020E0502030303020204" pitchFamily="34" charset="0"/>
                  <a:ea typeface="华文楷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kumimoji="1"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charset="-122"/>
              </a:endParaRPr>
            </a:p>
          </p:txBody>
        </p:sp>
        <p:sp>
          <p:nvSpPr>
            <p:cNvPr id="116775" name="椭圆 39"/>
            <p:cNvSpPr>
              <a:spLocks noChangeArrowheads="1"/>
            </p:cNvSpPr>
            <p:nvPr/>
          </p:nvSpPr>
          <p:spPr bwMode="auto">
            <a:xfrm>
              <a:off x="6812297" y="3396929"/>
              <a:ext cx="45719" cy="45719"/>
            </a:xfrm>
            <a:prstGeom prst="ellipse">
              <a:avLst/>
            </a:prstGeom>
            <a:solidFill>
              <a:schemeClr val="tx1"/>
            </a:solidFill>
            <a:ln w="9525" algn="ctr">
              <a:solidFill>
                <a:schemeClr val="tx1"/>
              </a:solidFill>
              <a:miter lim="800000"/>
            </a:ln>
          </p:spPr>
          <p:txBody>
            <a:bodyPr wrap="none"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2400">
                  <a:solidFill>
                    <a:schemeClr val="tx2"/>
                  </a:solidFill>
                  <a:latin typeface="Candara" panose="020E0502030303020204" pitchFamily="34" charset="0"/>
                  <a:ea typeface="华文楷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2200">
                  <a:solidFill>
                    <a:schemeClr val="tx2"/>
                  </a:solidFill>
                  <a:latin typeface="Candara" panose="020E0502030303020204" pitchFamily="34" charset="0"/>
                  <a:ea typeface="华文楷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2000">
                  <a:solidFill>
                    <a:schemeClr val="tx2"/>
                  </a:solidFill>
                  <a:latin typeface="Candara" panose="020E0502030303020204" pitchFamily="34" charset="0"/>
                  <a:ea typeface="华文楷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2000">
                  <a:solidFill>
                    <a:schemeClr val="tx2"/>
                  </a:solidFill>
                  <a:latin typeface="Candara" panose="020E0502030303020204" pitchFamily="34" charset="0"/>
                  <a:ea typeface="华文楷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1600">
                  <a:solidFill>
                    <a:schemeClr val="tx2"/>
                  </a:solidFill>
                  <a:latin typeface="Candara" panose="020E0502030303020204" pitchFamily="34" charset="0"/>
                  <a:ea typeface="华文楷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1600">
                  <a:solidFill>
                    <a:schemeClr val="tx2"/>
                  </a:solidFill>
                  <a:latin typeface="Candara" panose="020E0502030303020204" pitchFamily="34" charset="0"/>
                  <a:ea typeface="华文楷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1600">
                  <a:solidFill>
                    <a:schemeClr val="tx2"/>
                  </a:solidFill>
                  <a:latin typeface="Candara" panose="020E0502030303020204" pitchFamily="34" charset="0"/>
                  <a:ea typeface="华文楷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1600">
                  <a:solidFill>
                    <a:schemeClr val="tx2"/>
                  </a:solidFill>
                  <a:latin typeface="Candara" panose="020E0502030303020204" pitchFamily="34" charset="0"/>
                  <a:ea typeface="华文楷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1600">
                  <a:solidFill>
                    <a:schemeClr val="tx2"/>
                  </a:solidFill>
                  <a:latin typeface="Candara" panose="020E0502030303020204" pitchFamily="34" charset="0"/>
                  <a:ea typeface="华文楷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kumimoji="1"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charset="-122"/>
              </a:endParaRPr>
            </a:p>
          </p:txBody>
        </p:sp>
        <p:sp>
          <p:nvSpPr>
            <p:cNvPr id="116776" name="椭圆 40"/>
            <p:cNvSpPr>
              <a:spLocks noChangeArrowheads="1"/>
            </p:cNvSpPr>
            <p:nvPr/>
          </p:nvSpPr>
          <p:spPr bwMode="auto">
            <a:xfrm>
              <a:off x="7572396" y="3357562"/>
              <a:ext cx="45719" cy="45719"/>
            </a:xfrm>
            <a:prstGeom prst="ellipse">
              <a:avLst/>
            </a:prstGeom>
            <a:solidFill>
              <a:schemeClr val="tx1"/>
            </a:solidFill>
            <a:ln w="9525" algn="ctr">
              <a:solidFill>
                <a:schemeClr val="tx1"/>
              </a:solidFill>
              <a:miter lim="800000"/>
            </a:ln>
          </p:spPr>
          <p:txBody>
            <a:bodyPr wrap="none"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2400">
                  <a:solidFill>
                    <a:schemeClr val="tx2"/>
                  </a:solidFill>
                  <a:latin typeface="Candara" panose="020E0502030303020204" pitchFamily="34" charset="0"/>
                  <a:ea typeface="华文楷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2200">
                  <a:solidFill>
                    <a:schemeClr val="tx2"/>
                  </a:solidFill>
                  <a:latin typeface="Candara" panose="020E0502030303020204" pitchFamily="34" charset="0"/>
                  <a:ea typeface="华文楷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2000">
                  <a:solidFill>
                    <a:schemeClr val="tx2"/>
                  </a:solidFill>
                  <a:latin typeface="Candara" panose="020E0502030303020204" pitchFamily="34" charset="0"/>
                  <a:ea typeface="华文楷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2000">
                  <a:solidFill>
                    <a:schemeClr val="tx2"/>
                  </a:solidFill>
                  <a:latin typeface="Candara" panose="020E0502030303020204" pitchFamily="34" charset="0"/>
                  <a:ea typeface="华文楷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1600">
                  <a:solidFill>
                    <a:schemeClr val="tx2"/>
                  </a:solidFill>
                  <a:latin typeface="Candara" panose="020E0502030303020204" pitchFamily="34" charset="0"/>
                  <a:ea typeface="华文楷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1600">
                  <a:solidFill>
                    <a:schemeClr val="tx2"/>
                  </a:solidFill>
                  <a:latin typeface="Candara" panose="020E0502030303020204" pitchFamily="34" charset="0"/>
                  <a:ea typeface="华文楷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1600">
                  <a:solidFill>
                    <a:schemeClr val="tx2"/>
                  </a:solidFill>
                  <a:latin typeface="Candara" panose="020E0502030303020204" pitchFamily="34" charset="0"/>
                  <a:ea typeface="华文楷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1600">
                  <a:solidFill>
                    <a:schemeClr val="tx2"/>
                  </a:solidFill>
                  <a:latin typeface="Candara" panose="020E0502030303020204" pitchFamily="34" charset="0"/>
                  <a:ea typeface="华文楷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1600">
                  <a:solidFill>
                    <a:schemeClr val="tx2"/>
                  </a:solidFill>
                  <a:latin typeface="Candara" panose="020E0502030303020204" pitchFamily="34" charset="0"/>
                  <a:ea typeface="华文楷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kumimoji="1"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charset="-122"/>
              </a:endParaRPr>
            </a:p>
          </p:txBody>
        </p:sp>
        <p:sp>
          <p:nvSpPr>
            <p:cNvPr id="116777" name="椭圆 41"/>
            <p:cNvSpPr>
              <a:spLocks noChangeArrowheads="1"/>
            </p:cNvSpPr>
            <p:nvPr/>
          </p:nvSpPr>
          <p:spPr bwMode="auto">
            <a:xfrm>
              <a:off x="7312363" y="3260405"/>
              <a:ext cx="45719" cy="45719"/>
            </a:xfrm>
            <a:prstGeom prst="ellipse">
              <a:avLst/>
            </a:prstGeom>
            <a:solidFill>
              <a:schemeClr val="tx1"/>
            </a:solidFill>
            <a:ln w="9525" algn="ctr">
              <a:solidFill>
                <a:schemeClr val="tx1"/>
              </a:solidFill>
              <a:miter lim="800000"/>
            </a:ln>
          </p:spPr>
          <p:txBody>
            <a:bodyPr wrap="none"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2400">
                  <a:solidFill>
                    <a:schemeClr val="tx2"/>
                  </a:solidFill>
                  <a:latin typeface="Candara" panose="020E0502030303020204" pitchFamily="34" charset="0"/>
                  <a:ea typeface="华文楷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2200">
                  <a:solidFill>
                    <a:schemeClr val="tx2"/>
                  </a:solidFill>
                  <a:latin typeface="Candara" panose="020E0502030303020204" pitchFamily="34" charset="0"/>
                  <a:ea typeface="华文楷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2000">
                  <a:solidFill>
                    <a:schemeClr val="tx2"/>
                  </a:solidFill>
                  <a:latin typeface="Candara" panose="020E0502030303020204" pitchFamily="34" charset="0"/>
                  <a:ea typeface="华文楷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2000">
                  <a:solidFill>
                    <a:schemeClr val="tx2"/>
                  </a:solidFill>
                  <a:latin typeface="Candara" panose="020E0502030303020204" pitchFamily="34" charset="0"/>
                  <a:ea typeface="华文楷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1600">
                  <a:solidFill>
                    <a:schemeClr val="tx2"/>
                  </a:solidFill>
                  <a:latin typeface="Candara" panose="020E0502030303020204" pitchFamily="34" charset="0"/>
                  <a:ea typeface="华文楷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1600">
                  <a:solidFill>
                    <a:schemeClr val="tx2"/>
                  </a:solidFill>
                  <a:latin typeface="Candara" panose="020E0502030303020204" pitchFamily="34" charset="0"/>
                  <a:ea typeface="华文楷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1600">
                  <a:solidFill>
                    <a:schemeClr val="tx2"/>
                  </a:solidFill>
                  <a:latin typeface="Candara" panose="020E0502030303020204" pitchFamily="34" charset="0"/>
                  <a:ea typeface="华文楷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1600">
                  <a:solidFill>
                    <a:schemeClr val="tx2"/>
                  </a:solidFill>
                  <a:latin typeface="Candara" panose="020E0502030303020204" pitchFamily="34" charset="0"/>
                  <a:ea typeface="华文楷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1600">
                  <a:solidFill>
                    <a:schemeClr val="tx2"/>
                  </a:solidFill>
                  <a:latin typeface="Candara" panose="020E0502030303020204" pitchFamily="34" charset="0"/>
                  <a:ea typeface="华文楷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kumimoji="1"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charset="-122"/>
              </a:endParaRPr>
            </a:p>
          </p:txBody>
        </p:sp>
        <p:sp>
          <p:nvSpPr>
            <p:cNvPr id="116778" name="椭圆 42"/>
            <p:cNvSpPr>
              <a:spLocks noChangeArrowheads="1"/>
            </p:cNvSpPr>
            <p:nvPr/>
          </p:nvSpPr>
          <p:spPr bwMode="auto">
            <a:xfrm>
              <a:off x="7000892" y="3526157"/>
              <a:ext cx="45719" cy="45719"/>
            </a:xfrm>
            <a:prstGeom prst="ellipse">
              <a:avLst/>
            </a:prstGeom>
            <a:solidFill>
              <a:schemeClr val="tx1"/>
            </a:solidFill>
            <a:ln w="9525" algn="ctr">
              <a:solidFill>
                <a:schemeClr val="tx1"/>
              </a:solidFill>
              <a:miter lim="800000"/>
            </a:ln>
          </p:spPr>
          <p:txBody>
            <a:bodyPr wrap="none"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2400">
                  <a:solidFill>
                    <a:schemeClr val="tx2"/>
                  </a:solidFill>
                  <a:latin typeface="Candara" panose="020E0502030303020204" pitchFamily="34" charset="0"/>
                  <a:ea typeface="华文楷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2200">
                  <a:solidFill>
                    <a:schemeClr val="tx2"/>
                  </a:solidFill>
                  <a:latin typeface="Candara" panose="020E0502030303020204" pitchFamily="34" charset="0"/>
                  <a:ea typeface="华文楷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2000">
                  <a:solidFill>
                    <a:schemeClr val="tx2"/>
                  </a:solidFill>
                  <a:latin typeface="Candara" panose="020E0502030303020204" pitchFamily="34" charset="0"/>
                  <a:ea typeface="华文楷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2000">
                  <a:solidFill>
                    <a:schemeClr val="tx2"/>
                  </a:solidFill>
                  <a:latin typeface="Candara" panose="020E0502030303020204" pitchFamily="34" charset="0"/>
                  <a:ea typeface="华文楷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1600">
                  <a:solidFill>
                    <a:schemeClr val="tx2"/>
                  </a:solidFill>
                  <a:latin typeface="Candara" panose="020E0502030303020204" pitchFamily="34" charset="0"/>
                  <a:ea typeface="华文楷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1600">
                  <a:solidFill>
                    <a:schemeClr val="tx2"/>
                  </a:solidFill>
                  <a:latin typeface="Candara" panose="020E0502030303020204" pitchFamily="34" charset="0"/>
                  <a:ea typeface="华文楷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1600">
                  <a:solidFill>
                    <a:schemeClr val="tx2"/>
                  </a:solidFill>
                  <a:latin typeface="Candara" panose="020E0502030303020204" pitchFamily="34" charset="0"/>
                  <a:ea typeface="华文楷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1600">
                  <a:solidFill>
                    <a:schemeClr val="tx2"/>
                  </a:solidFill>
                  <a:latin typeface="Candara" panose="020E0502030303020204" pitchFamily="34" charset="0"/>
                  <a:ea typeface="华文楷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1600">
                  <a:solidFill>
                    <a:schemeClr val="tx2"/>
                  </a:solidFill>
                  <a:latin typeface="Candara" panose="020E0502030303020204" pitchFamily="34" charset="0"/>
                  <a:ea typeface="华文楷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kumimoji="1"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charset="-122"/>
              </a:endParaRPr>
            </a:p>
          </p:txBody>
        </p:sp>
        <p:sp>
          <p:nvSpPr>
            <p:cNvPr id="116779" name="椭圆 43"/>
            <p:cNvSpPr>
              <a:spLocks noChangeArrowheads="1"/>
            </p:cNvSpPr>
            <p:nvPr/>
          </p:nvSpPr>
          <p:spPr bwMode="auto">
            <a:xfrm>
              <a:off x="7210431" y="3327068"/>
              <a:ext cx="45719" cy="45719"/>
            </a:xfrm>
            <a:prstGeom prst="ellipse">
              <a:avLst/>
            </a:prstGeom>
            <a:solidFill>
              <a:schemeClr val="tx1"/>
            </a:solidFill>
            <a:ln w="9525" algn="ctr">
              <a:solidFill>
                <a:schemeClr val="tx1"/>
              </a:solidFill>
              <a:miter lim="800000"/>
            </a:ln>
          </p:spPr>
          <p:txBody>
            <a:bodyPr wrap="none"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2400">
                  <a:solidFill>
                    <a:schemeClr val="tx2"/>
                  </a:solidFill>
                  <a:latin typeface="Candara" panose="020E0502030303020204" pitchFamily="34" charset="0"/>
                  <a:ea typeface="华文楷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2200">
                  <a:solidFill>
                    <a:schemeClr val="tx2"/>
                  </a:solidFill>
                  <a:latin typeface="Candara" panose="020E0502030303020204" pitchFamily="34" charset="0"/>
                  <a:ea typeface="华文楷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2000">
                  <a:solidFill>
                    <a:schemeClr val="tx2"/>
                  </a:solidFill>
                  <a:latin typeface="Candara" panose="020E0502030303020204" pitchFamily="34" charset="0"/>
                  <a:ea typeface="华文楷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2000">
                  <a:solidFill>
                    <a:schemeClr val="tx2"/>
                  </a:solidFill>
                  <a:latin typeface="Candara" panose="020E0502030303020204" pitchFamily="34" charset="0"/>
                  <a:ea typeface="华文楷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1600">
                  <a:solidFill>
                    <a:schemeClr val="tx2"/>
                  </a:solidFill>
                  <a:latin typeface="Candara" panose="020E0502030303020204" pitchFamily="34" charset="0"/>
                  <a:ea typeface="华文楷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1600">
                  <a:solidFill>
                    <a:schemeClr val="tx2"/>
                  </a:solidFill>
                  <a:latin typeface="Candara" panose="020E0502030303020204" pitchFamily="34" charset="0"/>
                  <a:ea typeface="华文楷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1600">
                  <a:solidFill>
                    <a:schemeClr val="tx2"/>
                  </a:solidFill>
                  <a:latin typeface="Candara" panose="020E0502030303020204" pitchFamily="34" charset="0"/>
                  <a:ea typeface="华文楷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1600">
                  <a:solidFill>
                    <a:schemeClr val="tx2"/>
                  </a:solidFill>
                  <a:latin typeface="Candara" panose="020E0502030303020204" pitchFamily="34" charset="0"/>
                  <a:ea typeface="华文楷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1600">
                  <a:solidFill>
                    <a:schemeClr val="tx2"/>
                  </a:solidFill>
                  <a:latin typeface="Candara" panose="020E0502030303020204" pitchFamily="34" charset="0"/>
                  <a:ea typeface="华文楷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kumimoji="1"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charset="-122"/>
              </a:endParaRPr>
            </a:p>
          </p:txBody>
        </p:sp>
        <p:sp>
          <p:nvSpPr>
            <p:cNvPr id="116780" name="椭圆 44"/>
            <p:cNvSpPr>
              <a:spLocks noChangeArrowheads="1"/>
            </p:cNvSpPr>
            <p:nvPr/>
          </p:nvSpPr>
          <p:spPr bwMode="auto">
            <a:xfrm>
              <a:off x="6500826" y="3597595"/>
              <a:ext cx="45719" cy="45719"/>
            </a:xfrm>
            <a:prstGeom prst="ellipse">
              <a:avLst/>
            </a:prstGeom>
            <a:solidFill>
              <a:schemeClr val="tx1"/>
            </a:solidFill>
            <a:ln w="9525" algn="ctr">
              <a:solidFill>
                <a:schemeClr val="tx1"/>
              </a:solidFill>
              <a:miter lim="800000"/>
            </a:ln>
          </p:spPr>
          <p:txBody>
            <a:bodyPr wrap="none"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2400">
                  <a:solidFill>
                    <a:schemeClr val="tx2"/>
                  </a:solidFill>
                  <a:latin typeface="Candara" panose="020E0502030303020204" pitchFamily="34" charset="0"/>
                  <a:ea typeface="华文楷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2200">
                  <a:solidFill>
                    <a:schemeClr val="tx2"/>
                  </a:solidFill>
                  <a:latin typeface="Candara" panose="020E0502030303020204" pitchFamily="34" charset="0"/>
                  <a:ea typeface="华文楷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2000">
                  <a:solidFill>
                    <a:schemeClr val="tx2"/>
                  </a:solidFill>
                  <a:latin typeface="Candara" panose="020E0502030303020204" pitchFamily="34" charset="0"/>
                  <a:ea typeface="华文楷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2000">
                  <a:solidFill>
                    <a:schemeClr val="tx2"/>
                  </a:solidFill>
                  <a:latin typeface="Candara" panose="020E0502030303020204" pitchFamily="34" charset="0"/>
                  <a:ea typeface="华文楷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1600">
                  <a:solidFill>
                    <a:schemeClr val="tx2"/>
                  </a:solidFill>
                  <a:latin typeface="Candara" panose="020E0502030303020204" pitchFamily="34" charset="0"/>
                  <a:ea typeface="华文楷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1600">
                  <a:solidFill>
                    <a:schemeClr val="tx2"/>
                  </a:solidFill>
                  <a:latin typeface="Candara" panose="020E0502030303020204" pitchFamily="34" charset="0"/>
                  <a:ea typeface="华文楷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1600">
                  <a:solidFill>
                    <a:schemeClr val="tx2"/>
                  </a:solidFill>
                  <a:latin typeface="Candara" panose="020E0502030303020204" pitchFamily="34" charset="0"/>
                  <a:ea typeface="华文楷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1600">
                  <a:solidFill>
                    <a:schemeClr val="tx2"/>
                  </a:solidFill>
                  <a:latin typeface="Candara" panose="020E0502030303020204" pitchFamily="34" charset="0"/>
                  <a:ea typeface="华文楷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1600">
                  <a:solidFill>
                    <a:schemeClr val="tx2"/>
                  </a:solidFill>
                  <a:latin typeface="Candara" panose="020E0502030303020204" pitchFamily="34" charset="0"/>
                  <a:ea typeface="华文楷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kumimoji="1"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charset="-122"/>
              </a:endParaRPr>
            </a:p>
          </p:txBody>
        </p:sp>
        <p:sp>
          <p:nvSpPr>
            <p:cNvPr id="116781" name="椭圆 45"/>
            <p:cNvSpPr>
              <a:spLocks noChangeArrowheads="1"/>
            </p:cNvSpPr>
            <p:nvPr/>
          </p:nvSpPr>
          <p:spPr bwMode="auto">
            <a:xfrm>
              <a:off x="7740991" y="3341366"/>
              <a:ext cx="45719" cy="45719"/>
            </a:xfrm>
            <a:prstGeom prst="ellipse">
              <a:avLst/>
            </a:prstGeom>
            <a:solidFill>
              <a:schemeClr val="tx1"/>
            </a:solidFill>
            <a:ln w="9525" algn="ctr">
              <a:solidFill>
                <a:schemeClr val="tx1"/>
              </a:solidFill>
              <a:miter lim="800000"/>
            </a:ln>
          </p:spPr>
          <p:txBody>
            <a:bodyPr wrap="none"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2400">
                  <a:solidFill>
                    <a:schemeClr val="tx2"/>
                  </a:solidFill>
                  <a:latin typeface="Candara" panose="020E0502030303020204" pitchFamily="34" charset="0"/>
                  <a:ea typeface="华文楷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2200">
                  <a:solidFill>
                    <a:schemeClr val="tx2"/>
                  </a:solidFill>
                  <a:latin typeface="Candara" panose="020E0502030303020204" pitchFamily="34" charset="0"/>
                  <a:ea typeface="华文楷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2000">
                  <a:solidFill>
                    <a:schemeClr val="tx2"/>
                  </a:solidFill>
                  <a:latin typeface="Candara" panose="020E0502030303020204" pitchFamily="34" charset="0"/>
                  <a:ea typeface="华文楷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2000">
                  <a:solidFill>
                    <a:schemeClr val="tx2"/>
                  </a:solidFill>
                  <a:latin typeface="Candara" panose="020E0502030303020204" pitchFamily="34" charset="0"/>
                  <a:ea typeface="华文楷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1600">
                  <a:solidFill>
                    <a:schemeClr val="tx2"/>
                  </a:solidFill>
                  <a:latin typeface="Candara" panose="020E0502030303020204" pitchFamily="34" charset="0"/>
                  <a:ea typeface="华文楷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1600">
                  <a:solidFill>
                    <a:schemeClr val="tx2"/>
                  </a:solidFill>
                  <a:latin typeface="Candara" panose="020E0502030303020204" pitchFamily="34" charset="0"/>
                  <a:ea typeface="华文楷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1600">
                  <a:solidFill>
                    <a:schemeClr val="tx2"/>
                  </a:solidFill>
                  <a:latin typeface="Candara" panose="020E0502030303020204" pitchFamily="34" charset="0"/>
                  <a:ea typeface="华文楷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1600">
                  <a:solidFill>
                    <a:schemeClr val="tx2"/>
                  </a:solidFill>
                  <a:latin typeface="Candara" panose="020E0502030303020204" pitchFamily="34" charset="0"/>
                  <a:ea typeface="华文楷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1600">
                  <a:solidFill>
                    <a:schemeClr val="tx2"/>
                  </a:solidFill>
                  <a:latin typeface="Candara" panose="020E0502030303020204" pitchFamily="34" charset="0"/>
                  <a:ea typeface="华文楷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kumimoji="1"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charset="-122"/>
              </a:endParaRPr>
            </a:p>
          </p:txBody>
        </p:sp>
        <p:sp>
          <p:nvSpPr>
            <p:cNvPr id="116782" name="椭圆 46"/>
            <p:cNvSpPr>
              <a:spLocks noChangeArrowheads="1"/>
            </p:cNvSpPr>
            <p:nvPr/>
          </p:nvSpPr>
          <p:spPr bwMode="auto">
            <a:xfrm>
              <a:off x="7480958" y="3234686"/>
              <a:ext cx="45719" cy="45719"/>
            </a:xfrm>
            <a:prstGeom prst="ellipse">
              <a:avLst/>
            </a:prstGeom>
            <a:solidFill>
              <a:schemeClr val="tx1"/>
            </a:solidFill>
            <a:ln w="9525" algn="ctr">
              <a:solidFill>
                <a:schemeClr val="tx1"/>
              </a:solidFill>
              <a:miter lim="800000"/>
            </a:ln>
          </p:spPr>
          <p:txBody>
            <a:bodyPr wrap="none"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2400">
                  <a:solidFill>
                    <a:schemeClr val="tx2"/>
                  </a:solidFill>
                  <a:latin typeface="Candara" panose="020E0502030303020204" pitchFamily="34" charset="0"/>
                  <a:ea typeface="华文楷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2200">
                  <a:solidFill>
                    <a:schemeClr val="tx2"/>
                  </a:solidFill>
                  <a:latin typeface="Candara" panose="020E0502030303020204" pitchFamily="34" charset="0"/>
                  <a:ea typeface="华文楷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2000">
                  <a:solidFill>
                    <a:schemeClr val="tx2"/>
                  </a:solidFill>
                  <a:latin typeface="Candara" panose="020E0502030303020204" pitchFamily="34" charset="0"/>
                  <a:ea typeface="华文楷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2000">
                  <a:solidFill>
                    <a:schemeClr val="tx2"/>
                  </a:solidFill>
                  <a:latin typeface="Candara" panose="020E0502030303020204" pitchFamily="34" charset="0"/>
                  <a:ea typeface="华文楷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1600">
                  <a:solidFill>
                    <a:schemeClr val="tx2"/>
                  </a:solidFill>
                  <a:latin typeface="Candara" panose="020E0502030303020204" pitchFamily="34" charset="0"/>
                  <a:ea typeface="华文楷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1600">
                  <a:solidFill>
                    <a:schemeClr val="tx2"/>
                  </a:solidFill>
                  <a:latin typeface="Candara" panose="020E0502030303020204" pitchFamily="34" charset="0"/>
                  <a:ea typeface="华文楷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1600">
                  <a:solidFill>
                    <a:schemeClr val="tx2"/>
                  </a:solidFill>
                  <a:latin typeface="Candara" panose="020E0502030303020204" pitchFamily="34" charset="0"/>
                  <a:ea typeface="华文楷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1600">
                  <a:solidFill>
                    <a:schemeClr val="tx2"/>
                  </a:solidFill>
                  <a:latin typeface="Candara" panose="020E0502030303020204" pitchFamily="34" charset="0"/>
                  <a:ea typeface="华文楷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1600">
                  <a:solidFill>
                    <a:schemeClr val="tx2"/>
                  </a:solidFill>
                  <a:latin typeface="Candara" panose="020E0502030303020204" pitchFamily="34" charset="0"/>
                  <a:ea typeface="华文楷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kumimoji="1"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charset="-122"/>
              </a:endParaRPr>
            </a:p>
          </p:txBody>
        </p:sp>
      </p:grpSp>
      <p:graphicFrame>
        <p:nvGraphicFramePr>
          <p:cNvPr id="2" name="对象 1"/>
          <p:cNvGraphicFramePr>
            <a:graphicFrameLocks noChangeAspect="1"/>
          </p:cNvGraphicFramePr>
          <p:nvPr/>
        </p:nvGraphicFramePr>
        <p:xfrm>
          <a:off x="827088" y="260350"/>
          <a:ext cx="3943350" cy="1139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13" name="Equation" r:id="rId11" imgW="1536065" imgH="444500" progId="Equation.DSMT4">
                  <p:embed/>
                </p:oleObj>
              </mc:Choice>
              <mc:Fallback>
                <p:oleObj name="Equation" r:id="rId11" imgW="1536065" imgH="444500" progId="Equation.DSMT4">
                  <p:embed/>
                  <p:pic>
                    <p:nvPicPr>
                      <p:cNvPr id="0" name="图片 246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088" y="260350"/>
                        <a:ext cx="3943350" cy="1139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6751" name="Rectangle 3" descr="Rectangle: Click to edit Master text styles&#10;Second level&#10;Third level&#10;Fourth level&#10;Fifth level"/>
          <p:cNvSpPr>
            <a:spLocks noChangeArrowheads="1"/>
          </p:cNvSpPr>
          <p:nvPr/>
        </p:nvSpPr>
        <p:spPr bwMode="auto">
          <a:xfrm>
            <a:off x="1619250" y="6248400"/>
            <a:ext cx="122555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400">
                <a:solidFill>
                  <a:schemeClr val="tx2"/>
                </a:solidFill>
                <a:latin typeface="Candara" panose="020E0502030303020204" pitchFamily="34" charset="0"/>
                <a:ea typeface="华文楷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200">
                <a:solidFill>
                  <a:schemeClr val="tx2"/>
                </a:solidFill>
                <a:latin typeface="Candara" panose="020E0502030303020204" pitchFamily="34" charset="0"/>
                <a:ea typeface="华文楷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  <a:ea typeface="华文楷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  <a:ea typeface="华文楷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  <a:ea typeface="华文楷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  <a:ea typeface="华文楷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  <a:ea typeface="华文楷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  <a:ea typeface="华文楷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  <a:ea typeface="华文楷体" pitchFamily="2" charset="-122"/>
              </a:defRPr>
            </a:lvl9pPr>
          </a:lstStyle>
          <a:p>
            <a:pPr algn="just" eaLnBrk="1" hangingPunct="1">
              <a:buClr>
                <a:schemeClr val="hlink"/>
              </a:buClr>
              <a:buSzPct val="110000"/>
              <a:buFont typeface="Wingdings" panose="05000000000000000000" pitchFamily="2" charset="2"/>
              <a:buNone/>
            </a:pPr>
            <a:r>
              <a:rPr kumimoji="1" lang="zh-CN" altLang="en-US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charset="-122"/>
              </a:rPr>
              <a:t>所以：</a:t>
            </a:r>
            <a:endParaRPr kumimoji="1" lang="zh-CN" altLang="en-US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50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450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450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450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450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450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450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450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450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450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6" dur="500"/>
                                        <p:tgtEl>
                                          <p:spTgt spid="450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061" grpId="0"/>
      <p:bldP spid="45064" grpId="0"/>
      <p:bldP spid="45066" grpId="0"/>
      <p:bldP spid="45067" grpId="0"/>
      <p:bldP spid="45071" grpId="0"/>
      <p:bldP spid="45072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5" name="Text Box 15"/>
          <p:cNvSpPr txBox="1">
            <a:spLocks noChangeArrowheads="1"/>
          </p:cNvSpPr>
          <p:nvPr/>
        </p:nvSpPr>
        <p:spPr bwMode="auto">
          <a:xfrm>
            <a:off x="608013" y="3933825"/>
            <a:ext cx="8175625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400">
                <a:solidFill>
                  <a:schemeClr val="tx2"/>
                </a:solidFill>
                <a:latin typeface="Candara" panose="020E0502030303020204" pitchFamily="34" charset="0"/>
                <a:ea typeface="华文楷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200">
                <a:solidFill>
                  <a:schemeClr val="tx2"/>
                </a:solidFill>
                <a:latin typeface="Candara" panose="020E0502030303020204" pitchFamily="34" charset="0"/>
                <a:ea typeface="华文楷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  <a:ea typeface="华文楷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  <a:ea typeface="华文楷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  <a:ea typeface="华文楷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  <a:ea typeface="华文楷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  <a:ea typeface="华文楷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  <a:ea typeface="华文楷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  <a:ea typeface="华文楷体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Ø"/>
            </a:pPr>
            <a:r>
              <a:rPr kumimoji="1" lang="zh-CN" altLang="en-US">
                <a:solidFill>
                  <a:srgbClr val="6B208C"/>
                </a:solidFill>
                <a:latin typeface="Times New Roman" panose="02020603050405020304" pitchFamily="18" charset="0"/>
                <a:ea typeface="微软雅黑" panose="020B0503020204020204" charset="-122"/>
              </a:rPr>
              <a:t>其</a:t>
            </a:r>
            <a:r>
              <a:rPr kumimoji="1" lang="zh-CN" altLang="en-US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charset="-122"/>
              </a:rPr>
              <a:t>浓度减少到原值的</a:t>
            </a:r>
            <a:r>
              <a:rPr kumimoji="1" lang="en-US" altLang="zh-CN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charset="-122"/>
              </a:rPr>
              <a:t>1/e</a:t>
            </a:r>
            <a:r>
              <a:rPr kumimoji="1" lang="zh-CN" altLang="en-US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charset="-122"/>
              </a:rPr>
              <a:t>时扩散走过的距离</a:t>
            </a:r>
            <a:r>
              <a:rPr kumimoji="1" lang="zh-CN" altLang="en-US">
                <a:solidFill>
                  <a:srgbClr val="6B208C"/>
                </a:solidFill>
                <a:latin typeface="Times New Roman" panose="02020603050405020304" pitchFamily="18" charset="0"/>
                <a:ea typeface="微软雅黑" panose="020B0503020204020204" charset="-122"/>
              </a:rPr>
              <a:t>。</a:t>
            </a:r>
            <a:endParaRPr kumimoji="1" lang="en-US" altLang="zh-CN">
              <a:solidFill>
                <a:srgbClr val="6B208C"/>
              </a:solidFill>
              <a:latin typeface="Times New Roman" panose="02020603050405020304" pitchFamily="18" charset="0"/>
              <a:ea typeface="微软雅黑" panose="020B0503020204020204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Ø"/>
            </a:pPr>
            <a:r>
              <a:rPr kumimoji="1" lang="zh-CN" altLang="en-US">
                <a:solidFill>
                  <a:srgbClr val="6B208C"/>
                </a:solidFill>
                <a:latin typeface="Times New Roman" panose="02020603050405020304" pitchFamily="18" charset="0"/>
                <a:ea typeface="微软雅黑" panose="020B0503020204020204" charset="-122"/>
              </a:rPr>
              <a:t>非平衡载流子</a:t>
            </a:r>
            <a:r>
              <a:rPr kumimoji="1" lang="zh-CN" altLang="en-US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charset="-122"/>
              </a:rPr>
              <a:t>深入半导体的平均深度</a:t>
            </a:r>
            <a:r>
              <a:rPr kumimoji="1" lang="zh-CN" altLang="en-US">
                <a:solidFill>
                  <a:srgbClr val="6B208C"/>
                </a:solidFill>
                <a:latin typeface="Times New Roman" panose="02020603050405020304" pitchFamily="18" charset="0"/>
                <a:ea typeface="微软雅黑" panose="020B0503020204020204" charset="-122"/>
              </a:rPr>
              <a:t>。</a:t>
            </a:r>
            <a:endParaRPr kumimoji="1" lang="en-US" altLang="zh-CN">
              <a:solidFill>
                <a:srgbClr val="6B208C"/>
              </a:solidFill>
              <a:latin typeface="Times New Roman" panose="02020603050405020304" pitchFamily="18" charset="0"/>
              <a:ea typeface="微软雅黑" panose="020B0503020204020204" charset="-122"/>
            </a:endParaRPr>
          </a:p>
        </p:txBody>
      </p:sp>
      <p:sp>
        <p:nvSpPr>
          <p:cNvPr id="5138" name="Rectangle 18"/>
          <p:cNvSpPr>
            <a:spLocks noChangeArrowheads="1"/>
          </p:cNvSpPr>
          <p:nvPr/>
        </p:nvSpPr>
        <p:spPr bwMode="auto">
          <a:xfrm>
            <a:off x="622300" y="3213100"/>
            <a:ext cx="281781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400">
                <a:solidFill>
                  <a:schemeClr val="tx2"/>
                </a:solidFill>
                <a:latin typeface="Candara" panose="020E0502030303020204" pitchFamily="34" charset="0"/>
                <a:ea typeface="华文楷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200">
                <a:solidFill>
                  <a:schemeClr val="tx2"/>
                </a:solidFill>
                <a:latin typeface="Candara" panose="020E0502030303020204" pitchFamily="34" charset="0"/>
                <a:ea typeface="华文楷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  <a:ea typeface="华文楷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  <a:ea typeface="华文楷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  <a:ea typeface="华文楷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  <a:ea typeface="华文楷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  <a:ea typeface="华文楷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  <a:ea typeface="华文楷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  <a:ea typeface="华文楷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b="1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charset="-122"/>
              </a:rPr>
              <a:t>扩散长度</a:t>
            </a:r>
            <a:r>
              <a:rPr kumimoji="1" lang="en-US" altLang="zh-CN" b="1" i="1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charset="-122"/>
              </a:rPr>
              <a:t>L</a:t>
            </a:r>
            <a:r>
              <a:rPr kumimoji="1" lang="en-US" altLang="zh-CN" b="1" i="1" baseline="-2500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charset="-122"/>
              </a:rPr>
              <a:t>p</a:t>
            </a:r>
            <a:r>
              <a:rPr kumimoji="1" lang="zh-CN" altLang="en-US" b="1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charset="-122"/>
              </a:rPr>
              <a:t>的意义</a:t>
            </a:r>
            <a:r>
              <a:rPr kumimoji="1" lang="en-US" altLang="zh-CN" b="1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charset="-122"/>
              </a:rPr>
              <a:t>:</a:t>
            </a:r>
            <a:endParaRPr kumimoji="1" lang="en-US" altLang="zh-CN" b="1">
              <a:solidFill>
                <a:srgbClr val="0070C0"/>
              </a:solidFill>
              <a:latin typeface="Times New Roman" panose="02020603050405020304" pitchFamily="18" charset="0"/>
              <a:ea typeface="微软雅黑" panose="020B0503020204020204" charset="-122"/>
            </a:endParaRPr>
          </a:p>
        </p:txBody>
      </p:sp>
      <p:sp>
        <p:nvSpPr>
          <p:cNvPr id="5139" name="Rectangle 3" descr="Rectangle: Click to edit Master text styles&#10;Second level&#10;Third level&#10;Fourth level&#10;Fifth level"/>
          <p:cNvSpPr>
            <a:spLocks noChangeArrowheads="1"/>
          </p:cNvSpPr>
          <p:nvPr/>
        </p:nvSpPr>
        <p:spPr bwMode="auto">
          <a:xfrm>
            <a:off x="457200" y="304800"/>
            <a:ext cx="80010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400">
                <a:solidFill>
                  <a:schemeClr val="tx2"/>
                </a:solidFill>
                <a:latin typeface="Candara" panose="020E0502030303020204" pitchFamily="34" charset="0"/>
                <a:ea typeface="华文楷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200">
                <a:solidFill>
                  <a:schemeClr val="tx2"/>
                </a:solidFill>
                <a:latin typeface="Candara" panose="020E0502030303020204" pitchFamily="34" charset="0"/>
                <a:ea typeface="华文楷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  <a:ea typeface="华文楷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  <a:ea typeface="华文楷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  <a:ea typeface="华文楷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  <a:ea typeface="华文楷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  <a:ea typeface="华文楷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  <a:ea typeface="华文楷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  <a:ea typeface="华文楷体" pitchFamily="2" charset="-122"/>
              </a:defRPr>
            </a:lvl9pPr>
          </a:lstStyle>
          <a:p>
            <a:pPr eaLnBrk="1" hangingPunct="1">
              <a:buClr>
                <a:schemeClr val="hlink"/>
              </a:buClr>
              <a:buSzPct val="110000"/>
              <a:buFont typeface="Wingdings" panose="05000000000000000000" pitchFamily="2" charset="2"/>
              <a:buNone/>
            </a:pPr>
            <a:r>
              <a:rPr kumimoji="1" lang="zh-CN" altLang="en-US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charset="-122"/>
              </a:rPr>
              <a:t>在复合前非平衡载流子透入半导体的平均深度： </a:t>
            </a:r>
            <a:endParaRPr kumimoji="1" lang="zh-CN" altLang="en-US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charset="-122"/>
            </a:endParaRPr>
          </a:p>
        </p:txBody>
      </p:sp>
      <p:graphicFrame>
        <p:nvGraphicFramePr>
          <p:cNvPr id="5140" name="Object 1024"/>
          <p:cNvGraphicFramePr>
            <a:graphicFrameLocks noChangeAspect="1"/>
          </p:cNvGraphicFramePr>
          <p:nvPr/>
        </p:nvGraphicFramePr>
        <p:xfrm>
          <a:off x="1331913" y="765175"/>
          <a:ext cx="5607050" cy="1912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17" name="Equation" r:id="rId1" imgW="2692400" imgH="914400" progId="Equation.DSMT4">
                  <p:embed/>
                </p:oleObj>
              </mc:Choice>
              <mc:Fallback>
                <p:oleObj name="Equation" r:id="rId1" imgW="2692400" imgH="914400" progId="Equation.DSMT4">
                  <p:embed/>
                  <p:pic>
                    <p:nvPicPr>
                      <p:cNvPr id="0" name="图片 256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1913" y="765175"/>
                        <a:ext cx="5607050" cy="19129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41" name="Text Box 15"/>
          <p:cNvSpPr txBox="1">
            <a:spLocks noChangeArrowheads="1"/>
          </p:cNvSpPr>
          <p:nvPr/>
        </p:nvSpPr>
        <p:spPr bwMode="auto">
          <a:xfrm>
            <a:off x="2484438" y="5300663"/>
            <a:ext cx="6659562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400">
                <a:solidFill>
                  <a:schemeClr val="tx2"/>
                </a:solidFill>
                <a:latin typeface="Candara" panose="020E0502030303020204" pitchFamily="34" charset="0"/>
                <a:ea typeface="华文楷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200">
                <a:solidFill>
                  <a:schemeClr val="tx2"/>
                </a:solidFill>
                <a:latin typeface="Candara" panose="020E0502030303020204" pitchFamily="34" charset="0"/>
                <a:ea typeface="华文楷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  <a:ea typeface="华文楷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  <a:ea typeface="华文楷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  <a:ea typeface="华文楷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  <a:ea typeface="华文楷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  <a:ea typeface="华文楷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  <a:ea typeface="华文楷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  <a:ea typeface="华文楷体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charset="-122"/>
              </a:rPr>
              <a:t>扩散系数，</a:t>
            </a:r>
            <a:r>
              <a:rPr kumimoji="1" lang="zh-CN" altLang="en-US">
                <a:solidFill>
                  <a:srgbClr val="6B208C"/>
                </a:solidFill>
                <a:latin typeface="Times New Roman" panose="02020603050405020304" pitchFamily="18" charset="0"/>
                <a:ea typeface="微软雅黑" panose="020B0503020204020204" charset="-122"/>
              </a:rPr>
              <a:t>已有标准数据</a:t>
            </a:r>
            <a:endParaRPr kumimoji="1" lang="en-US" altLang="zh-CN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charset="-122"/>
              </a:rPr>
              <a:t>寿命，</a:t>
            </a:r>
            <a:r>
              <a:rPr kumimoji="1" lang="zh-CN" altLang="en-US">
                <a:solidFill>
                  <a:srgbClr val="6B208C"/>
                </a:solidFill>
                <a:latin typeface="Times New Roman" panose="02020603050405020304" pitchFamily="18" charset="0"/>
                <a:ea typeface="微软雅黑" panose="020B0503020204020204" charset="-122"/>
              </a:rPr>
              <a:t>因此扩散长度常作为寿命测量的方法之一</a:t>
            </a:r>
            <a:endParaRPr kumimoji="1" lang="en-US" altLang="zh-CN">
              <a:solidFill>
                <a:srgbClr val="6B208C"/>
              </a:solidFill>
              <a:latin typeface="Times New Roman" panose="02020603050405020304" pitchFamily="18" charset="0"/>
              <a:ea typeface="微软雅黑" panose="020B0503020204020204" charset="-122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/>
        </p:nvGraphicFramePr>
        <p:xfrm>
          <a:off x="3779838" y="2781300"/>
          <a:ext cx="3413125" cy="1039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18" name="Equation" r:id="rId3" imgW="1244600" imgH="381000" progId="Equation.DSMT4">
                  <p:embed/>
                </p:oleObj>
              </mc:Choice>
              <mc:Fallback>
                <p:oleObj name="Equation" r:id="rId3" imgW="1244600" imgH="381000" progId="Equation.DSMT4">
                  <p:embed/>
                  <p:pic>
                    <p:nvPicPr>
                      <p:cNvPr id="0" name="图片 256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79838" y="2781300"/>
                        <a:ext cx="3413125" cy="10398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/>
        </p:nvGraphicFramePr>
        <p:xfrm>
          <a:off x="611188" y="5575300"/>
          <a:ext cx="1641475" cy="652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19" name="Equation" r:id="rId5" imgW="723900" imgH="279400" progId="Equation.DSMT4">
                  <p:embed/>
                </p:oleObj>
              </mc:Choice>
              <mc:Fallback>
                <p:oleObj name="Equation" r:id="rId5" imgW="723900" imgH="279400" progId="Equation.DSMT4">
                  <p:embed/>
                  <p:pic>
                    <p:nvPicPr>
                      <p:cNvPr id="0" name="图片 256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188" y="5575300"/>
                        <a:ext cx="1641475" cy="652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5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5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35" grpId="0"/>
      <p:bldP spid="5138" grpId="0"/>
      <p:bldP spid="5139" grpId="0"/>
      <p:bldP spid="5141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8" name="Text Box 5" descr="Rectangle: Click to edit Master text styles&#10;Second level&#10;Third level&#10;Fourth level&#10;Fifth level"/>
          <p:cNvSpPr>
            <a:spLocks noGrp="1" noChangeArrowheads="1"/>
          </p:cNvSpPr>
          <p:nvPr>
            <p:ph idx="1"/>
          </p:nvPr>
        </p:nvSpPr>
        <p:spPr>
          <a:xfrm>
            <a:off x="323850" y="3141663"/>
            <a:ext cx="8424863" cy="1150937"/>
          </a:xfrm>
        </p:spPr>
        <p:txBody>
          <a:bodyPr/>
          <a:lstStyle/>
          <a:p>
            <a:pPr algn="just"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  <a:t>        电子和空穴都是带电载流子</a:t>
            </a:r>
            <a:r>
              <a:rPr lang="en-US" altLang="zh-CN" smtClean="0">
                <a:latin typeface="微软雅黑" panose="020B0503020204020204" charset="-122"/>
                <a:ea typeface="微软雅黑" panose="020B0503020204020204" charset="-122"/>
              </a:rPr>
              <a:t>, </a:t>
            </a:r>
            <a:r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  <a:t>它们扩散会产生电流，即扩散电流，扩散电流密度为</a:t>
            </a:r>
            <a:r>
              <a:rPr lang="en-US" altLang="zh-CN" smtClean="0">
                <a:latin typeface="微软雅黑" panose="020B0503020204020204" charset="-122"/>
                <a:ea typeface="微软雅黑" panose="020B0503020204020204" charset="-122"/>
              </a:rPr>
              <a:t>:</a:t>
            </a:r>
            <a:endParaRPr lang="en-US" altLang="zh-CN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197" name="Rectangle 2"/>
          <p:cNvSpPr>
            <a:spLocks noGrp="1" noChangeArrowheads="1"/>
          </p:cNvSpPr>
          <p:nvPr>
            <p:ph type="title"/>
          </p:nvPr>
        </p:nvSpPr>
        <p:spPr>
          <a:xfrm>
            <a:off x="611188" y="260350"/>
            <a:ext cx="7442200" cy="685800"/>
          </a:xfrm>
        </p:spPr>
        <p:txBody>
          <a:bodyPr/>
          <a:lstStyle/>
          <a:p>
            <a:pPr algn="l" eaLnBrk="1" hangingPunct="1"/>
            <a:r>
              <a:rPr lang="zh-CN" altLang="en-US" sz="2400" smtClean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同理，电子的扩散定律与稳态扩散方程分别为</a:t>
            </a:r>
            <a:r>
              <a:rPr lang="en-US" altLang="zh-CN" sz="2400" smtClean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: </a:t>
            </a:r>
            <a:endParaRPr lang="en-US" altLang="zh-CN" sz="2400" smtClean="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aphicFrame>
        <p:nvGraphicFramePr>
          <p:cNvPr id="8194" name="Object 1024"/>
          <p:cNvGraphicFramePr>
            <a:graphicFrameLocks noChangeAspect="1"/>
          </p:cNvGraphicFramePr>
          <p:nvPr/>
        </p:nvGraphicFramePr>
        <p:xfrm>
          <a:off x="4932363" y="836613"/>
          <a:ext cx="3073400" cy="1103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51" name="Equation" r:id="rId1" imgW="1231265" imgH="444500" progId="Equation.DSMT4">
                  <p:embed/>
                </p:oleObj>
              </mc:Choice>
              <mc:Fallback>
                <p:oleObj name="Equation" r:id="rId1" imgW="1231265" imgH="444500" progId="Equation.DSMT4">
                  <p:embed/>
                  <p:pic>
                    <p:nvPicPr>
                      <p:cNvPr id="0" name="图片 2665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32363" y="836613"/>
                        <a:ext cx="3073400" cy="1103312"/>
                      </a:xfrm>
                      <a:prstGeom prst="rect">
                        <a:avLst/>
                      </a:prstGeom>
                      <a:solidFill>
                        <a:srgbClr val="FF0000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95" name="Object 1025"/>
          <p:cNvGraphicFramePr>
            <a:graphicFrameLocks noChangeAspect="1"/>
          </p:cNvGraphicFramePr>
          <p:nvPr/>
        </p:nvGraphicFramePr>
        <p:xfrm>
          <a:off x="5016500" y="1989138"/>
          <a:ext cx="4127500" cy="1168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52" name="Equation" r:id="rId3" imgW="1574800" imgH="444500" progId="Equation.DSMT4">
                  <p:embed/>
                </p:oleObj>
              </mc:Choice>
              <mc:Fallback>
                <p:oleObj name="Equation" r:id="rId3" imgW="1574800" imgH="444500" progId="Equation.DSMT4">
                  <p:embed/>
                  <p:pic>
                    <p:nvPicPr>
                      <p:cNvPr id="0" name="图片 2665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16500" y="1989138"/>
                        <a:ext cx="4127500" cy="1168400"/>
                      </a:xfrm>
                      <a:prstGeom prst="rect">
                        <a:avLst/>
                      </a:prstGeom>
                      <a:solidFill>
                        <a:srgbClr val="FF0000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96" name="Object 1026"/>
          <p:cNvGraphicFramePr>
            <a:graphicFrameLocks noChangeAspect="1"/>
          </p:cNvGraphicFramePr>
          <p:nvPr/>
        </p:nvGraphicFramePr>
        <p:xfrm>
          <a:off x="1692275" y="4365625"/>
          <a:ext cx="5537200" cy="2308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53" name="Equation" r:id="rId5" imgW="2184400" imgH="914400" progId="Equation.DSMT4">
                  <p:embed/>
                </p:oleObj>
              </mc:Choice>
              <mc:Fallback>
                <p:oleObj name="Equation" r:id="rId5" imgW="2184400" imgH="914400" progId="Equation.DSMT4">
                  <p:embed/>
                  <p:pic>
                    <p:nvPicPr>
                      <p:cNvPr id="0" name="图片 2665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92275" y="4365625"/>
                        <a:ext cx="5537200" cy="2308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2887" name="对象 1"/>
          <p:cNvGraphicFramePr>
            <a:graphicFrameLocks noChangeAspect="1"/>
          </p:cNvGraphicFramePr>
          <p:nvPr/>
        </p:nvGraphicFramePr>
        <p:xfrm>
          <a:off x="323850" y="1989138"/>
          <a:ext cx="3943350" cy="1139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54" name="Equation" r:id="rId7" imgW="1536065" imgH="444500" progId="Equation.DSMT4">
                  <p:embed/>
                </p:oleObj>
              </mc:Choice>
              <mc:Fallback>
                <p:oleObj name="Equation" r:id="rId7" imgW="1536065" imgH="444500" progId="Equation.DSMT4">
                  <p:embed/>
                  <p:pic>
                    <p:nvPicPr>
                      <p:cNvPr id="0" name="图片 2665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850" y="1989138"/>
                        <a:ext cx="3943350" cy="1139825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2888" name="对象 2"/>
          <p:cNvGraphicFramePr>
            <a:graphicFrameLocks noChangeAspect="1"/>
          </p:cNvGraphicFramePr>
          <p:nvPr/>
        </p:nvGraphicFramePr>
        <p:xfrm>
          <a:off x="395288" y="836613"/>
          <a:ext cx="299720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55" name="Equation" r:id="rId9" imgW="1345565" imgH="444500" progId="Equation.DSMT4">
                  <p:embed/>
                </p:oleObj>
              </mc:Choice>
              <mc:Fallback>
                <p:oleObj name="Equation" r:id="rId9" imgW="1345565" imgH="444500" progId="Equation.DSMT4">
                  <p:embed/>
                  <p:pic>
                    <p:nvPicPr>
                      <p:cNvPr id="0" name="图片 2665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288" y="836613"/>
                        <a:ext cx="2997200" cy="990600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8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81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8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8" grpId="0" build="p"/>
      <p:bldP spid="8197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539750" y="836613"/>
            <a:ext cx="7705725" cy="5262562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itchFamily="18" charset="0"/>
                <a:ea typeface="微软雅黑" panose="020B0503020204020204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itchFamily="18" charset="0"/>
                <a:ea typeface="微软雅黑" panose="020B0503020204020204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itchFamily="18" charset="0"/>
                <a:ea typeface="微软雅黑" panose="020B0503020204020204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ea typeface="微软雅黑" panose="020B0503020204020204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ea typeface="微软雅黑" panose="020B050302020402020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ea typeface="微软雅黑" panose="020B050302020402020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ea typeface="微软雅黑" panose="020B050302020402020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ea typeface="微软雅黑" panose="020B050302020402020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ea typeface="微软雅黑" panose="020B050302020402020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zh-CN" altLang="en-US" sz="2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归纳：</a:t>
            </a:r>
            <a:endParaRPr lang="zh-CN" altLang="en-US" sz="28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  <a:defRPr/>
            </a:pPr>
            <a:endParaRPr lang="zh-CN" altLang="en-US" sz="2800" dirty="0" smtClean="0"/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zh-CN" sz="2800" dirty="0" smtClean="0"/>
              <a:t>1</a:t>
            </a:r>
            <a:r>
              <a:rPr lang="zh-CN" altLang="en-US" sz="2800" dirty="0" smtClean="0"/>
              <a:t>、该关系适合于</a:t>
            </a:r>
            <a:r>
              <a:rPr lang="zh-CN" altLang="en-US" sz="2800" dirty="0" smtClean="0">
                <a:solidFill>
                  <a:srgbClr val="C00000"/>
                </a:solidFill>
              </a:rPr>
              <a:t>平衡，非平衡非简并情况</a:t>
            </a:r>
            <a:r>
              <a:rPr lang="zh-CN" altLang="en-US" sz="2800" dirty="0" smtClean="0"/>
              <a:t>；</a:t>
            </a:r>
            <a:endParaRPr lang="zh-CN" altLang="en-US" sz="2800" dirty="0" smtClean="0"/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  <a:defRPr/>
            </a:pPr>
            <a:endParaRPr lang="zh-CN" altLang="en-US" sz="2800" dirty="0" smtClean="0"/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zh-CN" sz="2800" dirty="0" smtClean="0"/>
              <a:t>2</a:t>
            </a:r>
            <a:r>
              <a:rPr lang="zh-CN" altLang="en-US" sz="2800" dirty="0" smtClean="0"/>
              <a:t>、非均匀载流子浓度会引起扩散；</a:t>
            </a:r>
            <a:endParaRPr lang="zh-CN" altLang="en-US" sz="2800" dirty="0" smtClean="0"/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  <a:defRPr/>
            </a:pPr>
            <a:endParaRPr lang="zh-CN" altLang="en-US" sz="2800" dirty="0" smtClean="0"/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zh-CN" sz="2800" dirty="0" smtClean="0"/>
              <a:t>3</a:t>
            </a:r>
            <a:r>
              <a:rPr lang="zh-CN" altLang="en-US" sz="2800" dirty="0" smtClean="0"/>
              <a:t>、由于载流子的扩散会导致自建电场；</a:t>
            </a:r>
            <a:endParaRPr lang="zh-CN" altLang="en-US" sz="2800" dirty="0" smtClean="0"/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  <a:defRPr/>
            </a:pPr>
            <a:endParaRPr lang="zh-CN" altLang="en-US" sz="2800" dirty="0" smtClean="0"/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zh-CN" sz="2800" dirty="0" smtClean="0"/>
              <a:t>4</a:t>
            </a:r>
            <a:r>
              <a:rPr lang="zh-CN" altLang="en-US" sz="2800" dirty="0" smtClean="0"/>
              <a:t>、有电场存在则能带发生变化；</a:t>
            </a:r>
            <a:endParaRPr lang="zh-CN" altLang="en-US" sz="2800" dirty="0" smtClean="0"/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  <a:defRPr/>
            </a:pPr>
            <a:endParaRPr lang="zh-CN" altLang="en-US" sz="2800" dirty="0" smtClean="0"/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zh-CN" sz="2800" dirty="0" smtClean="0"/>
              <a:t>5</a:t>
            </a:r>
            <a:r>
              <a:rPr lang="zh-CN" altLang="en-US" sz="2800" dirty="0" smtClean="0"/>
              <a:t>、非简并情况下</a:t>
            </a:r>
            <a:endParaRPr lang="en-US" altLang="zh-CN" sz="2800" dirty="0" smtClean="0"/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  <a:defRPr/>
            </a:pPr>
            <a:endParaRPr lang="zh-CN" altLang="en-US" sz="2800" dirty="0" smtClean="0"/>
          </a:p>
        </p:txBody>
      </p:sp>
      <p:graphicFrame>
        <p:nvGraphicFramePr>
          <p:cNvPr id="136195" name="Object 3"/>
          <p:cNvGraphicFramePr>
            <a:graphicFrameLocks noChangeAspect="1"/>
          </p:cNvGraphicFramePr>
          <p:nvPr/>
        </p:nvGraphicFramePr>
        <p:xfrm>
          <a:off x="3873500" y="5048250"/>
          <a:ext cx="2184400" cy="1076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65" name="Equation" r:id="rId1" imgW="1409700" imgH="533400" progId="Equation.DSMT4">
                  <p:embed/>
                </p:oleObj>
              </mc:Choice>
              <mc:Fallback>
                <p:oleObj name="Equation" r:id="rId1" imgW="1409700" imgH="533400" progId="Equation.DSMT4">
                  <p:embed/>
                  <p:pic>
                    <p:nvPicPr>
                      <p:cNvPr id="0" name="图片 2766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73500" y="5048250"/>
                        <a:ext cx="2184400" cy="1076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对象 1"/>
          <p:cNvGraphicFramePr>
            <a:graphicFrameLocks noChangeAspect="1"/>
          </p:cNvGraphicFramePr>
          <p:nvPr/>
        </p:nvGraphicFramePr>
        <p:xfrm>
          <a:off x="5219700" y="188913"/>
          <a:ext cx="1320800" cy="904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66" name="Equation" r:id="rId3" imgW="685800" imgH="469900" progId="Equation.3">
                  <p:embed/>
                </p:oleObj>
              </mc:Choice>
              <mc:Fallback>
                <p:oleObj name="Equation" r:id="rId3" imgW="685800" imgH="469900" progId="Equation.3">
                  <p:embed/>
                  <p:pic>
                    <p:nvPicPr>
                      <p:cNvPr id="0" name="图片 2766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19700" y="188913"/>
                        <a:ext cx="1320800" cy="904875"/>
                      </a:xfrm>
                      <a:prstGeom prst="rect">
                        <a:avLst/>
                      </a:prstGeom>
                      <a:noFill/>
                      <a:ln w="19050" algn="ctr">
                        <a:solidFill>
                          <a:srgbClr val="C00000"/>
                        </a:solidFill>
                        <a:prstDash val="sysDash"/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/>
        </p:nvGraphicFramePr>
        <p:xfrm>
          <a:off x="3276600" y="230188"/>
          <a:ext cx="1295400" cy="855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67" name="Equation" r:id="rId5" imgW="673100" imgH="444500" progId="Equation.3">
                  <p:embed/>
                </p:oleObj>
              </mc:Choice>
              <mc:Fallback>
                <p:oleObj name="Equation" r:id="rId5" imgW="673100" imgH="444500" progId="Equation.3">
                  <p:embed/>
                  <p:pic>
                    <p:nvPicPr>
                      <p:cNvPr id="0" name="图片 2766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76600" y="230188"/>
                        <a:ext cx="1295400" cy="855662"/>
                      </a:xfrm>
                      <a:prstGeom prst="rect">
                        <a:avLst/>
                      </a:prstGeom>
                      <a:noFill/>
                      <a:ln w="19050">
                        <a:solidFill>
                          <a:srgbClr val="C00000"/>
                        </a:solidFill>
                        <a:prstDash val="sysDash"/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第七章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功函数、接触电势差概念</a:t>
            </a:r>
            <a:endParaRPr lang="en-US" altLang="zh-CN" dirty="0" smtClean="0"/>
          </a:p>
          <a:p>
            <a:r>
              <a:rPr lang="zh-CN" altLang="en-US" dirty="0" smtClean="0"/>
              <a:t>阻挡层、反阻挡层</a:t>
            </a:r>
            <a:endParaRPr lang="en-US" altLang="zh-CN" dirty="0" smtClean="0"/>
          </a:p>
          <a:p>
            <a:r>
              <a:rPr lang="zh-CN" altLang="en-US" dirty="0" smtClean="0"/>
              <a:t>肖特基（整流）接触、欧姆接触</a:t>
            </a:r>
            <a:endParaRPr lang="en-US" altLang="zh-CN" dirty="0" smtClean="0"/>
          </a:p>
          <a:p>
            <a:r>
              <a:rPr lang="zh-CN" altLang="en-US" dirty="0" smtClean="0"/>
              <a:t>能够根据</a:t>
            </a:r>
            <a:r>
              <a:rPr lang="en-US" altLang="zh-CN" dirty="0" smtClean="0"/>
              <a:t>W</a:t>
            </a:r>
            <a:r>
              <a:rPr lang="en-US" altLang="zh-CN" baseline="-25000" dirty="0" smtClean="0"/>
              <a:t>m</a:t>
            </a:r>
            <a:r>
              <a:rPr lang="zh-CN" altLang="en-US" dirty="0" smtClean="0"/>
              <a:t>、</a:t>
            </a:r>
            <a:r>
              <a:rPr lang="en-US" altLang="zh-CN" dirty="0" err="1" smtClean="0"/>
              <a:t>W</a:t>
            </a:r>
            <a:r>
              <a:rPr lang="en-US" altLang="zh-CN" baseline="-25000" dirty="0" err="1" smtClean="0"/>
              <a:t>s</a:t>
            </a:r>
            <a:r>
              <a:rPr lang="zh-CN" altLang="en-US" dirty="0" smtClean="0"/>
              <a:t>（或</a:t>
            </a:r>
            <a:r>
              <a:rPr lang="en-US" altLang="zh-CN" dirty="0" err="1" smtClean="0"/>
              <a:t>E</a:t>
            </a:r>
            <a:r>
              <a:rPr lang="en-US" altLang="zh-CN" baseline="-25000" dirty="0" err="1" smtClean="0"/>
              <a:t>Fm</a:t>
            </a:r>
            <a:r>
              <a:rPr lang="zh-CN" altLang="en-US" dirty="0" smtClean="0"/>
              <a:t>、</a:t>
            </a:r>
            <a:r>
              <a:rPr lang="en-US" altLang="zh-CN" dirty="0" smtClean="0"/>
              <a:t>E</a:t>
            </a:r>
            <a:r>
              <a:rPr lang="en-US" altLang="zh-CN" baseline="-25000" dirty="0" smtClean="0"/>
              <a:t>Fs</a:t>
            </a:r>
            <a:r>
              <a:rPr lang="zh-CN" altLang="en-US" dirty="0" smtClean="0"/>
              <a:t>）绘制金半接触能带图，判断形成多子阻挡层还是反阻挡层，判断形成肖特基接触</a:t>
            </a:r>
            <a:r>
              <a:rPr lang="zh-CN" altLang="en-US" dirty="0"/>
              <a:t>还是</a:t>
            </a:r>
            <a:r>
              <a:rPr lang="zh-CN" altLang="en-US" dirty="0" smtClean="0"/>
              <a:t>欧姆接触？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矩形 3"/>
          <p:cNvSpPr>
            <a:spLocks noChangeArrowheads="1"/>
          </p:cNvSpPr>
          <p:nvPr/>
        </p:nvSpPr>
        <p:spPr bwMode="auto">
          <a:xfrm>
            <a:off x="685800" y="609600"/>
            <a:ext cx="8229600" cy="201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  <a:spcBef>
                <a:spcPct val="0"/>
              </a:spcBef>
              <a:buFontTx/>
              <a:buNone/>
            </a:pPr>
            <a:r>
              <a:rPr lang="zh-CN" altLang="en-US" sz="2400" b="1" u="sng">
                <a:solidFill>
                  <a:schemeClr val="hlink"/>
                </a:solidFill>
                <a:latin typeface="Times New Roman" panose="02020603050405020304" pitchFamily="18" charset="0"/>
                <a:ea typeface="微软雅黑" panose="020B0503020204020204" charset="-122"/>
              </a:rPr>
              <a:t>半导体功函数</a:t>
            </a:r>
            <a:r>
              <a:rPr lang="en-US" altLang="zh-CN" sz="2400" b="1" i="1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charset="-122"/>
              </a:rPr>
              <a:t>W</a:t>
            </a:r>
            <a:r>
              <a:rPr lang="en-US" altLang="zh-CN" sz="2400" b="1" i="1" baseline="-2500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charset="-122"/>
              </a:rPr>
              <a:t>s</a:t>
            </a:r>
            <a:r>
              <a:rPr lang="en-US" altLang="zh-CN" sz="2400" b="1">
                <a:latin typeface="Times New Roman" panose="02020603050405020304" pitchFamily="18" charset="0"/>
                <a:ea typeface="微软雅黑" panose="020B0503020204020204" charset="-122"/>
              </a:rPr>
              <a:t> </a:t>
            </a:r>
            <a:r>
              <a:rPr lang="zh-CN" altLang="en-US" sz="2400">
                <a:latin typeface="Times New Roman" panose="02020603050405020304" pitchFamily="18" charset="0"/>
                <a:ea typeface="微软雅黑" panose="020B0503020204020204" charset="-122"/>
              </a:rPr>
              <a:t>：真空能级与半导体费米能级之差。</a:t>
            </a:r>
            <a:br>
              <a:rPr lang="zh-CN" altLang="en-US" sz="2400">
                <a:latin typeface="Times New Roman" panose="02020603050405020304" pitchFamily="18" charset="0"/>
                <a:ea typeface="微软雅黑" panose="020B0503020204020204" charset="-122"/>
              </a:rPr>
            </a:br>
            <a:r>
              <a:rPr lang="zh-CN" altLang="en-US" sz="2400">
                <a:latin typeface="Times New Roman" panose="02020603050405020304" pitchFamily="18" charset="0"/>
                <a:ea typeface="微软雅黑" panose="020B0503020204020204" charset="-122"/>
              </a:rPr>
              <a:t>                       </a:t>
            </a:r>
            <a:r>
              <a:rPr lang="en-US" altLang="zh-CN" sz="2400" i="1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charset="-122"/>
              </a:rPr>
              <a:t>W</a:t>
            </a:r>
            <a:r>
              <a:rPr lang="en-US" altLang="zh-CN" sz="2400" i="1" baseline="-2500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charset="-122"/>
              </a:rPr>
              <a:t>s</a:t>
            </a:r>
            <a:r>
              <a:rPr lang="en-US" altLang="zh-CN" sz="240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charset="-122"/>
              </a:rPr>
              <a:t> = </a:t>
            </a:r>
            <a:r>
              <a:rPr lang="en-US" altLang="zh-CN" sz="2400" i="1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charset="-122"/>
              </a:rPr>
              <a:t>E</a:t>
            </a:r>
            <a:r>
              <a:rPr lang="en-US" altLang="zh-CN" sz="2400" baseline="-2500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charset="-122"/>
              </a:rPr>
              <a:t>0</a:t>
            </a:r>
            <a:r>
              <a:rPr lang="en-US" altLang="zh-CN" sz="240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charset="-122"/>
              </a:rPr>
              <a:t> – (</a:t>
            </a:r>
            <a:r>
              <a:rPr lang="en-US" altLang="zh-CN" sz="2400" i="1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charset="-122"/>
              </a:rPr>
              <a:t>E</a:t>
            </a:r>
            <a:r>
              <a:rPr lang="en-US" altLang="zh-CN" sz="2400" i="1" baseline="-2500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charset="-122"/>
              </a:rPr>
              <a:t>F</a:t>
            </a:r>
            <a:r>
              <a:rPr lang="en-US" altLang="zh-CN" sz="240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charset="-122"/>
              </a:rPr>
              <a:t>)</a:t>
            </a:r>
            <a:r>
              <a:rPr lang="en-US" altLang="zh-CN" sz="2400" i="1" baseline="-2500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charset="-122"/>
              </a:rPr>
              <a:t>s           </a:t>
            </a:r>
            <a:r>
              <a:rPr lang="en-US" altLang="zh-CN" sz="2400" b="1" i="1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charset="-122"/>
              </a:rPr>
              <a:t>W</a:t>
            </a:r>
            <a:r>
              <a:rPr lang="en-US" altLang="zh-CN" sz="2400" b="1" i="1" baseline="-2500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charset="-122"/>
              </a:rPr>
              <a:t>s</a:t>
            </a:r>
            <a:r>
              <a:rPr lang="zh-CN" altLang="en-US" sz="2400" b="1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charset="-122"/>
              </a:rPr>
              <a:t>是否与杂质浓度有关？？？</a:t>
            </a:r>
            <a:endParaRPr lang="en-US" altLang="zh-CN" sz="2400" b="1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charset="-122"/>
            </a:endParaRP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FontTx/>
              <a:buNone/>
            </a:pPr>
            <a:r>
              <a:rPr lang="zh-CN" altLang="en-US" sz="2400" b="1" u="sng">
                <a:solidFill>
                  <a:schemeClr val="hlink"/>
                </a:solidFill>
                <a:latin typeface="Times New Roman" panose="02020603050405020304" pitchFamily="18" charset="0"/>
                <a:ea typeface="微软雅黑" panose="020B0503020204020204" charset="-122"/>
              </a:rPr>
              <a:t>电子亲合能  </a:t>
            </a:r>
            <a:r>
              <a:rPr lang="en-US" altLang="zh-CN" sz="2400" b="1" i="1" u="sng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charset="-122"/>
              </a:rPr>
              <a:t>χ</a:t>
            </a:r>
            <a:r>
              <a:rPr lang="zh-CN" altLang="en-US" sz="2400">
                <a:latin typeface="Times New Roman" panose="02020603050405020304" pitchFamily="18" charset="0"/>
                <a:ea typeface="微软雅黑" panose="020B0503020204020204" charset="-122"/>
              </a:rPr>
              <a:t>：半导体导带底的电子逸出体外所需的最小能量。</a:t>
            </a:r>
            <a:endParaRPr lang="zh-CN" altLang="en-US" sz="2400">
              <a:latin typeface="Times New Roman" panose="02020603050405020304" pitchFamily="18" charset="0"/>
              <a:ea typeface="微软雅黑" panose="020B0503020204020204" charset="-122"/>
            </a:endParaRPr>
          </a:p>
        </p:txBody>
      </p:sp>
      <p:grpSp>
        <p:nvGrpSpPr>
          <p:cNvPr id="12291" name="Group 33"/>
          <p:cNvGrpSpPr/>
          <p:nvPr/>
        </p:nvGrpSpPr>
        <p:grpSpPr bwMode="auto">
          <a:xfrm>
            <a:off x="381000" y="3473450"/>
            <a:ext cx="5105400" cy="2835275"/>
            <a:chOff x="528" y="2400"/>
            <a:chExt cx="3216" cy="1786"/>
          </a:xfrm>
        </p:grpSpPr>
        <p:sp>
          <p:nvSpPr>
            <p:cNvPr id="6" name="Rectangle 11"/>
            <p:cNvSpPr>
              <a:spLocks noChangeArrowheads="1"/>
            </p:cNvSpPr>
            <p:nvPr/>
          </p:nvSpPr>
          <p:spPr bwMode="auto">
            <a:xfrm>
              <a:off x="528" y="2400"/>
              <a:ext cx="3072" cy="177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9525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宋体" panose="02010600030101010101" pitchFamily="2" charset="-122"/>
              </a:endParaRPr>
            </a:p>
          </p:txBody>
        </p:sp>
        <p:sp>
          <p:nvSpPr>
            <p:cNvPr id="12295" name="Line 12"/>
            <p:cNvSpPr>
              <a:spLocks noChangeShapeType="1"/>
            </p:cNvSpPr>
            <p:nvPr/>
          </p:nvSpPr>
          <p:spPr bwMode="auto">
            <a:xfrm>
              <a:off x="2112" y="4090"/>
              <a:ext cx="1104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296" name="Line 13"/>
            <p:cNvSpPr>
              <a:spLocks noChangeShapeType="1"/>
            </p:cNvSpPr>
            <p:nvPr/>
          </p:nvSpPr>
          <p:spPr bwMode="auto">
            <a:xfrm>
              <a:off x="2112" y="3280"/>
              <a:ext cx="1104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297" name="Line 14"/>
            <p:cNvSpPr>
              <a:spLocks noChangeShapeType="1"/>
            </p:cNvSpPr>
            <p:nvPr/>
          </p:nvSpPr>
          <p:spPr bwMode="auto">
            <a:xfrm>
              <a:off x="2112" y="3456"/>
              <a:ext cx="1104" cy="0"/>
            </a:xfrm>
            <a:prstGeom prst="line">
              <a:avLst/>
            </a:prstGeom>
            <a:noFill/>
            <a:ln w="38100">
              <a:solidFill>
                <a:srgbClr val="008000"/>
              </a:solidFill>
              <a:prstDash val="dash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298" name="Line 15"/>
            <p:cNvSpPr>
              <a:spLocks noChangeShapeType="1"/>
            </p:cNvSpPr>
            <p:nvPr/>
          </p:nvSpPr>
          <p:spPr bwMode="auto">
            <a:xfrm flipV="1">
              <a:off x="864" y="2576"/>
              <a:ext cx="2352" cy="16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prstDash val="dash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299" name="Line 16"/>
            <p:cNvSpPr>
              <a:spLocks noChangeShapeType="1"/>
            </p:cNvSpPr>
            <p:nvPr/>
          </p:nvSpPr>
          <p:spPr bwMode="auto">
            <a:xfrm>
              <a:off x="2376" y="2592"/>
              <a:ext cx="0" cy="864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prstDash val="sysDot"/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00" name="Line 17"/>
            <p:cNvSpPr>
              <a:spLocks noChangeShapeType="1"/>
            </p:cNvSpPr>
            <p:nvPr/>
          </p:nvSpPr>
          <p:spPr bwMode="auto">
            <a:xfrm>
              <a:off x="2928" y="2592"/>
              <a:ext cx="0" cy="672"/>
            </a:xfrm>
            <a:prstGeom prst="line">
              <a:avLst/>
            </a:prstGeom>
            <a:noFill/>
            <a:ln w="19050">
              <a:solidFill>
                <a:srgbClr val="FF33CC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01" name="Line 18"/>
            <p:cNvSpPr>
              <a:spLocks noChangeShapeType="1"/>
            </p:cNvSpPr>
            <p:nvPr/>
          </p:nvSpPr>
          <p:spPr bwMode="auto">
            <a:xfrm>
              <a:off x="2592" y="2928"/>
              <a:ext cx="0" cy="336"/>
            </a:xfrm>
            <a:prstGeom prst="line">
              <a:avLst/>
            </a:prstGeom>
            <a:noFill/>
            <a:ln w="28575">
              <a:solidFill>
                <a:srgbClr val="0070C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02" name="Line 19"/>
            <p:cNvSpPr>
              <a:spLocks noChangeShapeType="1"/>
            </p:cNvSpPr>
            <p:nvPr/>
          </p:nvSpPr>
          <p:spPr bwMode="auto">
            <a:xfrm flipV="1">
              <a:off x="2592" y="3474"/>
              <a:ext cx="0" cy="336"/>
            </a:xfrm>
            <a:prstGeom prst="line">
              <a:avLst/>
            </a:prstGeom>
            <a:noFill/>
            <a:ln w="28575">
              <a:solidFill>
                <a:srgbClr val="0070C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03" name="Text Box 20"/>
            <p:cNvSpPr txBox="1">
              <a:spLocks noChangeArrowheads="1"/>
            </p:cNvSpPr>
            <p:nvPr/>
          </p:nvSpPr>
          <p:spPr bwMode="auto">
            <a:xfrm>
              <a:off x="3181" y="2455"/>
              <a:ext cx="275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000" b="1" i="1">
                  <a:latin typeface="Times New Roman" panose="02020603050405020304" pitchFamily="18" charset="0"/>
                </a:rPr>
                <a:t>E</a:t>
              </a:r>
              <a:r>
                <a:rPr lang="en-US" altLang="zh-CN" sz="2000" b="1" baseline="-25000">
                  <a:latin typeface="Times New Roman" panose="02020603050405020304" pitchFamily="18" charset="0"/>
                </a:rPr>
                <a:t>0</a:t>
              </a:r>
              <a:endParaRPr lang="en-US" altLang="zh-CN" sz="2000" b="1">
                <a:latin typeface="Times New Roman" panose="02020603050405020304" pitchFamily="18" charset="0"/>
              </a:endParaRPr>
            </a:p>
          </p:txBody>
        </p:sp>
        <p:sp>
          <p:nvSpPr>
            <p:cNvPr id="12304" name="Text Box 21"/>
            <p:cNvSpPr txBox="1">
              <a:spLocks noChangeArrowheads="1"/>
            </p:cNvSpPr>
            <p:nvPr/>
          </p:nvSpPr>
          <p:spPr bwMode="auto">
            <a:xfrm>
              <a:off x="3196" y="3135"/>
              <a:ext cx="26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000" b="1" i="1">
                  <a:latin typeface="Times New Roman" panose="02020603050405020304" pitchFamily="18" charset="0"/>
                </a:rPr>
                <a:t>E</a:t>
              </a:r>
              <a:r>
                <a:rPr lang="en-US" altLang="zh-CN" sz="2000" b="1" baseline="-25000">
                  <a:latin typeface="Times New Roman" panose="02020603050405020304" pitchFamily="18" charset="0"/>
                </a:rPr>
                <a:t>c</a:t>
              </a:r>
              <a:endParaRPr lang="en-US" altLang="zh-CN" sz="2000" b="1">
                <a:latin typeface="Times New Roman" panose="02020603050405020304" pitchFamily="18" charset="0"/>
              </a:endParaRPr>
            </a:p>
          </p:txBody>
        </p:sp>
        <p:sp>
          <p:nvSpPr>
            <p:cNvPr id="12305" name="Text Box 22"/>
            <p:cNvSpPr txBox="1">
              <a:spLocks noChangeArrowheads="1"/>
            </p:cNvSpPr>
            <p:nvPr/>
          </p:nvSpPr>
          <p:spPr bwMode="auto">
            <a:xfrm>
              <a:off x="3168" y="3936"/>
              <a:ext cx="275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000" b="1" i="1">
                  <a:latin typeface="Times New Roman" panose="02020603050405020304" pitchFamily="18" charset="0"/>
                </a:rPr>
                <a:t>E</a:t>
              </a:r>
              <a:r>
                <a:rPr lang="en-US" altLang="zh-CN" sz="2000" b="1" baseline="-25000">
                  <a:latin typeface="Times New Roman" panose="02020603050405020304" pitchFamily="18" charset="0"/>
                </a:rPr>
                <a:t>v</a:t>
              </a:r>
              <a:endParaRPr lang="en-US" altLang="zh-CN" sz="2000" b="1">
                <a:latin typeface="Times New Roman" panose="02020603050405020304" pitchFamily="18" charset="0"/>
              </a:endParaRPr>
            </a:p>
          </p:txBody>
        </p:sp>
        <p:sp>
          <p:nvSpPr>
            <p:cNvPr id="12306" name="Text Box 23"/>
            <p:cNvSpPr txBox="1">
              <a:spLocks noChangeArrowheads="1"/>
            </p:cNvSpPr>
            <p:nvPr/>
          </p:nvSpPr>
          <p:spPr bwMode="auto">
            <a:xfrm>
              <a:off x="2080" y="2774"/>
              <a:ext cx="480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000" b="1" i="1">
                  <a:latin typeface="Times New Roman" panose="02020603050405020304" pitchFamily="18" charset="0"/>
                </a:rPr>
                <a:t>W</a:t>
              </a:r>
              <a:r>
                <a:rPr lang="en-US" altLang="zh-CN" sz="2000" b="1" i="1" baseline="-25000">
                  <a:latin typeface="Times New Roman" panose="02020603050405020304" pitchFamily="18" charset="0"/>
                </a:rPr>
                <a:t>s</a:t>
              </a:r>
              <a:endParaRPr lang="en-US" altLang="zh-CN" sz="2000" b="1" baseline="-25000">
                <a:latin typeface="Times New Roman" panose="02020603050405020304" pitchFamily="18" charset="0"/>
              </a:endParaRPr>
            </a:p>
          </p:txBody>
        </p:sp>
        <p:sp>
          <p:nvSpPr>
            <p:cNvPr id="12307" name="Text Box 24"/>
            <p:cNvSpPr txBox="1">
              <a:spLocks noChangeArrowheads="1"/>
            </p:cNvSpPr>
            <p:nvPr/>
          </p:nvSpPr>
          <p:spPr bwMode="auto">
            <a:xfrm>
              <a:off x="2928" y="2784"/>
              <a:ext cx="480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000" b="1" i="1">
                  <a:latin typeface="Times New Roman" panose="02020603050405020304" pitchFamily="18" charset="0"/>
                </a:rPr>
                <a:t>χ</a:t>
              </a:r>
              <a:endParaRPr lang="en-US" altLang="zh-CN" sz="2000" b="1" baseline="-25000">
                <a:latin typeface="Times New Roman" panose="02020603050405020304" pitchFamily="18" charset="0"/>
              </a:endParaRPr>
            </a:p>
          </p:txBody>
        </p:sp>
        <p:sp>
          <p:nvSpPr>
            <p:cNvPr id="12308" name="Text Box 25"/>
            <p:cNvSpPr txBox="1">
              <a:spLocks noChangeArrowheads="1"/>
            </p:cNvSpPr>
            <p:nvPr/>
          </p:nvSpPr>
          <p:spPr bwMode="auto">
            <a:xfrm>
              <a:off x="2480" y="3231"/>
              <a:ext cx="281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000" b="1" i="1">
                  <a:latin typeface="Times New Roman" panose="02020603050405020304" pitchFamily="18" charset="0"/>
                </a:rPr>
                <a:t>E</a:t>
              </a:r>
              <a:r>
                <a:rPr lang="en-US" altLang="zh-CN" sz="2000" b="1" baseline="-25000">
                  <a:latin typeface="Times New Roman" panose="02020603050405020304" pitchFamily="18" charset="0"/>
                </a:rPr>
                <a:t>n</a:t>
              </a:r>
              <a:endParaRPr lang="en-US" altLang="zh-CN" sz="2000" b="1">
                <a:latin typeface="Times New Roman" panose="02020603050405020304" pitchFamily="18" charset="0"/>
              </a:endParaRPr>
            </a:p>
          </p:txBody>
        </p:sp>
        <p:sp>
          <p:nvSpPr>
            <p:cNvPr id="12309" name="Text Box 26"/>
            <p:cNvSpPr txBox="1">
              <a:spLocks noChangeArrowheads="1"/>
            </p:cNvSpPr>
            <p:nvPr/>
          </p:nvSpPr>
          <p:spPr bwMode="auto">
            <a:xfrm>
              <a:off x="3168" y="3312"/>
              <a:ext cx="57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000" b="1">
                  <a:latin typeface="Times New Roman" panose="02020603050405020304" pitchFamily="18" charset="0"/>
                </a:rPr>
                <a:t>(</a:t>
              </a:r>
              <a:r>
                <a:rPr lang="en-US" altLang="zh-CN" sz="2000" b="1" i="1">
                  <a:latin typeface="Times New Roman" panose="02020603050405020304" pitchFamily="18" charset="0"/>
                </a:rPr>
                <a:t>E</a:t>
              </a:r>
              <a:r>
                <a:rPr lang="en-US" altLang="zh-CN" sz="2000" b="1" baseline="-25000">
                  <a:latin typeface="Times New Roman" panose="02020603050405020304" pitchFamily="18" charset="0"/>
                </a:rPr>
                <a:t>F</a:t>
              </a:r>
              <a:r>
                <a:rPr lang="en-US" altLang="zh-CN" sz="2000" b="1">
                  <a:latin typeface="Times New Roman" panose="02020603050405020304" pitchFamily="18" charset="0"/>
                </a:rPr>
                <a:t>)</a:t>
              </a:r>
              <a:r>
                <a:rPr lang="en-US" altLang="zh-CN" sz="2000" b="1" baseline="-25000">
                  <a:latin typeface="Times New Roman" panose="02020603050405020304" pitchFamily="18" charset="0"/>
                </a:rPr>
                <a:t>s</a:t>
              </a:r>
              <a:endParaRPr lang="en-US" altLang="zh-CN" sz="2000" b="1">
                <a:latin typeface="Times New Roman" panose="02020603050405020304" pitchFamily="18" charset="0"/>
              </a:endParaRPr>
            </a:p>
          </p:txBody>
        </p:sp>
        <p:sp>
          <p:nvSpPr>
            <p:cNvPr id="12310" name="Line 27"/>
            <p:cNvSpPr>
              <a:spLocks noChangeShapeType="1"/>
            </p:cNvSpPr>
            <p:nvPr/>
          </p:nvSpPr>
          <p:spPr bwMode="auto">
            <a:xfrm>
              <a:off x="864" y="3686"/>
              <a:ext cx="1104" cy="0"/>
            </a:xfrm>
            <a:prstGeom prst="line">
              <a:avLst/>
            </a:prstGeom>
            <a:noFill/>
            <a:ln w="38100">
              <a:solidFill>
                <a:srgbClr val="FF33CC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11" name="Text Box 28"/>
            <p:cNvSpPr txBox="1">
              <a:spLocks noChangeArrowheads="1"/>
            </p:cNvSpPr>
            <p:nvPr/>
          </p:nvSpPr>
          <p:spPr bwMode="auto">
            <a:xfrm>
              <a:off x="1440" y="2966"/>
              <a:ext cx="480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000" b="1" i="1">
                  <a:latin typeface="Times New Roman" panose="02020603050405020304" pitchFamily="18" charset="0"/>
                </a:rPr>
                <a:t>W</a:t>
              </a:r>
              <a:r>
                <a:rPr lang="en-US" altLang="zh-CN" sz="2000" b="1" i="1" baseline="-25000">
                  <a:latin typeface="Times New Roman" panose="02020603050405020304" pitchFamily="18" charset="0"/>
                </a:rPr>
                <a:t>m</a:t>
              </a:r>
              <a:endParaRPr lang="en-US" altLang="zh-CN" sz="2000" b="1" baseline="-25000">
                <a:latin typeface="Times New Roman" panose="02020603050405020304" pitchFamily="18" charset="0"/>
              </a:endParaRPr>
            </a:p>
          </p:txBody>
        </p:sp>
        <p:sp>
          <p:nvSpPr>
            <p:cNvPr id="12312" name="Line 29"/>
            <p:cNvSpPr>
              <a:spLocks noChangeShapeType="1"/>
            </p:cNvSpPr>
            <p:nvPr/>
          </p:nvSpPr>
          <p:spPr bwMode="auto">
            <a:xfrm>
              <a:off x="1392" y="2582"/>
              <a:ext cx="0" cy="1104"/>
            </a:xfrm>
            <a:prstGeom prst="line">
              <a:avLst/>
            </a:prstGeom>
            <a:noFill/>
            <a:ln w="28575">
              <a:solidFill>
                <a:srgbClr val="FF33CC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13" name="Text Box 30"/>
            <p:cNvSpPr txBox="1">
              <a:spLocks noChangeArrowheads="1"/>
            </p:cNvSpPr>
            <p:nvPr/>
          </p:nvSpPr>
          <p:spPr bwMode="auto">
            <a:xfrm>
              <a:off x="560" y="3542"/>
              <a:ext cx="57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000" b="1">
                  <a:latin typeface="Times New Roman" panose="02020603050405020304" pitchFamily="18" charset="0"/>
                </a:rPr>
                <a:t>(</a:t>
              </a:r>
              <a:r>
                <a:rPr lang="en-US" altLang="zh-CN" sz="2000" b="1" i="1">
                  <a:latin typeface="Times New Roman" panose="02020603050405020304" pitchFamily="18" charset="0"/>
                </a:rPr>
                <a:t>E</a:t>
              </a:r>
              <a:r>
                <a:rPr lang="en-US" altLang="zh-CN" sz="2000" b="1" baseline="-25000">
                  <a:latin typeface="Times New Roman" panose="02020603050405020304" pitchFamily="18" charset="0"/>
                </a:rPr>
                <a:t>F</a:t>
              </a:r>
              <a:r>
                <a:rPr lang="en-US" altLang="zh-CN" sz="2000" b="1">
                  <a:latin typeface="Times New Roman" panose="02020603050405020304" pitchFamily="18" charset="0"/>
                </a:rPr>
                <a:t>)</a:t>
              </a:r>
              <a:r>
                <a:rPr lang="en-US" altLang="zh-CN" sz="2000" b="1" baseline="-25000">
                  <a:latin typeface="Times New Roman" panose="02020603050405020304" pitchFamily="18" charset="0"/>
                </a:rPr>
                <a:t>m</a:t>
              </a:r>
              <a:endParaRPr lang="en-US" altLang="zh-CN" sz="2000" b="1">
                <a:latin typeface="Times New Roman" panose="02020603050405020304" pitchFamily="18" charset="0"/>
              </a:endParaRPr>
            </a:p>
          </p:txBody>
        </p:sp>
      </p:grpSp>
      <p:graphicFrame>
        <p:nvGraphicFramePr>
          <p:cNvPr id="12292" name="对象 25"/>
          <p:cNvGraphicFramePr>
            <a:graphicFrameLocks noChangeAspect="1"/>
          </p:cNvGraphicFramePr>
          <p:nvPr/>
        </p:nvGraphicFramePr>
        <p:xfrm>
          <a:off x="5791200" y="3656013"/>
          <a:ext cx="3057525" cy="2378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08" name="Equation" r:id="rId1" imgW="1460500" imgH="1143000" progId="Equation.DSMT4">
                  <p:embed/>
                </p:oleObj>
              </mc:Choice>
              <mc:Fallback>
                <p:oleObj name="Equation" r:id="rId1" imgW="1460500" imgH="1143000" progId="Equation.DSMT4">
                  <p:embed/>
                  <p:pic>
                    <p:nvPicPr>
                      <p:cNvPr id="0" name="图片 2970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91200" y="3656013"/>
                        <a:ext cx="3057525" cy="2378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293" name="对象 26"/>
          <p:cNvGraphicFramePr>
            <a:graphicFrameLocks noChangeAspect="1"/>
          </p:cNvGraphicFramePr>
          <p:nvPr/>
        </p:nvGraphicFramePr>
        <p:xfrm>
          <a:off x="2695575" y="2286000"/>
          <a:ext cx="1568450" cy="474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09" name="Equation" r:id="rId3" imgW="749300" imgH="228600" progId="Equation.DSMT4">
                  <p:embed/>
                </p:oleObj>
              </mc:Choice>
              <mc:Fallback>
                <p:oleObj name="Equation" r:id="rId3" imgW="749300" imgH="228600" progId="Equation.DSMT4">
                  <p:embed/>
                  <p:pic>
                    <p:nvPicPr>
                      <p:cNvPr id="0" name="图片 2970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95575" y="2286000"/>
                        <a:ext cx="1568450" cy="474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3"/>
          <p:cNvSpPr>
            <a:spLocks noGrp="1" noChangeArrowheads="1"/>
          </p:cNvSpPr>
          <p:nvPr>
            <p:ph idx="1"/>
          </p:nvPr>
        </p:nvSpPr>
        <p:spPr>
          <a:xfrm>
            <a:off x="746125" y="914400"/>
            <a:ext cx="7772400" cy="2217738"/>
          </a:xfrm>
        </p:spPr>
        <p:txBody>
          <a:bodyPr/>
          <a:lstStyle/>
          <a:p>
            <a:pPr algn="just" eaLnBrk="1" hangingPunct="1">
              <a:lnSpc>
                <a:spcPct val="150000"/>
              </a:lnSpc>
              <a:spcBef>
                <a:spcPct val="0"/>
              </a:spcBef>
            </a:pPr>
            <a:r>
              <a:rPr lang="en-US" altLang="zh-CN" sz="2400" smtClean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charset="-122"/>
              </a:rPr>
              <a:t>n</a:t>
            </a:r>
            <a:r>
              <a:rPr lang="zh-CN" altLang="en-US" sz="2400" smtClean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charset="-122"/>
              </a:rPr>
              <a:t>型半导体表面形成</a:t>
            </a:r>
            <a:r>
              <a:rPr lang="zh-CN" altLang="en-US" sz="2400" smtClean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charset="-122"/>
              </a:rPr>
              <a:t>正</a:t>
            </a:r>
            <a:r>
              <a:rPr lang="zh-CN" altLang="en-US" sz="2400" smtClean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charset="-122"/>
              </a:rPr>
              <a:t>的空间电荷区</a:t>
            </a:r>
            <a:endParaRPr lang="en-US" altLang="zh-CN" sz="2400" smtClean="0">
              <a:solidFill>
                <a:srgbClr val="000000"/>
              </a:solidFill>
              <a:latin typeface="Times New Roman" panose="02020603050405020304" pitchFamily="18" charset="0"/>
              <a:ea typeface="微软雅黑" panose="020B0503020204020204" charset="-122"/>
            </a:endParaRPr>
          </a:p>
          <a:p>
            <a:pPr algn="just" eaLnBrk="1" hangingPunct="1">
              <a:lnSpc>
                <a:spcPct val="150000"/>
              </a:lnSpc>
              <a:spcBef>
                <a:spcPct val="0"/>
              </a:spcBef>
            </a:pPr>
            <a:r>
              <a:rPr lang="zh-CN" altLang="en-US" sz="2400" smtClean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charset="-122"/>
              </a:rPr>
              <a:t>电场由</a:t>
            </a:r>
            <a:r>
              <a:rPr lang="zh-CN" altLang="en-US" sz="2400" smtClean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charset="-122"/>
              </a:rPr>
              <a:t>体内指向表面</a:t>
            </a:r>
            <a:r>
              <a:rPr lang="zh-CN" altLang="en-US" sz="2400" smtClean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charset="-122"/>
              </a:rPr>
              <a:t>，</a:t>
            </a:r>
            <a:r>
              <a:rPr lang="en-US" altLang="zh-CN" sz="2400" i="1" smtClean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charset="-122"/>
              </a:rPr>
              <a:t>V</a:t>
            </a:r>
            <a:r>
              <a:rPr lang="en-US" altLang="zh-CN" sz="2400" baseline="-30000" smtClean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charset="-122"/>
              </a:rPr>
              <a:t>s</a:t>
            </a:r>
            <a:r>
              <a:rPr lang="en-US" altLang="zh-CN" sz="2400" smtClean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charset="-122"/>
              </a:rPr>
              <a:t>&lt;0</a:t>
            </a:r>
            <a:endParaRPr lang="en-US" altLang="zh-CN" sz="2400" smtClean="0">
              <a:solidFill>
                <a:srgbClr val="000000"/>
              </a:solidFill>
              <a:latin typeface="Times New Roman" panose="02020603050405020304" pitchFamily="18" charset="0"/>
              <a:ea typeface="微软雅黑" panose="020B0503020204020204" charset="-122"/>
            </a:endParaRPr>
          </a:p>
          <a:p>
            <a:pPr algn="just" eaLnBrk="1" hangingPunct="1">
              <a:lnSpc>
                <a:spcPct val="150000"/>
              </a:lnSpc>
              <a:spcBef>
                <a:spcPct val="0"/>
              </a:spcBef>
            </a:pPr>
            <a:r>
              <a:rPr lang="zh-CN" altLang="en-US" sz="2400" smtClean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charset="-122"/>
              </a:rPr>
              <a:t>空间电荷层载流子浓度</a:t>
            </a:r>
            <a:r>
              <a:rPr lang="zh-CN" altLang="en-US" sz="2400" smtClean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charset="-122"/>
              </a:rPr>
              <a:t>低于体内</a:t>
            </a:r>
            <a:r>
              <a:rPr lang="zh-CN" altLang="en-US" sz="2400" smtClean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charset="-122"/>
              </a:rPr>
              <a:t>，能带</a:t>
            </a:r>
            <a:r>
              <a:rPr lang="zh-CN" altLang="en-US" sz="2400" smtClean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charset="-122"/>
              </a:rPr>
              <a:t>向上弯曲</a:t>
            </a:r>
            <a:r>
              <a:rPr lang="zh-CN" altLang="en-US" sz="2400" smtClean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charset="-122"/>
              </a:rPr>
              <a:t>，被称为</a:t>
            </a:r>
            <a:r>
              <a:rPr lang="zh-CN" altLang="en-US" sz="2400" smtClean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charset="-122"/>
              </a:rPr>
              <a:t>阻挡层</a:t>
            </a:r>
            <a:r>
              <a:rPr lang="zh-CN" altLang="en-US" sz="2400" smtClean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charset="-122"/>
              </a:rPr>
              <a:t>。</a:t>
            </a:r>
            <a:endParaRPr lang="zh-CN" altLang="en-US" sz="2400" smtClean="0">
              <a:solidFill>
                <a:srgbClr val="000000"/>
              </a:solidFill>
              <a:latin typeface="Times New Roman" panose="02020603050405020304" pitchFamily="18" charset="0"/>
              <a:ea typeface="微软雅黑" panose="020B0503020204020204" charset="-122"/>
            </a:endParaRPr>
          </a:p>
          <a:p>
            <a:pPr algn="just" eaLnBrk="1" hangingPunct="1">
              <a:lnSpc>
                <a:spcPct val="150000"/>
              </a:lnSpc>
              <a:spcBef>
                <a:spcPct val="0"/>
              </a:spcBef>
            </a:pPr>
            <a:endParaRPr lang="zh-CN" altLang="en-US" sz="2400" smtClean="0">
              <a:solidFill>
                <a:srgbClr val="000000"/>
              </a:solidFill>
              <a:latin typeface="Times New Roman" panose="02020603050405020304" pitchFamily="18" charset="0"/>
              <a:ea typeface="微软雅黑" panose="020B0503020204020204" charset="-122"/>
            </a:endParaRPr>
          </a:p>
          <a:p>
            <a:pPr algn="just" eaLnBrk="1" hangingPunct="1">
              <a:lnSpc>
                <a:spcPct val="150000"/>
              </a:lnSpc>
              <a:spcBef>
                <a:spcPct val="0"/>
              </a:spcBef>
            </a:pPr>
            <a:endParaRPr lang="zh-CN" altLang="en-US" sz="2400" smtClean="0">
              <a:solidFill>
                <a:srgbClr val="000000"/>
              </a:solidFill>
              <a:latin typeface="Times New Roman" panose="02020603050405020304" pitchFamily="18" charset="0"/>
              <a:ea typeface="微软雅黑" panose="020B0503020204020204" charset="-122"/>
            </a:endParaRPr>
          </a:p>
          <a:p>
            <a:pPr algn="just" eaLnBrk="1" hangingPunct="1">
              <a:lnSpc>
                <a:spcPct val="150000"/>
              </a:lnSpc>
              <a:spcBef>
                <a:spcPct val="0"/>
              </a:spcBef>
            </a:pPr>
            <a:endParaRPr lang="zh-CN" altLang="en-US" sz="2400" smtClean="0">
              <a:solidFill>
                <a:srgbClr val="000000"/>
              </a:solidFill>
              <a:latin typeface="Times New Roman" panose="02020603050405020304" pitchFamily="18" charset="0"/>
              <a:ea typeface="微软雅黑" panose="020B0503020204020204" charset="-122"/>
            </a:endParaRPr>
          </a:p>
        </p:txBody>
      </p:sp>
      <p:sp>
        <p:nvSpPr>
          <p:cNvPr id="4" name="Text Box 9"/>
          <p:cNvSpPr txBox="1">
            <a:spLocks noChangeArrowheads="1"/>
          </p:cNvSpPr>
          <p:nvPr/>
        </p:nvSpPr>
        <p:spPr bwMode="auto">
          <a:xfrm>
            <a:off x="533400" y="228600"/>
            <a:ext cx="4495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zh-CN" altLang="en-US" sz="2400" b="1" dirty="0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微软雅黑" panose="020B0503020204020204" charset="-122"/>
              </a:rPr>
              <a:t>（</a:t>
            </a:r>
            <a:r>
              <a:rPr lang="en-US" altLang="zh-CN" sz="2400" b="1" dirty="0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微软雅黑" panose="020B0503020204020204" charset="-122"/>
              </a:rPr>
              <a:t>a</a:t>
            </a:r>
            <a:r>
              <a:rPr lang="zh-CN" altLang="en-US" sz="2400" b="1" dirty="0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微软雅黑" panose="020B0503020204020204" charset="-122"/>
              </a:rPr>
              <a:t>）电子阻挡层：</a:t>
            </a:r>
            <a:r>
              <a:rPr lang="en-US" altLang="zh-CN" sz="2400" b="1" i="1" dirty="0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微软雅黑" panose="020B0503020204020204" charset="-122"/>
              </a:rPr>
              <a:t>W</a:t>
            </a:r>
            <a:r>
              <a:rPr lang="en-US" altLang="zh-CN" sz="2400" b="1" baseline="-25000" dirty="0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微软雅黑" panose="020B0503020204020204" charset="-122"/>
              </a:rPr>
              <a:t>m</a:t>
            </a:r>
            <a:r>
              <a:rPr lang="en-US" altLang="zh-CN" sz="2400" b="1" dirty="0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微软雅黑" panose="020B0503020204020204" charset="-122"/>
              </a:rPr>
              <a:t>&gt;</a:t>
            </a:r>
            <a:r>
              <a:rPr lang="en-US" altLang="zh-CN" sz="2400" b="1" i="1" dirty="0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微软雅黑" panose="020B0503020204020204" charset="-122"/>
              </a:rPr>
              <a:t>W</a:t>
            </a:r>
            <a:r>
              <a:rPr lang="en-US" altLang="zh-CN" sz="2400" b="1" baseline="-25000" dirty="0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微软雅黑" panose="020B0503020204020204" charset="-122"/>
              </a:rPr>
              <a:t>s</a:t>
            </a:r>
            <a:endParaRPr lang="en-US" altLang="zh-CN" sz="2400" b="1" baseline="-25000" dirty="0"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ea typeface="微软雅黑" panose="020B0503020204020204" charset="-122"/>
            </a:endParaRPr>
          </a:p>
        </p:txBody>
      </p:sp>
      <p:grpSp>
        <p:nvGrpSpPr>
          <p:cNvPr id="19460" name="Group 1032"/>
          <p:cNvGrpSpPr/>
          <p:nvPr/>
        </p:nvGrpSpPr>
        <p:grpSpPr bwMode="auto">
          <a:xfrm>
            <a:off x="685800" y="3605213"/>
            <a:ext cx="3455988" cy="3048000"/>
            <a:chOff x="1930" y="1152"/>
            <a:chExt cx="2177" cy="1920"/>
          </a:xfrm>
        </p:grpSpPr>
        <p:sp>
          <p:nvSpPr>
            <p:cNvPr id="19463" name="Line 4"/>
            <p:cNvSpPr>
              <a:spLocks noChangeShapeType="1"/>
            </p:cNvSpPr>
            <p:nvPr/>
          </p:nvSpPr>
          <p:spPr bwMode="auto">
            <a:xfrm>
              <a:off x="2016" y="1152"/>
              <a:ext cx="100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9464" name="Line 5"/>
            <p:cNvSpPr>
              <a:spLocks noChangeShapeType="1"/>
            </p:cNvSpPr>
            <p:nvPr/>
          </p:nvSpPr>
          <p:spPr bwMode="auto">
            <a:xfrm>
              <a:off x="1968" y="1968"/>
              <a:ext cx="172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9465" name="Line 6"/>
            <p:cNvSpPr>
              <a:spLocks noChangeShapeType="1"/>
            </p:cNvSpPr>
            <p:nvPr/>
          </p:nvSpPr>
          <p:spPr bwMode="auto">
            <a:xfrm>
              <a:off x="2448" y="1152"/>
              <a:ext cx="0" cy="18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9466" name="Line 7"/>
            <p:cNvSpPr>
              <a:spLocks noChangeShapeType="1"/>
            </p:cNvSpPr>
            <p:nvPr/>
          </p:nvSpPr>
          <p:spPr bwMode="auto">
            <a:xfrm flipV="1">
              <a:off x="2208" y="1152"/>
              <a:ext cx="0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9467" name="Freeform 8"/>
            <p:cNvSpPr/>
            <p:nvPr/>
          </p:nvSpPr>
          <p:spPr bwMode="auto">
            <a:xfrm>
              <a:off x="2448" y="1152"/>
              <a:ext cx="1200" cy="528"/>
            </a:xfrm>
            <a:custGeom>
              <a:avLst/>
              <a:gdLst>
                <a:gd name="T0" fmla="*/ 0 w 1200"/>
                <a:gd name="T1" fmla="*/ 0 h 528"/>
                <a:gd name="T2" fmla="*/ 336 w 1200"/>
                <a:gd name="T3" fmla="*/ 384 h 528"/>
                <a:gd name="T4" fmla="*/ 1200 w 1200"/>
                <a:gd name="T5" fmla="*/ 528 h 528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200" h="528">
                  <a:moveTo>
                    <a:pt x="0" y="0"/>
                  </a:moveTo>
                  <a:cubicBezTo>
                    <a:pt x="68" y="148"/>
                    <a:pt x="136" y="296"/>
                    <a:pt x="336" y="384"/>
                  </a:cubicBezTo>
                  <a:cubicBezTo>
                    <a:pt x="536" y="472"/>
                    <a:pt x="868" y="500"/>
                    <a:pt x="1200" y="528"/>
                  </a:cubicBezTo>
                </a:path>
              </a:pathLst>
            </a:custGeom>
            <a:noFill/>
            <a:ln w="9525" cap="flat" cmpd="sng">
              <a:solidFill>
                <a:srgbClr val="0000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9468" name="Line 9"/>
            <p:cNvSpPr>
              <a:spLocks noChangeShapeType="1"/>
            </p:cNvSpPr>
            <p:nvPr/>
          </p:nvSpPr>
          <p:spPr bwMode="auto">
            <a:xfrm flipV="1">
              <a:off x="2976" y="1152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9469" name="Line 10"/>
            <p:cNvSpPr>
              <a:spLocks noChangeShapeType="1"/>
            </p:cNvSpPr>
            <p:nvPr/>
          </p:nvSpPr>
          <p:spPr bwMode="auto">
            <a:xfrm>
              <a:off x="2976" y="1344"/>
              <a:ext cx="0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9470" name="Line 11"/>
            <p:cNvSpPr>
              <a:spLocks noChangeShapeType="1"/>
            </p:cNvSpPr>
            <p:nvPr/>
          </p:nvSpPr>
          <p:spPr bwMode="auto">
            <a:xfrm>
              <a:off x="3504" y="1200"/>
              <a:ext cx="0" cy="4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9471" name="Line 12"/>
            <p:cNvSpPr>
              <a:spLocks noChangeShapeType="1"/>
            </p:cNvSpPr>
            <p:nvPr/>
          </p:nvSpPr>
          <p:spPr bwMode="auto">
            <a:xfrm flipV="1">
              <a:off x="3504" y="1968"/>
              <a:ext cx="0" cy="3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9472" name="Freeform 13"/>
            <p:cNvSpPr/>
            <p:nvPr/>
          </p:nvSpPr>
          <p:spPr bwMode="auto">
            <a:xfrm>
              <a:off x="2448" y="2544"/>
              <a:ext cx="1344" cy="344"/>
            </a:xfrm>
            <a:custGeom>
              <a:avLst/>
              <a:gdLst>
                <a:gd name="T0" fmla="*/ 0 w 1344"/>
                <a:gd name="T1" fmla="*/ 0 h 344"/>
                <a:gd name="T2" fmla="*/ 288 w 1344"/>
                <a:gd name="T3" fmla="*/ 288 h 344"/>
                <a:gd name="T4" fmla="*/ 1344 w 1344"/>
                <a:gd name="T5" fmla="*/ 336 h 344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344" h="344">
                  <a:moveTo>
                    <a:pt x="0" y="0"/>
                  </a:moveTo>
                  <a:cubicBezTo>
                    <a:pt x="32" y="116"/>
                    <a:pt x="64" y="232"/>
                    <a:pt x="288" y="288"/>
                  </a:cubicBezTo>
                  <a:cubicBezTo>
                    <a:pt x="512" y="344"/>
                    <a:pt x="928" y="340"/>
                    <a:pt x="1344" y="336"/>
                  </a:cubicBezTo>
                </a:path>
              </a:pathLst>
            </a:custGeom>
            <a:noFill/>
            <a:ln w="9525" cap="flat" cmpd="sng">
              <a:solidFill>
                <a:srgbClr val="0000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graphicFrame>
          <p:nvGraphicFramePr>
            <p:cNvPr id="19473" name="Object 14"/>
            <p:cNvGraphicFramePr>
              <a:graphicFrameLocks noChangeAspect="1"/>
            </p:cNvGraphicFramePr>
            <p:nvPr/>
          </p:nvGraphicFramePr>
          <p:xfrm>
            <a:off x="3648" y="1824"/>
            <a:ext cx="384" cy="38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747" name="Equation" r:id="rId1" imgW="215900" imgH="215900" progId="Equation.3">
                    <p:embed/>
                  </p:oleObj>
                </mc:Choice>
                <mc:Fallback>
                  <p:oleObj name="Equation" r:id="rId1" imgW="215900" imgH="215900" progId="Equation.3">
                    <p:embed/>
                    <p:pic>
                      <p:nvPicPr>
                        <p:cNvPr id="0" name="图片 3074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48" y="1824"/>
                          <a:ext cx="384" cy="38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9474" name="Object 15"/>
            <p:cNvGraphicFramePr>
              <a:graphicFrameLocks noChangeAspect="1"/>
            </p:cNvGraphicFramePr>
            <p:nvPr/>
          </p:nvGraphicFramePr>
          <p:xfrm>
            <a:off x="1930" y="1488"/>
            <a:ext cx="507" cy="38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748" name="公式" r:id="rId3" imgW="304800" imgH="228600" progId="Equation.3">
                    <p:embed/>
                  </p:oleObj>
                </mc:Choice>
                <mc:Fallback>
                  <p:oleObj name="公式" r:id="rId3" imgW="304800" imgH="228600" progId="Equation.3">
                    <p:embed/>
                    <p:pic>
                      <p:nvPicPr>
                        <p:cNvPr id="0" name="图片 3074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30" y="1488"/>
                          <a:ext cx="507" cy="38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9475" name="Object 16"/>
            <p:cNvGraphicFramePr>
              <a:graphicFrameLocks noChangeAspect="1"/>
            </p:cNvGraphicFramePr>
            <p:nvPr/>
          </p:nvGraphicFramePr>
          <p:xfrm>
            <a:off x="3648" y="1488"/>
            <a:ext cx="340" cy="36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749" name="公式" r:id="rId5" imgW="215900" imgH="228600" progId="Equation.3">
                    <p:embed/>
                  </p:oleObj>
                </mc:Choice>
                <mc:Fallback>
                  <p:oleObj name="公式" r:id="rId5" imgW="215900" imgH="228600" progId="Equation.3">
                    <p:embed/>
                    <p:pic>
                      <p:nvPicPr>
                        <p:cNvPr id="0" name="图片 3074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48" y="1488"/>
                          <a:ext cx="340" cy="36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9476" name="Object 17"/>
            <p:cNvGraphicFramePr>
              <a:graphicFrameLocks noChangeAspect="1"/>
            </p:cNvGraphicFramePr>
            <p:nvPr/>
          </p:nvGraphicFramePr>
          <p:xfrm>
            <a:off x="3744" y="2688"/>
            <a:ext cx="363" cy="38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750" name="公式" r:id="rId7" imgW="215900" imgH="228600" progId="Equation.3">
                    <p:embed/>
                  </p:oleObj>
                </mc:Choice>
                <mc:Fallback>
                  <p:oleObj name="公式" r:id="rId7" imgW="215900" imgH="228600" progId="Equation.3">
                    <p:embed/>
                    <p:pic>
                      <p:nvPicPr>
                        <p:cNvPr id="0" name="图片 3074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44" y="2688"/>
                          <a:ext cx="363" cy="38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9477" name="Object 18"/>
            <p:cNvGraphicFramePr>
              <a:graphicFrameLocks noChangeAspect="1"/>
            </p:cNvGraphicFramePr>
            <p:nvPr/>
          </p:nvGraphicFramePr>
          <p:xfrm>
            <a:off x="3360" y="1680"/>
            <a:ext cx="280" cy="3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751" name="公式" r:id="rId9" imgW="190500" imgH="228600" progId="Equation.3">
                    <p:embed/>
                  </p:oleObj>
                </mc:Choice>
                <mc:Fallback>
                  <p:oleObj name="公式" r:id="rId9" imgW="190500" imgH="228600" progId="Equation.3">
                    <p:embed/>
                    <p:pic>
                      <p:nvPicPr>
                        <p:cNvPr id="0" name="图片 3075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60" y="1680"/>
                          <a:ext cx="280" cy="3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9478" name="Text Box 20"/>
            <p:cNvSpPr txBox="1">
              <a:spLocks noChangeArrowheads="1"/>
            </p:cNvSpPr>
            <p:nvPr/>
          </p:nvSpPr>
          <p:spPr bwMode="auto">
            <a:xfrm>
              <a:off x="2928" y="1200"/>
              <a:ext cx="500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800">
                  <a:latin typeface="Times New Roman" panose="02020603050405020304" pitchFamily="18" charset="0"/>
                </a:rPr>
                <a:t>qV</a:t>
              </a:r>
              <a:r>
                <a:rPr kumimoji="1" lang="en-US" altLang="zh-CN" sz="2800" baseline="-25000">
                  <a:latin typeface="Times New Roman" panose="02020603050405020304" pitchFamily="18" charset="0"/>
                </a:rPr>
                <a:t>D</a:t>
              </a:r>
              <a:endParaRPr kumimoji="1" lang="en-US" altLang="zh-CN" sz="2800" baseline="-25000">
                <a:latin typeface="Times New Roman" panose="02020603050405020304" pitchFamily="18" charset="0"/>
              </a:endParaRPr>
            </a:p>
          </p:txBody>
        </p:sp>
        <p:sp>
          <p:nvSpPr>
            <p:cNvPr id="19479" name="Line 21"/>
            <p:cNvSpPr>
              <a:spLocks noChangeShapeType="1"/>
            </p:cNvSpPr>
            <p:nvPr/>
          </p:nvSpPr>
          <p:spPr bwMode="auto">
            <a:xfrm>
              <a:off x="2208" y="1776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sp>
        <p:nvSpPr>
          <p:cNvPr id="19461" name="矩形 1"/>
          <p:cNvSpPr>
            <a:spLocks noChangeArrowheads="1"/>
          </p:cNvSpPr>
          <p:nvPr/>
        </p:nvSpPr>
        <p:spPr bwMode="auto">
          <a:xfrm>
            <a:off x="5257800" y="3952875"/>
            <a:ext cx="2971800" cy="1754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240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charset="-122"/>
              </a:rPr>
              <a:t>空间电荷层是</a:t>
            </a:r>
            <a:endParaRPr lang="en-US" altLang="zh-CN" sz="2400">
              <a:solidFill>
                <a:srgbClr val="000000"/>
              </a:solidFill>
              <a:latin typeface="Times New Roman" panose="02020603050405020304" pitchFamily="18" charset="0"/>
              <a:ea typeface="微软雅黑" panose="020B0503020204020204" charset="-122"/>
            </a:endParaRPr>
          </a:p>
          <a:p>
            <a:pPr algn="just"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charset="-122"/>
              </a:rPr>
              <a:t>高阻区域</a:t>
            </a:r>
            <a:endParaRPr lang="en-US" altLang="zh-CN" sz="2400" b="1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charset="-122"/>
            </a:endParaRPr>
          </a:p>
          <a:p>
            <a:pPr algn="just"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2400" b="1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charset="-122"/>
              </a:rPr>
              <a:t>or</a:t>
            </a:r>
            <a:r>
              <a:rPr lang="zh-CN" altLang="en-US" sz="2400" b="1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charset="-122"/>
              </a:rPr>
              <a:t>高电导区域？</a:t>
            </a:r>
            <a:endParaRPr lang="en-US" altLang="zh-CN" sz="2400" b="1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charset="-122"/>
            </a:endParaRPr>
          </a:p>
        </p:txBody>
      </p:sp>
      <p:sp>
        <p:nvSpPr>
          <p:cNvPr id="3" name="爆炸形 1 2"/>
          <p:cNvSpPr/>
          <p:nvPr/>
        </p:nvSpPr>
        <p:spPr>
          <a:xfrm>
            <a:off x="5029200" y="4291013"/>
            <a:ext cx="2743200" cy="1917700"/>
          </a:xfrm>
          <a:prstGeom prst="irregularSeal1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2400" b="1" dirty="0">
                <a:solidFill>
                  <a:srgbClr val="FF0000"/>
                </a:solidFill>
              </a:rPr>
              <a:t>高阻区</a:t>
            </a:r>
            <a:endParaRPr lang="zh-CN" altLang="en-US" sz="24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95" name="Text Box 47"/>
          <p:cNvSpPr txBox="1">
            <a:spLocks noChangeArrowheads="1"/>
          </p:cNvSpPr>
          <p:nvPr/>
        </p:nvSpPr>
        <p:spPr bwMode="auto">
          <a:xfrm>
            <a:off x="647700" y="152400"/>
            <a:ext cx="4495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zh-CN" altLang="en-US" sz="2400" b="1" dirty="0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微软雅黑" panose="020B0503020204020204" charset="-122"/>
              </a:rPr>
              <a:t>（</a:t>
            </a:r>
            <a:r>
              <a:rPr lang="en-US" altLang="zh-CN" sz="2400" b="1" dirty="0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微软雅黑" panose="020B0503020204020204" charset="-122"/>
              </a:rPr>
              <a:t>b</a:t>
            </a:r>
            <a:r>
              <a:rPr lang="zh-CN" altLang="en-US" sz="2400" b="1" dirty="0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微软雅黑" panose="020B0503020204020204" charset="-122"/>
              </a:rPr>
              <a:t>）电子反阻挡层：</a:t>
            </a:r>
            <a:r>
              <a:rPr lang="en-US" altLang="zh-CN" sz="2400" b="1" i="1" dirty="0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微软雅黑" panose="020B0503020204020204" charset="-122"/>
              </a:rPr>
              <a:t>W</a:t>
            </a:r>
            <a:r>
              <a:rPr lang="en-US" altLang="zh-CN" sz="2400" b="1" baseline="-25000" dirty="0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微软雅黑" panose="020B0503020204020204" charset="-122"/>
              </a:rPr>
              <a:t>m</a:t>
            </a:r>
            <a:r>
              <a:rPr lang="en-US" altLang="zh-CN" sz="2400" b="1" dirty="0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微软雅黑" panose="020B0503020204020204" charset="-122"/>
              </a:rPr>
              <a:t>&lt;</a:t>
            </a:r>
            <a:r>
              <a:rPr lang="en-US" altLang="zh-CN" sz="2400" b="1" i="1" dirty="0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微软雅黑" panose="020B0503020204020204" charset="-122"/>
              </a:rPr>
              <a:t>W</a:t>
            </a:r>
            <a:r>
              <a:rPr lang="en-US" altLang="zh-CN" sz="2400" b="1" baseline="-25000" dirty="0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微软雅黑" panose="020B0503020204020204" charset="-122"/>
              </a:rPr>
              <a:t>s</a:t>
            </a:r>
            <a:endParaRPr lang="en-US" altLang="zh-CN" sz="2400" b="1" baseline="-25000" dirty="0"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ea typeface="微软雅黑" panose="020B0503020204020204" charset="-122"/>
            </a:endParaRPr>
          </a:p>
        </p:txBody>
      </p:sp>
      <p:grpSp>
        <p:nvGrpSpPr>
          <p:cNvPr id="20483" name="组合 1"/>
          <p:cNvGrpSpPr/>
          <p:nvPr/>
        </p:nvGrpSpPr>
        <p:grpSpPr bwMode="auto">
          <a:xfrm>
            <a:off x="914400" y="685800"/>
            <a:ext cx="7543800" cy="2514600"/>
            <a:chOff x="914400" y="2362200"/>
            <a:chExt cx="7543800" cy="2514600"/>
          </a:xfrm>
        </p:grpSpPr>
        <p:sp>
          <p:nvSpPr>
            <p:cNvPr id="20485" name="Text Box 64"/>
            <p:cNvSpPr txBox="1">
              <a:spLocks noChangeArrowheads="1"/>
            </p:cNvSpPr>
            <p:nvPr/>
          </p:nvSpPr>
          <p:spPr bwMode="auto">
            <a:xfrm>
              <a:off x="4368800" y="3352800"/>
              <a:ext cx="914400" cy="396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000" b="1" i="1">
                  <a:latin typeface="Times New Roman" panose="02020603050405020304" pitchFamily="18" charset="0"/>
                </a:rPr>
                <a:t>E</a:t>
              </a:r>
              <a:r>
                <a:rPr lang="en-US" altLang="zh-CN" sz="2000" b="1" baseline="-25000">
                  <a:latin typeface="Times New Roman" panose="02020603050405020304" pitchFamily="18" charset="0"/>
                </a:rPr>
                <a:t>Fs</a:t>
              </a:r>
              <a:endParaRPr lang="en-US" altLang="zh-CN" sz="2000" b="1">
                <a:latin typeface="Times New Roman" panose="02020603050405020304" pitchFamily="18" charset="0"/>
              </a:endParaRPr>
            </a:p>
          </p:txBody>
        </p:sp>
        <p:grpSp>
          <p:nvGrpSpPr>
            <p:cNvPr id="20486" name="Group 106"/>
            <p:cNvGrpSpPr/>
            <p:nvPr/>
          </p:nvGrpSpPr>
          <p:grpSpPr bwMode="auto">
            <a:xfrm>
              <a:off x="914400" y="2362200"/>
              <a:ext cx="3962400" cy="2514600"/>
              <a:chOff x="576" y="1488"/>
              <a:chExt cx="2496" cy="1584"/>
            </a:xfrm>
          </p:grpSpPr>
          <p:sp>
            <p:nvSpPr>
              <p:cNvPr id="20513" name="Rectangle 49"/>
              <p:cNvSpPr>
                <a:spLocks noChangeArrowheads="1"/>
              </p:cNvSpPr>
              <p:nvPr/>
            </p:nvSpPr>
            <p:spPr bwMode="auto">
              <a:xfrm>
                <a:off x="576" y="1488"/>
                <a:ext cx="2496" cy="1584"/>
              </a:xfrm>
              <a:prstGeom prst="rect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zh-CN" altLang="en-US" sz="1800">
                  <a:latin typeface="Tahoma" panose="020B0604030504040204" pitchFamily="34" charset="0"/>
                </a:endParaRPr>
              </a:p>
            </p:txBody>
          </p:sp>
          <p:sp>
            <p:nvSpPr>
              <p:cNvPr id="20514" name="Line 50"/>
              <p:cNvSpPr>
                <a:spLocks noChangeShapeType="1"/>
              </p:cNvSpPr>
              <p:nvPr/>
            </p:nvSpPr>
            <p:spPr bwMode="auto">
              <a:xfrm>
                <a:off x="1696" y="2890"/>
                <a:ext cx="1104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515" name="Line 51"/>
              <p:cNvSpPr>
                <a:spLocks noChangeShapeType="1"/>
              </p:cNvSpPr>
              <p:nvPr/>
            </p:nvSpPr>
            <p:spPr bwMode="auto">
              <a:xfrm>
                <a:off x="1696" y="2080"/>
                <a:ext cx="1104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516" name="Line 52"/>
              <p:cNvSpPr>
                <a:spLocks noChangeShapeType="1"/>
              </p:cNvSpPr>
              <p:nvPr/>
            </p:nvSpPr>
            <p:spPr bwMode="auto">
              <a:xfrm>
                <a:off x="1696" y="2256"/>
                <a:ext cx="1104" cy="0"/>
              </a:xfrm>
              <a:prstGeom prst="line">
                <a:avLst/>
              </a:prstGeom>
              <a:noFill/>
              <a:ln w="38100">
                <a:solidFill>
                  <a:srgbClr val="008000"/>
                </a:solidFill>
                <a:prstDash val="dash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517" name="Line 53"/>
              <p:cNvSpPr>
                <a:spLocks noChangeShapeType="1"/>
              </p:cNvSpPr>
              <p:nvPr/>
            </p:nvSpPr>
            <p:spPr bwMode="auto">
              <a:xfrm>
                <a:off x="912" y="1680"/>
                <a:ext cx="1648" cy="0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518" name="Line 54"/>
              <p:cNvSpPr>
                <a:spLocks noChangeShapeType="1"/>
              </p:cNvSpPr>
              <p:nvPr/>
            </p:nvSpPr>
            <p:spPr bwMode="auto">
              <a:xfrm>
                <a:off x="1960" y="1680"/>
                <a:ext cx="0" cy="576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prstDash val="sysDot"/>
                <a:round/>
                <a:headEnd type="triangl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519" name="Line 55"/>
              <p:cNvSpPr>
                <a:spLocks noChangeShapeType="1"/>
              </p:cNvSpPr>
              <p:nvPr/>
            </p:nvSpPr>
            <p:spPr bwMode="auto">
              <a:xfrm>
                <a:off x="2496" y="1680"/>
                <a:ext cx="0" cy="384"/>
              </a:xfrm>
              <a:prstGeom prst="line">
                <a:avLst/>
              </a:prstGeom>
              <a:noFill/>
              <a:ln w="19050">
                <a:solidFill>
                  <a:srgbClr val="FF33CC"/>
                </a:solidFill>
                <a:round/>
                <a:headEnd type="triangl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520" name="Line 56"/>
              <p:cNvSpPr>
                <a:spLocks noChangeShapeType="1"/>
              </p:cNvSpPr>
              <p:nvPr/>
            </p:nvSpPr>
            <p:spPr bwMode="auto">
              <a:xfrm>
                <a:off x="2176" y="1728"/>
                <a:ext cx="0" cy="336"/>
              </a:xfrm>
              <a:prstGeom prst="line">
                <a:avLst/>
              </a:prstGeom>
              <a:noFill/>
              <a:ln w="28575">
                <a:solidFill>
                  <a:srgbClr val="F6F624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521" name="Line 57"/>
              <p:cNvSpPr>
                <a:spLocks noChangeShapeType="1"/>
              </p:cNvSpPr>
              <p:nvPr/>
            </p:nvSpPr>
            <p:spPr bwMode="auto">
              <a:xfrm flipV="1">
                <a:off x="2176" y="2256"/>
                <a:ext cx="0" cy="336"/>
              </a:xfrm>
              <a:prstGeom prst="line">
                <a:avLst/>
              </a:prstGeom>
              <a:noFill/>
              <a:ln w="28575">
                <a:solidFill>
                  <a:srgbClr val="F6F624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522" name="Text Box 58"/>
              <p:cNvSpPr txBox="1">
                <a:spLocks noChangeArrowheads="1"/>
              </p:cNvSpPr>
              <p:nvPr/>
            </p:nvSpPr>
            <p:spPr bwMode="auto">
              <a:xfrm>
                <a:off x="2656" y="1574"/>
                <a:ext cx="275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2000" b="1" i="1">
                    <a:latin typeface="Times New Roman" panose="02020603050405020304" pitchFamily="18" charset="0"/>
                  </a:rPr>
                  <a:t>E</a:t>
                </a:r>
                <a:r>
                  <a:rPr lang="en-US" altLang="zh-CN" sz="2000" b="1" baseline="-25000">
                    <a:latin typeface="Times New Roman" panose="02020603050405020304" pitchFamily="18" charset="0"/>
                  </a:rPr>
                  <a:t>0</a:t>
                </a:r>
                <a:endParaRPr lang="en-US" altLang="zh-CN" sz="20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0523" name="Text Box 59"/>
              <p:cNvSpPr txBox="1">
                <a:spLocks noChangeArrowheads="1"/>
              </p:cNvSpPr>
              <p:nvPr/>
            </p:nvSpPr>
            <p:spPr bwMode="auto">
              <a:xfrm>
                <a:off x="2780" y="1935"/>
                <a:ext cx="269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2000" b="1" i="1">
                    <a:latin typeface="Times New Roman" panose="02020603050405020304" pitchFamily="18" charset="0"/>
                  </a:rPr>
                  <a:t>E</a:t>
                </a:r>
                <a:r>
                  <a:rPr lang="en-US" altLang="zh-CN" sz="2000" b="1" baseline="-25000">
                    <a:latin typeface="Times New Roman" panose="02020603050405020304" pitchFamily="18" charset="0"/>
                  </a:rPr>
                  <a:t>c</a:t>
                </a:r>
                <a:endParaRPr lang="en-US" altLang="zh-CN" sz="20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0524" name="Text Box 60"/>
              <p:cNvSpPr txBox="1">
                <a:spLocks noChangeArrowheads="1"/>
              </p:cNvSpPr>
              <p:nvPr/>
            </p:nvSpPr>
            <p:spPr bwMode="auto">
              <a:xfrm>
                <a:off x="2752" y="2736"/>
                <a:ext cx="275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2000" b="1" i="1">
                    <a:latin typeface="Times New Roman" panose="02020603050405020304" pitchFamily="18" charset="0"/>
                  </a:rPr>
                  <a:t>E</a:t>
                </a:r>
                <a:r>
                  <a:rPr lang="en-US" altLang="zh-CN" sz="2000" b="1" baseline="-25000">
                    <a:latin typeface="Times New Roman" panose="02020603050405020304" pitchFamily="18" charset="0"/>
                  </a:rPr>
                  <a:t>v</a:t>
                </a:r>
                <a:endParaRPr lang="en-US" altLang="zh-CN" sz="20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0525" name="Text Box 61"/>
              <p:cNvSpPr txBox="1">
                <a:spLocks noChangeArrowheads="1"/>
              </p:cNvSpPr>
              <p:nvPr/>
            </p:nvSpPr>
            <p:spPr bwMode="auto">
              <a:xfrm>
                <a:off x="1920" y="1766"/>
                <a:ext cx="480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2000" b="1" i="1">
                    <a:latin typeface="Times New Roman" panose="02020603050405020304" pitchFamily="18" charset="0"/>
                  </a:rPr>
                  <a:t>W</a:t>
                </a:r>
                <a:r>
                  <a:rPr lang="en-US" altLang="zh-CN" sz="2000" b="1" i="1" baseline="-25000">
                    <a:latin typeface="Times New Roman" panose="02020603050405020304" pitchFamily="18" charset="0"/>
                  </a:rPr>
                  <a:t>s</a:t>
                </a:r>
                <a:endParaRPr lang="en-US" altLang="zh-CN" sz="2000" b="1" baseline="-250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0526" name="Text Box 62"/>
              <p:cNvSpPr txBox="1">
                <a:spLocks noChangeArrowheads="1"/>
              </p:cNvSpPr>
              <p:nvPr/>
            </p:nvSpPr>
            <p:spPr bwMode="auto">
              <a:xfrm>
                <a:off x="2256" y="1718"/>
                <a:ext cx="480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2000" b="1" i="1">
                    <a:latin typeface="Times New Roman" panose="02020603050405020304" pitchFamily="18" charset="0"/>
                  </a:rPr>
                  <a:t>χ</a:t>
                </a:r>
                <a:endParaRPr lang="en-US" altLang="zh-CN" sz="2000" b="1" baseline="-250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0527" name="Text Box 63"/>
              <p:cNvSpPr txBox="1">
                <a:spLocks noChangeArrowheads="1"/>
              </p:cNvSpPr>
              <p:nvPr/>
            </p:nvSpPr>
            <p:spPr bwMode="auto">
              <a:xfrm>
                <a:off x="2064" y="2031"/>
                <a:ext cx="281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2000" b="1" i="1">
                    <a:latin typeface="Times New Roman" panose="02020603050405020304" pitchFamily="18" charset="0"/>
                  </a:rPr>
                  <a:t>E</a:t>
                </a:r>
                <a:r>
                  <a:rPr lang="en-US" altLang="zh-CN" sz="2000" b="1" baseline="-25000">
                    <a:latin typeface="Times New Roman" panose="02020603050405020304" pitchFamily="18" charset="0"/>
                  </a:rPr>
                  <a:t>n</a:t>
                </a:r>
                <a:endParaRPr lang="en-US" altLang="zh-CN" sz="20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0528" name="Line 65"/>
              <p:cNvSpPr>
                <a:spLocks noChangeShapeType="1"/>
              </p:cNvSpPr>
              <p:nvPr/>
            </p:nvSpPr>
            <p:spPr bwMode="auto">
              <a:xfrm>
                <a:off x="912" y="1968"/>
                <a:ext cx="624" cy="0"/>
              </a:xfrm>
              <a:prstGeom prst="line">
                <a:avLst/>
              </a:prstGeom>
              <a:noFill/>
              <a:ln w="38100">
                <a:solidFill>
                  <a:srgbClr val="FF33CC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529" name="Text Box 66"/>
              <p:cNvSpPr txBox="1">
                <a:spLocks noChangeArrowheads="1"/>
              </p:cNvSpPr>
              <p:nvPr/>
            </p:nvSpPr>
            <p:spPr bwMode="auto">
              <a:xfrm>
                <a:off x="912" y="1696"/>
                <a:ext cx="480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2000" b="1" i="1">
                    <a:latin typeface="Times New Roman" panose="02020603050405020304" pitchFamily="18" charset="0"/>
                  </a:rPr>
                  <a:t>W</a:t>
                </a:r>
                <a:r>
                  <a:rPr lang="en-US" altLang="zh-CN" sz="2000" b="1" i="1" baseline="-25000">
                    <a:latin typeface="Times New Roman" panose="02020603050405020304" pitchFamily="18" charset="0"/>
                  </a:rPr>
                  <a:t>m</a:t>
                </a:r>
                <a:endParaRPr lang="en-US" altLang="zh-CN" sz="2000" b="1" baseline="-250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0530" name="Line 67"/>
              <p:cNvSpPr>
                <a:spLocks noChangeShapeType="1"/>
              </p:cNvSpPr>
              <p:nvPr/>
            </p:nvSpPr>
            <p:spPr bwMode="auto">
              <a:xfrm>
                <a:off x="1248" y="1680"/>
                <a:ext cx="0" cy="288"/>
              </a:xfrm>
              <a:prstGeom prst="line">
                <a:avLst/>
              </a:prstGeom>
              <a:noFill/>
              <a:ln w="28575">
                <a:solidFill>
                  <a:srgbClr val="FF33CC"/>
                </a:solidFill>
                <a:round/>
                <a:headEnd type="triangl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531" name="Text Box 68"/>
              <p:cNvSpPr txBox="1">
                <a:spLocks noChangeArrowheads="1"/>
              </p:cNvSpPr>
              <p:nvPr/>
            </p:nvSpPr>
            <p:spPr bwMode="auto">
              <a:xfrm>
                <a:off x="624" y="1824"/>
                <a:ext cx="576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2000" b="1" i="1">
                    <a:latin typeface="Times New Roman" panose="02020603050405020304" pitchFamily="18" charset="0"/>
                  </a:rPr>
                  <a:t>E</a:t>
                </a:r>
                <a:r>
                  <a:rPr lang="en-US" altLang="zh-CN" sz="2000" b="1" baseline="-25000">
                    <a:latin typeface="Times New Roman" panose="02020603050405020304" pitchFamily="18" charset="0"/>
                  </a:rPr>
                  <a:t>Fm</a:t>
                </a:r>
                <a:endParaRPr lang="en-US" altLang="zh-CN" sz="20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0532" name="Line 69"/>
              <p:cNvSpPr>
                <a:spLocks noChangeShapeType="1"/>
              </p:cNvSpPr>
              <p:nvPr/>
            </p:nvSpPr>
            <p:spPr bwMode="auto">
              <a:xfrm>
                <a:off x="1680" y="1680"/>
                <a:ext cx="0" cy="1296"/>
              </a:xfrm>
              <a:prstGeom prst="line">
                <a:avLst/>
              </a:prstGeom>
              <a:noFill/>
              <a:ln w="38100">
                <a:solidFill>
                  <a:srgbClr val="CCFF33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533" name="Line 70"/>
              <p:cNvSpPr>
                <a:spLocks noChangeShapeType="1"/>
              </p:cNvSpPr>
              <p:nvPr/>
            </p:nvSpPr>
            <p:spPr bwMode="auto">
              <a:xfrm>
                <a:off x="1536" y="1680"/>
                <a:ext cx="0" cy="1296"/>
              </a:xfrm>
              <a:prstGeom prst="line">
                <a:avLst/>
              </a:prstGeom>
              <a:noFill/>
              <a:ln w="38100">
                <a:solidFill>
                  <a:srgbClr val="CCFF33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534" name="Oval 71"/>
              <p:cNvSpPr>
                <a:spLocks noChangeArrowheads="1"/>
              </p:cNvSpPr>
              <p:nvPr/>
            </p:nvSpPr>
            <p:spPr bwMode="auto">
              <a:xfrm>
                <a:off x="1344" y="1824"/>
                <a:ext cx="96" cy="96"/>
              </a:xfrm>
              <a:prstGeom prst="ellipse">
                <a:avLst/>
              </a:prstGeom>
              <a:solidFill>
                <a:srgbClr val="E36C37"/>
              </a:solidFill>
              <a:ln w="38100">
                <a:solidFill>
                  <a:schemeClr val="tx1"/>
                </a:solidFill>
                <a:round/>
              </a:ln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zh-CN" altLang="en-US" sz="1800">
                  <a:latin typeface="Tahoma" panose="020B0604030504040204" pitchFamily="34" charset="0"/>
                </a:endParaRPr>
              </a:p>
            </p:txBody>
          </p:sp>
          <p:sp>
            <p:nvSpPr>
              <p:cNvPr id="20535" name="Line 72"/>
              <p:cNvSpPr>
                <a:spLocks noChangeShapeType="1"/>
              </p:cNvSpPr>
              <p:nvPr/>
            </p:nvSpPr>
            <p:spPr bwMode="auto">
              <a:xfrm>
                <a:off x="1440" y="1920"/>
                <a:ext cx="326" cy="119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prstDash val="dash"/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20487" name="Rectangle 104"/>
            <p:cNvSpPr>
              <a:spLocks noChangeArrowheads="1"/>
            </p:cNvSpPr>
            <p:nvPr/>
          </p:nvSpPr>
          <p:spPr bwMode="auto">
            <a:xfrm>
              <a:off x="5105400" y="2362200"/>
              <a:ext cx="3352800" cy="2514600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>
                <a:latin typeface="Tahoma" panose="020B0604030504040204" pitchFamily="34" charset="0"/>
              </a:endParaRPr>
            </a:p>
          </p:txBody>
        </p:sp>
        <p:grpSp>
          <p:nvGrpSpPr>
            <p:cNvPr id="20488" name="Group 76"/>
            <p:cNvGrpSpPr/>
            <p:nvPr/>
          </p:nvGrpSpPr>
          <p:grpSpPr bwMode="auto">
            <a:xfrm flipV="1">
              <a:off x="5943600" y="3352800"/>
              <a:ext cx="1320800" cy="203200"/>
              <a:chOff x="1920" y="3456"/>
              <a:chExt cx="768" cy="144"/>
            </a:xfrm>
          </p:grpSpPr>
          <p:sp>
            <p:nvSpPr>
              <p:cNvPr id="20511" name="Line 77"/>
              <p:cNvSpPr>
                <a:spLocks noChangeShapeType="1"/>
              </p:cNvSpPr>
              <p:nvPr/>
            </p:nvSpPr>
            <p:spPr bwMode="auto">
              <a:xfrm>
                <a:off x="2112" y="3600"/>
                <a:ext cx="576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512" name="Freeform 78"/>
              <p:cNvSpPr/>
              <p:nvPr/>
            </p:nvSpPr>
            <p:spPr bwMode="auto">
              <a:xfrm>
                <a:off x="1920" y="3456"/>
                <a:ext cx="192" cy="144"/>
              </a:xfrm>
              <a:custGeom>
                <a:avLst/>
                <a:gdLst>
                  <a:gd name="T0" fmla="*/ 0 w 624"/>
                  <a:gd name="T1" fmla="*/ 0 h 384"/>
                  <a:gd name="T2" fmla="*/ 0 w 624"/>
                  <a:gd name="T3" fmla="*/ 0 h 384"/>
                  <a:gd name="T4" fmla="*/ 0 w 624"/>
                  <a:gd name="T5" fmla="*/ 0 h 384"/>
                  <a:gd name="T6" fmla="*/ 0 60000 65536"/>
                  <a:gd name="T7" fmla="*/ 0 60000 65536"/>
                  <a:gd name="T8" fmla="*/ 0 60000 65536"/>
                  <a:gd name="T9" fmla="*/ 0 w 624"/>
                  <a:gd name="T10" fmla="*/ 0 h 384"/>
                  <a:gd name="T11" fmla="*/ 624 w 624"/>
                  <a:gd name="T12" fmla="*/ 384 h 38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624" h="384">
                    <a:moveTo>
                      <a:pt x="0" y="0"/>
                    </a:moveTo>
                    <a:cubicBezTo>
                      <a:pt x="44" y="112"/>
                      <a:pt x="88" y="224"/>
                      <a:pt x="192" y="288"/>
                    </a:cubicBezTo>
                    <a:cubicBezTo>
                      <a:pt x="296" y="352"/>
                      <a:pt x="460" y="368"/>
                      <a:pt x="624" y="384"/>
                    </a:cubicBezTo>
                  </a:path>
                </a:pathLst>
              </a:custGeom>
              <a:noFill/>
              <a:ln w="19050" cmpd="sng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20489" name="Group 79"/>
            <p:cNvGrpSpPr/>
            <p:nvPr/>
          </p:nvGrpSpPr>
          <p:grpSpPr bwMode="auto">
            <a:xfrm flipV="1">
              <a:off x="5930900" y="4176713"/>
              <a:ext cx="1320800" cy="203200"/>
              <a:chOff x="1920" y="3456"/>
              <a:chExt cx="768" cy="144"/>
            </a:xfrm>
          </p:grpSpPr>
          <p:sp>
            <p:nvSpPr>
              <p:cNvPr id="20509" name="Line 80"/>
              <p:cNvSpPr>
                <a:spLocks noChangeShapeType="1"/>
              </p:cNvSpPr>
              <p:nvPr/>
            </p:nvSpPr>
            <p:spPr bwMode="auto">
              <a:xfrm>
                <a:off x="2112" y="3600"/>
                <a:ext cx="576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510" name="Freeform 81"/>
              <p:cNvSpPr/>
              <p:nvPr/>
            </p:nvSpPr>
            <p:spPr bwMode="auto">
              <a:xfrm>
                <a:off x="1920" y="3456"/>
                <a:ext cx="192" cy="144"/>
              </a:xfrm>
              <a:custGeom>
                <a:avLst/>
                <a:gdLst>
                  <a:gd name="T0" fmla="*/ 0 w 624"/>
                  <a:gd name="T1" fmla="*/ 0 h 384"/>
                  <a:gd name="T2" fmla="*/ 0 w 624"/>
                  <a:gd name="T3" fmla="*/ 0 h 384"/>
                  <a:gd name="T4" fmla="*/ 0 w 624"/>
                  <a:gd name="T5" fmla="*/ 0 h 384"/>
                  <a:gd name="T6" fmla="*/ 0 60000 65536"/>
                  <a:gd name="T7" fmla="*/ 0 60000 65536"/>
                  <a:gd name="T8" fmla="*/ 0 60000 65536"/>
                  <a:gd name="T9" fmla="*/ 0 w 624"/>
                  <a:gd name="T10" fmla="*/ 0 h 384"/>
                  <a:gd name="T11" fmla="*/ 624 w 624"/>
                  <a:gd name="T12" fmla="*/ 384 h 38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624" h="384">
                    <a:moveTo>
                      <a:pt x="0" y="0"/>
                    </a:moveTo>
                    <a:cubicBezTo>
                      <a:pt x="44" y="112"/>
                      <a:pt x="88" y="224"/>
                      <a:pt x="192" y="288"/>
                    </a:cubicBezTo>
                    <a:cubicBezTo>
                      <a:pt x="296" y="352"/>
                      <a:pt x="460" y="368"/>
                      <a:pt x="624" y="384"/>
                    </a:cubicBezTo>
                  </a:path>
                </a:pathLst>
              </a:custGeom>
              <a:noFill/>
              <a:ln w="19050" cmpd="sng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20490" name="Line 82"/>
            <p:cNvSpPr>
              <a:spLocks noChangeShapeType="1"/>
            </p:cNvSpPr>
            <p:nvPr/>
          </p:nvSpPr>
          <p:spPr bwMode="auto">
            <a:xfrm>
              <a:off x="5930900" y="2703513"/>
              <a:ext cx="0" cy="1905000"/>
            </a:xfrm>
            <a:prstGeom prst="line">
              <a:avLst/>
            </a:prstGeom>
            <a:noFill/>
            <a:ln w="38100">
              <a:solidFill>
                <a:srgbClr val="FF66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491" name="Line 83"/>
            <p:cNvSpPr>
              <a:spLocks noChangeShapeType="1"/>
            </p:cNvSpPr>
            <p:nvPr/>
          </p:nvSpPr>
          <p:spPr bwMode="auto">
            <a:xfrm>
              <a:off x="5257800" y="3579813"/>
              <a:ext cx="1981200" cy="1587"/>
            </a:xfrm>
            <a:prstGeom prst="line">
              <a:avLst/>
            </a:prstGeom>
            <a:noFill/>
            <a:ln w="38100">
              <a:solidFill>
                <a:srgbClr val="00FF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492" name="Line 84"/>
            <p:cNvSpPr>
              <a:spLocks noChangeShapeType="1"/>
            </p:cNvSpPr>
            <p:nvPr/>
          </p:nvSpPr>
          <p:spPr bwMode="auto">
            <a:xfrm>
              <a:off x="5943600" y="4406900"/>
              <a:ext cx="762000" cy="0"/>
            </a:xfrm>
            <a:prstGeom prst="line">
              <a:avLst/>
            </a:prstGeom>
            <a:noFill/>
            <a:ln w="38100">
              <a:solidFill>
                <a:srgbClr val="000099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493" name="Text Box 85"/>
            <p:cNvSpPr txBox="1">
              <a:spLocks noChangeArrowheads="1"/>
            </p:cNvSpPr>
            <p:nvPr/>
          </p:nvSpPr>
          <p:spPr bwMode="auto">
            <a:xfrm>
              <a:off x="7315200" y="3376613"/>
              <a:ext cx="609600" cy="396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000" b="1" i="1">
                  <a:latin typeface="Times New Roman" panose="02020603050405020304" pitchFamily="18" charset="0"/>
                </a:rPr>
                <a:t>E</a:t>
              </a:r>
              <a:r>
                <a:rPr lang="en-US" altLang="zh-CN" sz="2000" b="1" baseline="-25000">
                  <a:latin typeface="Times New Roman" panose="02020603050405020304" pitchFamily="18" charset="0"/>
                </a:rPr>
                <a:t>F</a:t>
              </a:r>
              <a:endParaRPr lang="en-US" altLang="zh-CN" sz="2000" b="1">
                <a:latin typeface="Times New Roman" panose="02020603050405020304" pitchFamily="18" charset="0"/>
              </a:endParaRPr>
            </a:p>
          </p:txBody>
        </p:sp>
        <p:sp>
          <p:nvSpPr>
            <p:cNvPr id="20494" name="AutoShape 86"/>
            <p:cNvSpPr>
              <a:spLocks noChangeArrowheads="1"/>
            </p:cNvSpPr>
            <p:nvPr/>
          </p:nvSpPr>
          <p:spPr bwMode="auto">
            <a:xfrm>
              <a:off x="5784850" y="3441700"/>
              <a:ext cx="107950" cy="107950"/>
            </a:xfrm>
            <a:prstGeom prst="plus">
              <a:avLst>
                <a:gd name="adj" fmla="val 50000"/>
              </a:avLst>
            </a:prstGeom>
            <a:solidFill>
              <a:schemeClr val="accent1"/>
            </a:solidFill>
            <a:ln w="28575">
              <a:solidFill>
                <a:srgbClr val="FF0000"/>
              </a:solidFill>
              <a:miter lim="800000"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>
                <a:latin typeface="Tahoma" panose="020B0604030504040204" pitchFamily="34" charset="0"/>
              </a:endParaRPr>
            </a:p>
          </p:txBody>
        </p:sp>
        <p:sp>
          <p:nvSpPr>
            <p:cNvPr id="20495" name="AutoShape 87"/>
            <p:cNvSpPr>
              <a:spLocks noChangeArrowheads="1"/>
            </p:cNvSpPr>
            <p:nvPr/>
          </p:nvSpPr>
          <p:spPr bwMode="auto">
            <a:xfrm>
              <a:off x="5778500" y="3187700"/>
              <a:ext cx="107950" cy="107950"/>
            </a:xfrm>
            <a:prstGeom prst="plus">
              <a:avLst>
                <a:gd name="adj" fmla="val 50000"/>
              </a:avLst>
            </a:prstGeom>
            <a:solidFill>
              <a:schemeClr val="accent1"/>
            </a:solidFill>
            <a:ln w="28575">
              <a:solidFill>
                <a:srgbClr val="FF0000"/>
              </a:solidFill>
              <a:miter lim="800000"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>
                <a:latin typeface="Tahoma" panose="020B0604030504040204" pitchFamily="34" charset="0"/>
              </a:endParaRPr>
            </a:p>
          </p:txBody>
        </p:sp>
        <p:sp>
          <p:nvSpPr>
            <p:cNvPr id="20496" name="AutoShape 88"/>
            <p:cNvSpPr>
              <a:spLocks noChangeArrowheads="1"/>
            </p:cNvSpPr>
            <p:nvPr/>
          </p:nvSpPr>
          <p:spPr bwMode="auto">
            <a:xfrm>
              <a:off x="5778500" y="3327400"/>
              <a:ext cx="107950" cy="107950"/>
            </a:xfrm>
            <a:prstGeom prst="plus">
              <a:avLst>
                <a:gd name="adj" fmla="val 50000"/>
              </a:avLst>
            </a:prstGeom>
            <a:solidFill>
              <a:schemeClr val="accent1"/>
            </a:solidFill>
            <a:ln w="28575">
              <a:solidFill>
                <a:srgbClr val="FF0000"/>
              </a:solidFill>
              <a:miter lim="800000"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>
                <a:latin typeface="Tahoma" panose="020B0604030504040204" pitchFamily="34" charset="0"/>
              </a:endParaRPr>
            </a:p>
          </p:txBody>
        </p:sp>
        <p:sp>
          <p:nvSpPr>
            <p:cNvPr id="20497" name="Line 89"/>
            <p:cNvSpPr>
              <a:spLocks noChangeShapeType="1"/>
            </p:cNvSpPr>
            <p:nvPr/>
          </p:nvSpPr>
          <p:spPr bwMode="auto">
            <a:xfrm>
              <a:off x="5969000" y="3365500"/>
              <a:ext cx="7620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498" name="Line 90"/>
            <p:cNvSpPr>
              <a:spLocks noChangeShapeType="1"/>
            </p:cNvSpPr>
            <p:nvPr/>
          </p:nvSpPr>
          <p:spPr bwMode="auto">
            <a:xfrm>
              <a:off x="5969000" y="3276600"/>
              <a:ext cx="7620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499" name="Line 91"/>
            <p:cNvSpPr>
              <a:spLocks noChangeShapeType="1"/>
            </p:cNvSpPr>
            <p:nvPr/>
          </p:nvSpPr>
          <p:spPr bwMode="auto">
            <a:xfrm>
              <a:off x="6121400" y="3276600"/>
              <a:ext cx="7620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500" name="Line 92"/>
            <p:cNvSpPr>
              <a:spLocks noChangeShapeType="1"/>
            </p:cNvSpPr>
            <p:nvPr/>
          </p:nvSpPr>
          <p:spPr bwMode="auto">
            <a:xfrm>
              <a:off x="6273800" y="3008313"/>
              <a:ext cx="0" cy="1563687"/>
            </a:xfrm>
            <a:prstGeom prst="line">
              <a:avLst/>
            </a:prstGeom>
            <a:noFill/>
            <a:ln w="12700">
              <a:solidFill>
                <a:srgbClr val="FF6600"/>
              </a:solidFill>
              <a:prstDash val="dash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501" name="Line 93"/>
            <p:cNvSpPr>
              <a:spLocks noChangeShapeType="1"/>
            </p:cNvSpPr>
            <p:nvPr/>
          </p:nvSpPr>
          <p:spPr bwMode="auto">
            <a:xfrm>
              <a:off x="6553200" y="4178300"/>
              <a:ext cx="0" cy="228600"/>
            </a:xfrm>
            <a:prstGeom prst="line">
              <a:avLst/>
            </a:prstGeom>
            <a:noFill/>
            <a:ln w="28575">
              <a:solidFill>
                <a:srgbClr val="FF33CC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502" name="Text Box 96"/>
            <p:cNvSpPr txBox="1">
              <a:spLocks noChangeArrowheads="1"/>
            </p:cNvSpPr>
            <p:nvPr/>
          </p:nvSpPr>
          <p:spPr bwMode="auto">
            <a:xfrm>
              <a:off x="6324600" y="2743200"/>
              <a:ext cx="167640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800" b="1">
                  <a:latin typeface="Tahoma" panose="020B0604030504040204" pitchFamily="34" charset="0"/>
                  <a:ea typeface="微软雅黑" panose="020B0503020204020204" charset="-122"/>
                </a:rPr>
                <a:t>电子反阻挡层</a:t>
              </a:r>
              <a:endParaRPr lang="zh-CN" altLang="en-US" sz="1800" b="1">
                <a:latin typeface="Tahoma" panose="020B0604030504040204" pitchFamily="34" charset="0"/>
                <a:ea typeface="微软雅黑" panose="020B0503020204020204" charset="-122"/>
              </a:endParaRPr>
            </a:p>
          </p:txBody>
        </p:sp>
        <p:sp>
          <p:nvSpPr>
            <p:cNvPr id="20503" name="Text Box 97"/>
            <p:cNvSpPr txBox="1">
              <a:spLocks noChangeArrowheads="1"/>
            </p:cNvSpPr>
            <p:nvPr/>
          </p:nvSpPr>
          <p:spPr bwMode="auto">
            <a:xfrm>
              <a:off x="5549900" y="2590800"/>
              <a:ext cx="91440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800" b="1">
                  <a:latin typeface="Tahoma" panose="020B0604030504040204" pitchFamily="34" charset="0"/>
                  <a:ea typeface="微软雅黑" panose="020B0503020204020204" charset="-122"/>
                </a:rPr>
                <a:t>界  面</a:t>
              </a:r>
              <a:endParaRPr lang="zh-CN" altLang="en-US" sz="1800" b="1">
                <a:latin typeface="Tahoma" panose="020B0604030504040204" pitchFamily="34" charset="0"/>
                <a:ea typeface="微软雅黑" panose="020B0503020204020204" charset="-122"/>
              </a:endParaRPr>
            </a:p>
          </p:txBody>
        </p:sp>
        <p:sp>
          <p:nvSpPr>
            <p:cNvPr id="20504" name="Text Box 99"/>
            <p:cNvSpPr txBox="1">
              <a:spLocks noChangeArrowheads="1"/>
            </p:cNvSpPr>
            <p:nvPr/>
          </p:nvSpPr>
          <p:spPr bwMode="auto">
            <a:xfrm>
              <a:off x="7319963" y="3071813"/>
              <a:ext cx="427037" cy="396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000" b="1" i="1">
                  <a:latin typeface="Times New Roman" panose="02020603050405020304" pitchFamily="18" charset="0"/>
                </a:rPr>
                <a:t>E</a:t>
              </a:r>
              <a:r>
                <a:rPr lang="en-US" altLang="zh-CN" sz="2000" b="1" baseline="-25000">
                  <a:latin typeface="Times New Roman" panose="02020603050405020304" pitchFamily="18" charset="0"/>
                </a:rPr>
                <a:t>c</a:t>
              </a:r>
              <a:endParaRPr lang="en-US" altLang="zh-CN" sz="2000" b="1">
                <a:latin typeface="Times New Roman" panose="02020603050405020304" pitchFamily="18" charset="0"/>
              </a:endParaRPr>
            </a:p>
          </p:txBody>
        </p:sp>
        <p:sp>
          <p:nvSpPr>
            <p:cNvPr id="20505" name="Text Box 100"/>
            <p:cNvSpPr txBox="1">
              <a:spLocks noChangeArrowheads="1"/>
            </p:cNvSpPr>
            <p:nvPr/>
          </p:nvSpPr>
          <p:spPr bwMode="auto">
            <a:xfrm>
              <a:off x="7335838" y="3962400"/>
              <a:ext cx="436562" cy="396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000" b="1" i="1">
                  <a:latin typeface="Times New Roman" panose="02020603050405020304" pitchFamily="18" charset="0"/>
                </a:rPr>
                <a:t>E</a:t>
              </a:r>
              <a:r>
                <a:rPr lang="en-US" altLang="zh-CN" sz="2000" b="1" baseline="-25000">
                  <a:latin typeface="Times New Roman" panose="02020603050405020304" pitchFamily="18" charset="0"/>
                </a:rPr>
                <a:t>v</a:t>
              </a:r>
              <a:endParaRPr lang="en-US" altLang="zh-CN" sz="2000" b="1">
                <a:latin typeface="Times New Roman" panose="02020603050405020304" pitchFamily="18" charset="0"/>
              </a:endParaRPr>
            </a:p>
          </p:txBody>
        </p:sp>
        <p:sp>
          <p:nvSpPr>
            <p:cNvPr id="20506" name="AutoShape 101"/>
            <p:cNvSpPr>
              <a:spLocks noChangeArrowheads="1"/>
            </p:cNvSpPr>
            <p:nvPr/>
          </p:nvSpPr>
          <p:spPr bwMode="auto">
            <a:xfrm>
              <a:off x="6629400" y="4191000"/>
              <a:ext cx="1828800" cy="457200"/>
            </a:xfrm>
            <a:prstGeom prst="wedgeRoundRectCallout">
              <a:avLst>
                <a:gd name="adj1" fmla="val -38889"/>
                <a:gd name="adj2" fmla="val -85417"/>
                <a:gd name="adj3" fmla="val 16667"/>
              </a:avLst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000" b="1" i="1">
                  <a:latin typeface="Times New Roman" panose="02020603050405020304" pitchFamily="18" charset="0"/>
                  <a:ea typeface="微软雅黑" panose="020B0503020204020204" charset="-122"/>
                </a:rPr>
                <a:t>qV</a:t>
              </a:r>
              <a:r>
                <a:rPr lang="en-US" altLang="zh-CN" sz="2000" b="1" i="1" baseline="-25000">
                  <a:latin typeface="Times New Roman" panose="02020603050405020304" pitchFamily="18" charset="0"/>
                  <a:ea typeface="微软雅黑" panose="020B0503020204020204" charset="-122"/>
                </a:rPr>
                <a:t>D</a:t>
              </a:r>
              <a:r>
                <a:rPr lang="en-US" altLang="zh-CN" sz="2000" b="1">
                  <a:latin typeface="Times New Roman" panose="02020603050405020304" pitchFamily="18" charset="0"/>
                  <a:ea typeface="微软雅黑" panose="020B0503020204020204" charset="-122"/>
                </a:rPr>
                <a:t> =</a:t>
              </a:r>
              <a:r>
                <a:rPr lang="en-US" altLang="zh-CN" sz="2000" b="1" i="1">
                  <a:latin typeface="Times New Roman" panose="02020603050405020304" pitchFamily="18" charset="0"/>
                  <a:ea typeface="微软雅黑" panose="020B0503020204020204" charset="-122"/>
                </a:rPr>
                <a:t> W</a:t>
              </a:r>
              <a:r>
                <a:rPr lang="en-US" altLang="zh-CN" sz="2000" b="1" i="1" baseline="-25000">
                  <a:latin typeface="Times New Roman" panose="02020603050405020304" pitchFamily="18" charset="0"/>
                  <a:ea typeface="微软雅黑" panose="020B0503020204020204" charset="-122"/>
                </a:rPr>
                <a:t>s</a:t>
              </a:r>
              <a:r>
                <a:rPr lang="en-US" altLang="zh-CN" sz="2000" b="1">
                  <a:latin typeface="Times New Roman" panose="02020603050405020304" pitchFamily="18" charset="0"/>
                  <a:ea typeface="微软雅黑" panose="020B0503020204020204" charset="-122"/>
                </a:rPr>
                <a:t> -</a:t>
              </a:r>
              <a:r>
                <a:rPr lang="en-US" altLang="zh-CN" sz="2000" b="1" i="1">
                  <a:latin typeface="Times New Roman" panose="02020603050405020304" pitchFamily="18" charset="0"/>
                  <a:ea typeface="微软雅黑" panose="020B0503020204020204" charset="-122"/>
                </a:rPr>
                <a:t>W</a:t>
              </a:r>
              <a:r>
                <a:rPr lang="en-US" altLang="zh-CN" sz="2000" b="1" i="1" baseline="-25000">
                  <a:latin typeface="Times New Roman" panose="02020603050405020304" pitchFamily="18" charset="0"/>
                  <a:ea typeface="微软雅黑" panose="020B0503020204020204" charset="-122"/>
                </a:rPr>
                <a:t>m</a:t>
              </a:r>
              <a:endParaRPr lang="en-US" altLang="zh-CN" sz="2000" b="1" i="1" baseline="-25000">
                <a:latin typeface="Times New Roman" panose="02020603050405020304" pitchFamily="18" charset="0"/>
                <a:ea typeface="微软雅黑" panose="020B0503020204020204" charset="-122"/>
              </a:endParaRPr>
            </a:p>
          </p:txBody>
        </p:sp>
        <p:sp>
          <p:nvSpPr>
            <p:cNvPr id="20507" name="Line 102"/>
            <p:cNvSpPr>
              <a:spLocks noChangeShapeType="1"/>
            </p:cNvSpPr>
            <p:nvPr/>
          </p:nvSpPr>
          <p:spPr bwMode="auto">
            <a:xfrm flipH="1" flipV="1">
              <a:off x="6569075" y="4275138"/>
              <a:ext cx="212725" cy="682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508" name="Text Box 103"/>
            <p:cNvSpPr txBox="1">
              <a:spLocks noChangeArrowheads="1"/>
            </p:cNvSpPr>
            <p:nvPr/>
          </p:nvSpPr>
          <p:spPr bwMode="auto">
            <a:xfrm>
              <a:off x="5943600" y="4343400"/>
              <a:ext cx="609600" cy="304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400" b="1" i="1">
                  <a:latin typeface="Times New Roman" panose="02020603050405020304" pitchFamily="18" charset="0"/>
                </a:rPr>
                <a:t>X</a:t>
              </a:r>
              <a:r>
                <a:rPr lang="en-US" altLang="zh-CN" sz="1400" b="1" baseline="-25000">
                  <a:latin typeface="Times New Roman" panose="02020603050405020304" pitchFamily="18" charset="0"/>
                </a:rPr>
                <a:t>D</a:t>
              </a:r>
              <a:endParaRPr lang="en-US" altLang="zh-CN" sz="1400" b="1">
                <a:latin typeface="Times New Roman" panose="02020603050405020304" pitchFamily="18" charset="0"/>
              </a:endParaRPr>
            </a:p>
          </p:txBody>
        </p:sp>
      </p:grpSp>
      <p:sp>
        <p:nvSpPr>
          <p:cNvPr id="20484" name="Rectangle 23"/>
          <p:cNvSpPr>
            <a:spLocks noGrp="1" noChangeArrowheads="1"/>
          </p:cNvSpPr>
          <p:nvPr>
            <p:ph idx="1"/>
          </p:nvPr>
        </p:nvSpPr>
        <p:spPr>
          <a:xfrm>
            <a:off x="628650" y="3429000"/>
            <a:ext cx="7772400" cy="3048000"/>
          </a:xfrm>
        </p:spPr>
        <p:txBody>
          <a:bodyPr/>
          <a:lstStyle/>
          <a:p>
            <a:pPr algn="just" eaLnBrk="1" hangingPunct="1">
              <a:lnSpc>
                <a:spcPct val="150000"/>
              </a:lnSpc>
              <a:spcBef>
                <a:spcPct val="0"/>
              </a:spcBef>
            </a:pPr>
            <a:r>
              <a:rPr lang="zh-CN" altLang="en-US" sz="2400" smtClean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charset="-122"/>
              </a:rPr>
              <a:t>电子将从金属流向</a:t>
            </a:r>
            <a:r>
              <a:rPr lang="en-US" altLang="zh-CN" sz="2400" smtClean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charset="-122"/>
              </a:rPr>
              <a:t>n</a:t>
            </a:r>
            <a:r>
              <a:rPr lang="zh-CN" altLang="en-US" sz="2400" smtClean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charset="-122"/>
              </a:rPr>
              <a:t>型半导体，在半导体表面形成负的空间电荷区</a:t>
            </a:r>
            <a:endParaRPr lang="en-US" altLang="zh-CN" sz="2400" smtClean="0">
              <a:solidFill>
                <a:srgbClr val="000000"/>
              </a:solidFill>
              <a:latin typeface="Times New Roman" panose="02020603050405020304" pitchFamily="18" charset="0"/>
              <a:ea typeface="微软雅黑" panose="020B0503020204020204" charset="-122"/>
            </a:endParaRPr>
          </a:p>
          <a:p>
            <a:pPr algn="just" eaLnBrk="1" hangingPunct="1">
              <a:lnSpc>
                <a:spcPct val="150000"/>
              </a:lnSpc>
              <a:spcBef>
                <a:spcPct val="0"/>
              </a:spcBef>
            </a:pPr>
            <a:r>
              <a:rPr lang="zh-CN" altLang="en-US" sz="2400" smtClean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charset="-122"/>
              </a:rPr>
              <a:t>电场由表面指向体内，</a:t>
            </a:r>
            <a:r>
              <a:rPr lang="en-US" altLang="zh-CN" sz="2400" i="1" smtClean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charset="-122"/>
              </a:rPr>
              <a:t>V</a:t>
            </a:r>
            <a:r>
              <a:rPr lang="en-US" altLang="zh-CN" sz="2400" baseline="-30000" smtClean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charset="-122"/>
              </a:rPr>
              <a:t>s</a:t>
            </a:r>
            <a:r>
              <a:rPr lang="en-US" altLang="zh-CN" sz="2400" smtClean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charset="-122"/>
              </a:rPr>
              <a:t>&gt;0</a:t>
            </a:r>
            <a:endParaRPr lang="en-US" altLang="zh-CN" sz="2400" smtClean="0">
              <a:solidFill>
                <a:srgbClr val="000000"/>
              </a:solidFill>
              <a:latin typeface="Times New Roman" panose="02020603050405020304" pitchFamily="18" charset="0"/>
              <a:ea typeface="微软雅黑" panose="020B0503020204020204" charset="-122"/>
            </a:endParaRPr>
          </a:p>
          <a:p>
            <a:pPr algn="just" eaLnBrk="1" hangingPunct="1">
              <a:lnSpc>
                <a:spcPct val="150000"/>
              </a:lnSpc>
              <a:spcBef>
                <a:spcPct val="0"/>
              </a:spcBef>
            </a:pPr>
            <a:r>
              <a:rPr lang="zh-CN" altLang="en-US" sz="2400" smtClean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charset="-122"/>
              </a:rPr>
              <a:t>能带向下弯曲，空间电荷区的电子浓度比体内大得多，</a:t>
            </a:r>
            <a:r>
              <a:rPr lang="zh-CN" altLang="en-US" sz="2400" smtClean="0">
                <a:solidFill>
                  <a:srgbClr val="FF0000"/>
                </a:solidFill>
              </a:rPr>
              <a:t>因此它是一个高电导的区域</a:t>
            </a:r>
            <a:r>
              <a:rPr lang="zh-CN" altLang="en-US" sz="2400" smtClean="0"/>
              <a:t>，</a:t>
            </a:r>
            <a:r>
              <a:rPr lang="zh-CN" altLang="en-US" sz="2400" smtClean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charset="-122"/>
              </a:rPr>
              <a:t>被称为</a:t>
            </a:r>
            <a:r>
              <a:rPr lang="zh-CN" altLang="en-US" sz="2400" smtClean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charset="-122"/>
              </a:rPr>
              <a:t>反阻挡层</a:t>
            </a:r>
            <a:r>
              <a:rPr lang="zh-CN" altLang="en-US" sz="2400" smtClean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charset="-122"/>
              </a:rPr>
              <a:t>。</a:t>
            </a:r>
            <a:endParaRPr lang="zh-CN" altLang="en-US" sz="2400" smtClean="0">
              <a:solidFill>
                <a:srgbClr val="000000"/>
              </a:solidFill>
              <a:latin typeface="Times New Roman" panose="02020603050405020304" pitchFamily="18" charset="0"/>
              <a:ea typeface="微软雅黑" panose="020B0503020204020204" charset="-122"/>
            </a:endParaRPr>
          </a:p>
          <a:p>
            <a:pPr algn="just" eaLnBrk="1" hangingPunct="1">
              <a:lnSpc>
                <a:spcPct val="150000"/>
              </a:lnSpc>
              <a:spcBef>
                <a:spcPct val="0"/>
              </a:spcBef>
            </a:pPr>
            <a:endParaRPr lang="zh-CN" altLang="en-US" sz="2400" smtClean="0">
              <a:solidFill>
                <a:srgbClr val="000000"/>
              </a:solidFill>
              <a:latin typeface="Times New Roman" panose="02020603050405020304" pitchFamily="18" charset="0"/>
              <a:ea typeface="微软雅黑" panose="020B0503020204020204" charset="-122"/>
            </a:endParaRPr>
          </a:p>
          <a:p>
            <a:pPr algn="just" eaLnBrk="1" hangingPunct="1">
              <a:lnSpc>
                <a:spcPct val="150000"/>
              </a:lnSpc>
              <a:spcBef>
                <a:spcPct val="0"/>
              </a:spcBef>
            </a:pPr>
            <a:endParaRPr lang="zh-CN" altLang="en-US" sz="2400" smtClean="0">
              <a:solidFill>
                <a:srgbClr val="000000"/>
              </a:solidFill>
              <a:latin typeface="Times New Roman" panose="02020603050405020304" pitchFamily="18" charset="0"/>
              <a:ea typeface="微软雅黑" panose="020B0503020204020204" charset="-122"/>
            </a:endParaRPr>
          </a:p>
          <a:p>
            <a:pPr algn="just" eaLnBrk="1" hangingPunct="1">
              <a:lnSpc>
                <a:spcPct val="150000"/>
              </a:lnSpc>
              <a:spcBef>
                <a:spcPct val="0"/>
              </a:spcBef>
            </a:pPr>
            <a:endParaRPr lang="zh-CN" altLang="en-US" sz="2400" smtClean="0">
              <a:solidFill>
                <a:srgbClr val="000000"/>
              </a:solidFill>
              <a:latin typeface="Times New Roman" panose="02020603050405020304" pitchFamily="18" charset="0"/>
              <a:ea typeface="微软雅黑" panose="020B0503020204020204" charset="-122"/>
            </a:endParaRPr>
          </a:p>
          <a:p>
            <a:pPr algn="just" eaLnBrk="1" hangingPunct="1">
              <a:lnSpc>
                <a:spcPct val="150000"/>
              </a:lnSpc>
              <a:spcBef>
                <a:spcPct val="0"/>
              </a:spcBef>
            </a:pPr>
            <a:endParaRPr lang="en-US" altLang="zh-CN" sz="2400" smtClean="0">
              <a:solidFill>
                <a:srgbClr val="000000"/>
              </a:solidFill>
              <a:latin typeface="Times New Roman" panose="02020603050405020304" pitchFamily="18" charset="0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88" name="Text Box 16"/>
          <p:cNvSpPr txBox="1">
            <a:spLocks noChangeArrowheads="1"/>
          </p:cNvSpPr>
          <p:nvPr/>
        </p:nvSpPr>
        <p:spPr bwMode="auto">
          <a:xfrm>
            <a:off x="1524000" y="1295400"/>
            <a:ext cx="6629400" cy="1016000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zh-CN" altLang="en-US" sz="2400" b="1" dirty="0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微软雅黑" panose="020B0503020204020204" charset="-122"/>
              </a:rPr>
              <a:t>（</a:t>
            </a:r>
            <a:r>
              <a:rPr lang="en-US" altLang="zh-CN" sz="2400" b="1" dirty="0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微软雅黑" panose="020B0503020204020204" charset="-122"/>
              </a:rPr>
              <a:t>a</a:t>
            </a:r>
            <a:r>
              <a:rPr lang="zh-CN" altLang="en-US" sz="2400" b="1" dirty="0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微软雅黑" panose="020B0503020204020204" charset="-122"/>
              </a:rPr>
              <a:t>）空穴阻挡层</a:t>
            </a:r>
            <a:endParaRPr lang="zh-CN" altLang="en-US" sz="2400" b="1" dirty="0"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ea typeface="微软雅黑" panose="020B0503020204020204" charset="-122"/>
            </a:endParaRPr>
          </a:p>
          <a:p>
            <a:pPr>
              <a:spcBef>
                <a:spcPct val="50000"/>
              </a:spcBef>
              <a:defRPr/>
            </a:pPr>
            <a:r>
              <a:rPr lang="zh-CN" altLang="en-US" sz="2400" b="1" dirty="0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微软雅黑" panose="020B0503020204020204" charset="-122"/>
              </a:rPr>
              <a:t>对于</a:t>
            </a:r>
            <a:r>
              <a:rPr lang="en-US" altLang="zh-CN" sz="2400" b="1" dirty="0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微软雅黑" panose="020B0503020204020204" charset="-122"/>
              </a:rPr>
              <a:t>p</a:t>
            </a:r>
            <a:r>
              <a:rPr lang="zh-CN" altLang="en-US" sz="2400" b="1" dirty="0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微软雅黑" panose="020B0503020204020204" charset="-122"/>
              </a:rPr>
              <a:t>型半导体，在</a:t>
            </a:r>
            <a:r>
              <a:rPr lang="en-US" altLang="zh-CN" sz="2400" b="1" i="1" dirty="0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微软雅黑" panose="020B0503020204020204" charset="-122"/>
              </a:rPr>
              <a:t>W</a:t>
            </a:r>
            <a:r>
              <a:rPr lang="en-US" altLang="zh-CN" sz="2400" b="1" baseline="-25000" dirty="0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微软雅黑" panose="020B0503020204020204" charset="-122"/>
              </a:rPr>
              <a:t>m</a:t>
            </a:r>
            <a:r>
              <a:rPr lang="en-US" altLang="zh-CN" sz="2400" b="1" dirty="0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微软雅黑" panose="020B0503020204020204" charset="-122"/>
              </a:rPr>
              <a:t>&lt;</a:t>
            </a:r>
            <a:r>
              <a:rPr lang="en-US" altLang="zh-CN" sz="2400" b="1" i="1" dirty="0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微软雅黑" panose="020B0503020204020204" charset="-122"/>
              </a:rPr>
              <a:t>W</a:t>
            </a:r>
            <a:r>
              <a:rPr lang="en-US" altLang="zh-CN" sz="2400" b="1" baseline="-25000" dirty="0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微软雅黑" panose="020B0503020204020204" charset="-122"/>
              </a:rPr>
              <a:t>s</a:t>
            </a:r>
            <a:r>
              <a:rPr lang="zh-CN" altLang="en-US" sz="2400" b="1" dirty="0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微软雅黑" panose="020B0503020204020204" charset="-122"/>
              </a:rPr>
              <a:t>时，表现为阻挡层。</a:t>
            </a:r>
            <a:endParaRPr lang="zh-CN" altLang="en-US" sz="2400" b="1" dirty="0"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ea typeface="微软雅黑" panose="020B0503020204020204" charset="-122"/>
            </a:endParaRPr>
          </a:p>
        </p:txBody>
      </p:sp>
      <p:sp>
        <p:nvSpPr>
          <p:cNvPr id="156689" name="Text Box 17"/>
          <p:cNvSpPr txBox="1">
            <a:spLocks noChangeArrowheads="1"/>
          </p:cNvSpPr>
          <p:nvPr/>
        </p:nvSpPr>
        <p:spPr bwMode="auto">
          <a:xfrm>
            <a:off x="838200" y="609600"/>
            <a:ext cx="42672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zh-CN" altLang="en-US" sz="2400" b="1" dirty="0">
                <a:solidFill>
                  <a:srgbClr val="008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黑体" panose="02010609060101010101" pitchFamily="2" charset="-122"/>
              </a:rPr>
              <a:t>（</a:t>
            </a:r>
            <a:r>
              <a:rPr lang="en-US" altLang="zh-CN" sz="2400" b="1" dirty="0">
                <a:solidFill>
                  <a:srgbClr val="008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黑体" panose="02010609060101010101" pitchFamily="2" charset="-122"/>
              </a:rPr>
              <a:t>2</a:t>
            </a:r>
            <a:r>
              <a:rPr lang="zh-CN" altLang="en-US" sz="2400" b="1" dirty="0">
                <a:solidFill>
                  <a:srgbClr val="008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黑体" panose="02010609060101010101" pitchFamily="2" charset="-122"/>
              </a:rPr>
              <a:t>）金属</a:t>
            </a:r>
            <a:r>
              <a:rPr lang="en-US" altLang="zh-CN" sz="2400" b="1" dirty="0">
                <a:solidFill>
                  <a:srgbClr val="008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黑体" panose="02010609060101010101" pitchFamily="2" charset="-122"/>
              </a:rPr>
              <a:t>-p</a:t>
            </a:r>
            <a:r>
              <a:rPr lang="zh-CN" altLang="en-US" sz="2400" b="1" dirty="0">
                <a:solidFill>
                  <a:srgbClr val="008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黑体" panose="02010609060101010101" pitchFamily="2" charset="-122"/>
              </a:rPr>
              <a:t>型半导体接触</a:t>
            </a:r>
            <a:endParaRPr lang="zh-CN" altLang="en-US" sz="2000" b="1" dirty="0">
              <a:solidFill>
                <a:srgbClr val="0080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grpSp>
        <p:nvGrpSpPr>
          <p:cNvPr id="21508" name="Group 104"/>
          <p:cNvGrpSpPr/>
          <p:nvPr/>
        </p:nvGrpSpPr>
        <p:grpSpPr bwMode="auto">
          <a:xfrm>
            <a:off x="381000" y="2879725"/>
            <a:ext cx="3973513" cy="2530475"/>
            <a:chOff x="336" y="1056"/>
            <a:chExt cx="2503" cy="1594"/>
          </a:xfrm>
        </p:grpSpPr>
        <p:sp>
          <p:nvSpPr>
            <p:cNvPr id="21511" name="Rectangle 21"/>
            <p:cNvSpPr>
              <a:spLocks noChangeArrowheads="1"/>
            </p:cNvSpPr>
            <p:nvPr/>
          </p:nvSpPr>
          <p:spPr bwMode="auto">
            <a:xfrm>
              <a:off x="336" y="1056"/>
              <a:ext cx="2496" cy="1584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>
                <a:latin typeface="Tahoma" panose="020B0604030504040204" pitchFamily="34" charset="0"/>
              </a:endParaRPr>
            </a:p>
          </p:txBody>
        </p:sp>
        <p:sp>
          <p:nvSpPr>
            <p:cNvPr id="21512" name="Line 22"/>
            <p:cNvSpPr>
              <a:spLocks noChangeShapeType="1"/>
            </p:cNvSpPr>
            <p:nvPr/>
          </p:nvSpPr>
          <p:spPr bwMode="auto">
            <a:xfrm>
              <a:off x="1456" y="2458"/>
              <a:ext cx="1104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513" name="Line 23"/>
            <p:cNvSpPr>
              <a:spLocks noChangeShapeType="1"/>
            </p:cNvSpPr>
            <p:nvPr/>
          </p:nvSpPr>
          <p:spPr bwMode="auto">
            <a:xfrm>
              <a:off x="1456" y="1648"/>
              <a:ext cx="1104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514" name="Line 24"/>
            <p:cNvSpPr>
              <a:spLocks noChangeShapeType="1"/>
            </p:cNvSpPr>
            <p:nvPr/>
          </p:nvSpPr>
          <p:spPr bwMode="auto">
            <a:xfrm>
              <a:off x="1456" y="2352"/>
              <a:ext cx="1104" cy="0"/>
            </a:xfrm>
            <a:prstGeom prst="line">
              <a:avLst/>
            </a:prstGeom>
            <a:noFill/>
            <a:ln w="38100">
              <a:solidFill>
                <a:srgbClr val="008000"/>
              </a:solidFill>
              <a:prstDash val="dash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515" name="Line 25"/>
            <p:cNvSpPr>
              <a:spLocks noChangeShapeType="1"/>
            </p:cNvSpPr>
            <p:nvPr/>
          </p:nvSpPr>
          <p:spPr bwMode="auto">
            <a:xfrm>
              <a:off x="672" y="1248"/>
              <a:ext cx="1648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516" name="Line 26"/>
            <p:cNvSpPr>
              <a:spLocks noChangeShapeType="1"/>
            </p:cNvSpPr>
            <p:nvPr/>
          </p:nvSpPr>
          <p:spPr bwMode="auto">
            <a:xfrm>
              <a:off x="1720" y="1248"/>
              <a:ext cx="0" cy="1104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prstDash val="sysDot"/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517" name="Line 27"/>
            <p:cNvSpPr>
              <a:spLocks noChangeShapeType="1"/>
            </p:cNvSpPr>
            <p:nvPr/>
          </p:nvSpPr>
          <p:spPr bwMode="auto">
            <a:xfrm>
              <a:off x="2256" y="1248"/>
              <a:ext cx="0" cy="384"/>
            </a:xfrm>
            <a:prstGeom prst="line">
              <a:avLst/>
            </a:prstGeom>
            <a:noFill/>
            <a:ln w="19050">
              <a:solidFill>
                <a:srgbClr val="FF33CC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518" name="Text Box 30"/>
            <p:cNvSpPr txBox="1">
              <a:spLocks noChangeArrowheads="1"/>
            </p:cNvSpPr>
            <p:nvPr/>
          </p:nvSpPr>
          <p:spPr bwMode="auto">
            <a:xfrm>
              <a:off x="2416" y="1142"/>
              <a:ext cx="275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000" b="1" i="1">
                  <a:latin typeface="Times New Roman" panose="02020603050405020304" pitchFamily="18" charset="0"/>
                </a:rPr>
                <a:t>E</a:t>
              </a:r>
              <a:r>
                <a:rPr lang="en-US" altLang="zh-CN" sz="2000" b="1" baseline="-25000">
                  <a:latin typeface="Times New Roman" panose="02020603050405020304" pitchFamily="18" charset="0"/>
                </a:rPr>
                <a:t>0</a:t>
              </a:r>
              <a:endParaRPr lang="en-US" altLang="zh-CN" sz="2000" b="1">
                <a:latin typeface="Times New Roman" panose="02020603050405020304" pitchFamily="18" charset="0"/>
              </a:endParaRPr>
            </a:p>
          </p:txBody>
        </p:sp>
        <p:sp>
          <p:nvSpPr>
            <p:cNvPr id="21519" name="Text Box 31"/>
            <p:cNvSpPr txBox="1">
              <a:spLocks noChangeArrowheads="1"/>
            </p:cNvSpPr>
            <p:nvPr/>
          </p:nvSpPr>
          <p:spPr bwMode="auto">
            <a:xfrm>
              <a:off x="2540" y="1503"/>
              <a:ext cx="26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000" b="1" i="1">
                  <a:latin typeface="Times New Roman" panose="02020603050405020304" pitchFamily="18" charset="0"/>
                </a:rPr>
                <a:t>E</a:t>
              </a:r>
              <a:r>
                <a:rPr lang="en-US" altLang="zh-CN" sz="2000" b="1" baseline="-25000">
                  <a:latin typeface="Times New Roman" panose="02020603050405020304" pitchFamily="18" charset="0"/>
                </a:rPr>
                <a:t>c</a:t>
              </a:r>
              <a:endParaRPr lang="en-US" altLang="zh-CN" sz="2000" b="1">
                <a:latin typeface="Times New Roman" panose="02020603050405020304" pitchFamily="18" charset="0"/>
              </a:endParaRPr>
            </a:p>
          </p:txBody>
        </p:sp>
        <p:sp>
          <p:nvSpPr>
            <p:cNvPr id="21520" name="Text Box 32"/>
            <p:cNvSpPr txBox="1">
              <a:spLocks noChangeArrowheads="1"/>
            </p:cNvSpPr>
            <p:nvPr/>
          </p:nvSpPr>
          <p:spPr bwMode="auto">
            <a:xfrm>
              <a:off x="2512" y="2400"/>
              <a:ext cx="275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000" b="1" i="1">
                  <a:latin typeface="Times New Roman" panose="02020603050405020304" pitchFamily="18" charset="0"/>
                </a:rPr>
                <a:t>E</a:t>
              </a:r>
              <a:r>
                <a:rPr lang="en-US" altLang="zh-CN" sz="2000" b="1" baseline="-25000">
                  <a:latin typeface="Times New Roman" panose="02020603050405020304" pitchFamily="18" charset="0"/>
                </a:rPr>
                <a:t>v</a:t>
              </a:r>
              <a:endParaRPr lang="en-US" altLang="zh-CN" sz="2000" b="1">
                <a:latin typeface="Times New Roman" panose="02020603050405020304" pitchFamily="18" charset="0"/>
              </a:endParaRPr>
            </a:p>
          </p:txBody>
        </p:sp>
        <p:sp>
          <p:nvSpPr>
            <p:cNvPr id="21521" name="Text Box 33"/>
            <p:cNvSpPr txBox="1">
              <a:spLocks noChangeArrowheads="1"/>
            </p:cNvSpPr>
            <p:nvPr/>
          </p:nvSpPr>
          <p:spPr bwMode="auto">
            <a:xfrm>
              <a:off x="1440" y="1680"/>
              <a:ext cx="480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000" b="1" i="1">
                  <a:latin typeface="Times New Roman" panose="02020603050405020304" pitchFamily="18" charset="0"/>
                </a:rPr>
                <a:t>W</a:t>
              </a:r>
              <a:r>
                <a:rPr lang="en-US" altLang="zh-CN" sz="2000" b="1" i="1" baseline="-25000">
                  <a:latin typeface="Times New Roman" panose="02020603050405020304" pitchFamily="18" charset="0"/>
                </a:rPr>
                <a:t>s</a:t>
              </a:r>
              <a:endParaRPr lang="en-US" altLang="zh-CN" sz="2000" b="1" baseline="-25000">
                <a:latin typeface="Times New Roman" panose="02020603050405020304" pitchFamily="18" charset="0"/>
              </a:endParaRPr>
            </a:p>
          </p:txBody>
        </p:sp>
        <p:sp>
          <p:nvSpPr>
            <p:cNvPr id="21522" name="Text Box 34"/>
            <p:cNvSpPr txBox="1">
              <a:spLocks noChangeArrowheads="1"/>
            </p:cNvSpPr>
            <p:nvPr/>
          </p:nvSpPr>
          <p:spPr bwMode="auto">
            <a:xfrm>
              <a:off x="2016" y="1286"/>
              <a:ext cx="480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000" b="1" i="1">
                  <a:latin typeface="Times New Roman" panose="02020603050405020304" pitchFamily="18" charset="0"/>
                </a:rPr>
                <a:t>χ</a:t>
              </a:r>
              <a:endParaRPr lang="en-US" altLang="zh-CN" sz="2000" b="1" baseline="-25000">
                <a:latin typeface="Times New Roman" panose="02020603050405020304" pitchFamily="18" charset="0"/>
              </a:endParaRPr>
            </a:p>
          </p:txBody>
        </p:sp>
        <p:sp>
          <p:nvSpPr>
            <p:cNvPr id="21523" name="Line 36"/>
            <p:cNvSpPr>
              <a:spLocks noChangeShapeType="1"/>
            </p:cNvSpPr>
            <p:nvPr/>
          </p:nvSpPr>
          <p:spPr bwMode="auto">
            <a:xfrm>
              <a:off x="672" y="1536"/>
              <a:ext cx="624" cy="0"/>
            </a:xfrm>
            <a:prstGeom prst="line">
              <a:avLst/>
            </a:prstGeom>
            <a:noFill/>
            <a:ln w="38100">
              <a:solidFill>
                <a:srgbClr val="FF33CC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524" name="Text Box 37"/>
            <p:cNvSpPr txBox="1">
              <a:spLocks noChangeArrowheads="1"/>
            </p:cNvSpPr>
            <p:nvPr/>
          </p:nvSpPr>
          <p:spPr bwMode="auto">
            <a:xfrm>
              <a:off x="672" y="1264"/>
              <a:ext cx="480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000" b="1" i="1">
                  <a:latin typeface="Times New Roman" panose="02020603050405020304" pitchFamily="18" charset="0"/>
                </a:rPr>
                <a:t>W</a:t>
              </a:r>
              <a:r>
                <a:rPr lang="en-US" altLang="zh-CN" sz="2000" b="1" i="1" baseline="-25000">
                  <a:latin typeface="Times New Roman" panose="02020603050405020304" pitchFamily="18" charset="0"/>
                </a:rPr>
                <a:t>m</a:t>
              </a:r>
              <a:endParaRPr lang="en-US" altLang="zh-CN" sz="2000" b="1" baseline="-25000">
                <a:latin typeface="Times New Roman" panose="02020603050405020304" pitchFamily="18" charset="0"/>
              </a:endParaRPr>
            </a:p>
          </p:txBody>
        </p:sp>
        <p:sp>
          <p:nvSpPr>
            <p:cNvPr id="21525" name="Line 38"/>
            <p:cNvSpPr>
              <a:spLocks noChangeShapeType="1"/>
            </p:cNvSpPr>
            <p:nvPr/>
          </p:nvSpPr>
          <p:spPr bwMode="auto">
            <a:xfrm>
              <a:off x="1008" y="1248"/>
              <a:ext cx="0" cy="288"/>
            </a:xfrm>
            <a:prstGeom prst="line">
              <a:avLst/>
            </a:prstGeom>
            <a:noFill/>
            <a:ln w="28575">
              <a:solidFill>
                <a:srgbClr val="FF33CC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526" name="Text Box 39"/>
            <p:cNvSpPr txBox="1">
              <a:spLocks noChangeArrowheads="1"/>
            </p:cNvSpPr>
            <p:nvPr/>
          </p:nvSpPr>
          <p:spPr bwMode="auto">
            <a:xfrm>
              <a:off x="384" y="1392"/>
              <a:ext cx="57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000" b="1" i="1">
                  <a:latin typeface="Times New Roman" panose="02020603050405020304" pitchFamily="18" charset="0"/>
                </a:rPr>
                <a:t>E</a:t>
              </a:r>
              <a:r>
                <a:rPr lang="en-US" altLang="zh-CN" sz="2000" b="1" baseline="-25000">
                  <a:latin typeface="Times New Roman" panose="02020603050405020304" pitchFamily="18" charset="0"/>
                </a:rPr>
                <a:t>Fm</a:t>
              </a:r>
              <a:endParaRPr lang="en-US" altLang="zh-CN" sz="2000" b="1">
                <a:latin typeface="Times New Roman" panose="02020603050405020304" pitchFamily="18" charset="0"/>
              </a:endParaRPr>
            </a:p>
          </p:txBody>
        </p:sp>
        <p:sp>
          <p:nvSpPr>
            <p:cNvPr id="21527" name="Oval 42"/>
            <p:cNvSpPr>
              <a:spLocks noChangeArrowheads="1"/>
            </p:cNvSpPr>
            <p:nvPr/>
          </p:nvSpPr>
          <p:spPr bwMode="auto">
            <a:xfrm>
              <a:off x="1488" y="2496"/>
              <a:ext cx="96" cy="96"/>
            </a:xfrm>
            <a:prstGeom prst="ellipse">
              <a:avLst/>
            </a:prstGeom>
            <a:solidFill>
              <a:srgbClr val="E36C37"/>
            </a:solidFill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>
                <a:latin typeface="Tahoma" panose="020B0604030504040204" pitchFamily="34" charset="0"/>
              </a:endParaRPr>
            </a:p>
          </p:txBody>
        </p:sp>
        <p:sp>
          <p:nvSpPr>
            <p:cNvPr id="21528" name="Line 43"/>
            <p:cNvSpPr>
              <a:spLocks noChangeShapeType="1"/>
            </p:cNvSpPr>
            <p:nvPr/>
          </p:nvSpPr>
          <p:spPr bwMode="auto">
            <a:xfrm flipH="1" flipV="1">
              <a:off x="1136" y="1488"/>
              <a:ext cx="384" cy="100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dash"/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529" name="Text Box 45"/>
            <p:cNvSpPr txBox="1">
              <a:spLocks noChangeArrowheads="1"/>
            </p:cNvSpPr>
            <p:nvPr/>
          </p:nvSpPr>
          <p:spPr bwMode="auto">
            <a:xfrm>
              <a:off x="2512" y="2208"/>
              <a:ext cx="327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000" b="1" i="1">
                  <a:latin typeface="Times New Roman" panose="02020603050405020304" pitchFamily="18" charset="0"/>
                </a:rPr>
                <a:t>E</a:t>
              </a:r>
              <a:r>
                <a:rPr lang="en-US" altLang="zh-CN" sz="2000" b="1" baseline="-25000">
                  <a:latin typeface="Times New Roman" panose="02020603050405020304" pitchFamily="18" charset="0"/>
                </a:rPr>
                <a:t>Fs</a:t>
              </a:r>
              <a:endParaRPr lang="en-US" altLang="zh-CN" sz="2000" b="1">
                <a:latin typeface="Times New Roman" panose="02020603050405020304" pitchFamily="18" charset="0"/>
              </a:endParaRPr>
            </a:p>
          </p:txBody>
        </p:sp>
        <p:sp>
          <p:nvSpPr>
            <p:cNvPr id="21530" name="Line 46"/>
            <p:cNvSpPr>
              <a:spLocks noChangeShapeType="1"/>
            </p:cNvSpPr>
            <p:nvPr/>
          </p:nvSpPr>
          <p:spPr bwMode="auto">
            <a:xfrm>
              <a:off x="1248" y="2112"/>
              <a:ext cx="0" cy="38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6719" name="Text Box 47"/>
            <p:cNvSpPr txBox="1">
              <a:spLocks noChangeArrowheads="1"/>
            </p:cNvSpPr>
            <p:nvPr/>
          </p:nvSpPr>
          <p:spPr bwMode="auto">
            <a:xfrm>
              <a:off x="1008" y="1920"/>
              <a:ext cx="288" cy="674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zh-CN" altLang="en-US" sz="1600" b="1" dirty="0">
                  <a:effectLst>
                    <a:outerShdw blurRad="38100" dist="38100" dir="2700000" algn="tl">
                      <a:srgbClr val="FFFFFF"/>
                    </a:outerShdw>
                  </a:effectLst>
                  <a:latin typeface="Times New Roman" panose="02020603050405020304" pitchFamily="18" charset="0"/>
                  <a:ea typeface="微软雅黑" panose="020B0503020204020204" charset="-122"/>
                </a:rPr>
                <a:t>空穴能量</a:t>
              </a:r>
              <a:endParaRPr lang="zh-CN" altLang="en-US" sz="1600" b="1" baseline="-25000" dirty="0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微软雅黑" panose="020B0503020204020204" charset="-122"/>
              </a:endParaRPr>
            </a:p>
          </p:txBody>
        </p:sp>
      </p:grpSp>
      <p:sp>
        <p:nvSpPr>
          <p:cNvPr id="21509" name="AutoShape 101"/>
          <p:cNvSpPr>
            <a:spLocks noChangeArrowheads="1"/>
          </p:cNvSpPr>
          <p:nvPr/>
        </p:nvSpPr>
        <p:spPr bwMode="auto">
          <a:xfrm>
            <a:off x="4572000" y="5638800"/>
            <a:ext cx="4114800" cy="457200"/>
          </a:xfrm>
          <a:prstGeom prst="wedgeRoundRectCallout">
            <a:avLst>
              <a:gd name="adj1" fmla="val -9875"/>
              <a:gd name="adj2" fmla="val -85417"/>
              <a:gd name="adj3" fmla="val 1666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000" b="1">
                <a:latin typeface="Times New Roman" panose="02020603050405020304" pitchFamily="18" charset="0"/>
                <a:ea typeface="微软雅黑" panose="020B0503020204020204" charset="-122"/>
              </a:rPr>
              <a:t>半导体一侧势垒：</a:t>
            </a:r>
            <a:r>
              <a:rPr lang="en-US" altLang="zh-CN" sz="2000" b="1" i="1">
                <a:latin typeface="Times New Roman" panose="02020603050405020304" pitchFamily="18" charset="0"/>
                <a:ea typeface="微软雅黑" panose="020B0503020204020204" charset="-122"/>
              </a:rPr>
              <a:t>qV</a:t>
            </a:r>
            <a:r>
              <a:rPr lang="en-US" altLang="zh-CN" sz="2000" b="1" i="1" baseline="-25000">
                <a:latin typeface="Times New Roman" panose="02020603050405020304" pitchFamily="18" charset="0"/>
                <a:ea typeface="微软雅黑" panose="020B0503020204020204" charset="-122"/>
              </a:rPr>
              <a:t>D</a:t>
            </a:r>
            <a:r>
              <a:rPr lang="en-US" altLang="zh-CN" sz="2000" b="1">
                <a:latin typeface="Times New Roman" panose="02020603050405020304" pitchFamily="18" charset="0"/>
                <a:ea typeface="微软雅黑" panose="020B0503020204020204" charset="-122"/>
              </a:rPr>
              <a:t> =</a:t>
            </a:r>
            <a:r>
              <a:rPr lang="en-US" altLang="zh-CN" sz="2000" b="1" i="1">
                <a:latin typeface="Times New Roman" panose="02020603050405020304" pitchFamily="18" charset="0"/>
                <a:ea typeface="微软雅黑" panose="020B0503020204020204" charset="-122"/>
              </a:rPr>
              <a:t> W</a:t>
            </a:r>
            <a:r>
              <a:rPr lang="en-US" altLang="zh-CN" sz="2000" b="1" i="1" baseline="-25000">
                <a:latin typeface="Times New Roman" panose="02020603050405020304" pitchFamily="18" charset="0"/>
                <a:ea typeface="微软雅黑" panose="020B0503020204020204" charset="-122"/>
              </a:rPr>
              <a:t>s</a:t>
            </a:r>
            <a:r>
              <a:rPr lang="en-US" altLang="zh-CN" sz="2000" b="1">
                <a:latin typeface="Times New Roman" panose="02020603050405020304" pitchFamily="18" charset="0"/>
                <a:ea typeface="微软雅黑" panose="020B0503020204020204" charset="-122"/>
              </a:rPr>
              <a:t> -</a:t>
            </a:r>
            <a:r>
              <a:rPr lang="en-US" altLang="zh-CN" sz="2000" b="1" i="1">
                <a:latin typeface="Times New Roman" panose="02020603050405020304" pitchFamily="18" charset="0"/>
                <a:ea typeface="微软雅黑" panose="020B0503020204020204" charset="-122"/>
              </a:rPr>
              <a:t>W</a:t>
            </a:r>
            <a:r>
              <a:rPr lang="en-US" altLang="zh-CN" sz="2000" b="1" i="1" baseline="-25000">
                <a:latin typeface="Times New Roman" panose="02020603050405020304" pitchFamily="18" charset="0"/>
                <a:ea typeface="微软雅黑" panose="020B0503020204020204" charset="-122"/>
              </a:rPr>
              <a:t>m</a:t>
            </a:r>
            <a:endParaRPr lang="en-US" altLang="zh-CN" sz="2000" b="1" i="1" baseline="-25000">
              <a:latin typeface="Times New Roman" panose="02020603050405020304" pitchFamily="18" charset="0"/>
              <a:ea typeface="微软雅黑" panose="020B0503020204020204" charset="-122"/>
            </a:endParaRPr>
          </a:p>
        </p:txBody>
      </p:sp>
      <p:pic>
        <p:nvPicPr>
          <p:cNvPr id="21510" name="Picture 109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4875" y="2819400"/>
            <a:ext cx="3971925" cy="2617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第四章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719263"/>
            <a:ext cx="8382000" cy="4411662"/>
          </a:xfrm>
        </p:spPr>
        <p:txBody>
          <a:bodyPr/>
          <a:lstStyle/>
          <a:p>
            <a:r>
              <a:rPr lang="zh-CN" altLang="en-US" dirty="0" smtClean="0"/>
              <a:t>迁移率的定义，与杂质浓度和温度的</a:t>
            </a:r>
            <a:r>
              <a:rPr lang="zh-CN" altLang="en-US" dirty="0" smtClean="0"/>
              <a:t>关系</a:t>
            </a:r>
            <a:endParaRPr lang="en-US" altLang="zh-CN" dirty="0" smtClean="0"/>
          </a:p>
          <a:p>
            <a:r>
              <a:rPr lang="zh-CN" altLang="en-US" dirty="0" smtClean="0"/>
              <a:t>载流子的散射机构和散射概率</a:t>
            </a:r>
            <a:endParaRPr lang="zh-CN" altLang="en-US" dirty="0" smtClean="0"/>
          </a:p>
          <a:p>
            <a:r>
              <a:rPr lang="zh-CN" altLang="en-US" dirty="0" smtClean="0"/>
              <a:t>电导率</a:t>
            </a:r>
            <a:r>
              <a:rPr lang="en-US" altLang="zh-CN" dirty="0" smtClean="0"/>
              <a:t>/</a:t>
            </a:r>
            <a:r>
              <a:rPr lang="zh-CN" altLang="en-US" dirty="0" smtClean="0"/>
              <a:t>电阻率与杂质和温度的</a:t>
            </a:r>
            <a:r>
              <a:rPr lang="zh-CN" altLang="en-US" dirty="0" smtClean="0"/>
              <a:t>关系</a:t>
            </a:r>
            <a:endParaRPr lang="en-US" altLang="zh-CN" dirty="0" smtClean="0"/>
          </a:p>
          <a:p>
            <a:r>
              <a:rPr lang="zh-CN" altLang="en-US" dirty="0" smtClean="0"/>
              <a:t>本</a:t>
            </a:r>
            <a:r>
              <a:rPr lang="zh-CN" altLang="en-US" dirty="0" smtClean="0"/>
              <a:t>征、一种或两种杂质半导体的电导率</a:t>
            </a:r>
            <a:r>
              <a:rPr lang="en-US" altLang="zh-CN" dirty="0" smtClean="0"/>
              <a:t>/</a:t>
            </a:r>
            <a:r>
              <a:rPr lang="zh-CN" altLang="en-US" dirty="0" smtClean="0"/>
              <a:t>电阻率计算</a:t>
            </a:r>
            <a:endParaRPr lang="zh-CN" altLang="en-US" dirty="0"/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/>
        </p:nvGraphicFramePr>
        <p:xfrm>
          <a:off x="3067907" y="4419362"/>
          <a:ext cx="2871573" cy="885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63" name="Equation" r:id="rId1" imgW="32613600" imgH="10058400" progId="Equation.DSMT4">
                  <p:embed/>
                </p:oleObj>
              </mc:Choice>
              <mc:Fallback>
                <p:oleObj name="Equation" r:id="rId1" imgW="32613600" imgH="10058400" progId="Equation.DSMT4">
                  <p:embed/>
                  <p:pic>
                    <p:nvPicPr>
                      <p:cNvPr id="0" name="图片 40962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067907" y="4419362"/>
                        <a:ext cx="2871573" cy="885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39" name="Text Box 19"/>
          <p:cNvSpPr txBox="1">
            <a:spLocks noChangeArrowheads="1"/>
          </p:cNvSpPr>
          <p:nvPr/>
        </p:nvSpPr>
        <p:spPr bwMode="auto">
          <a:xfrm>
            <a:off x="914400" y="900113"/>
            <a:ext cx="7010400" cy="1016000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zh-CN" altLang="en-US" sz="2400" b="1" dirty="0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微软雅黑" panose="020B0503020204020204" charset="-122"/>
              </a:rPr>
              <a:t>（</a:t>
            </a:r>
            <a:r>
              <a:rPr lang="en-US" altLang="zh-CN" sz="2400" b="1" dirty="0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微软雅黑" panose="020B0503020204020204" charset="-122"/>
              </a:rPr>
              <a:t>b</a:t>
            </a:r>
            <a:r>
              <a:rPr lang="zh-CN" altLang="en-US" sz="2400" b="1" dirty="0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微软雅黑" panose="020B0503020204020204" charset="-122"/>
              </a:rPr>
              <a:t>）空穴反阻挡层</a:t>
            </a:r>
            <a:endParaRPr lang="zh-CN" altLang="en-US" sz="2400" b="1" dirty="0"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ea typeface="微软雅黑" panose="020B0503020204020204" charset="-122"/>
            </a:endParaRPr>
          </a:p>
          <a:p>
            <a:pPr>
              <a:spcBef>
                <a:spcPct val="50000"/>
              </a:spcBef>
              <a:defRPr/>
            </a:pPr>
            <a:r>
              <a:rPr lang="zh-CN" altLang="zh-CN" sz="2400" dirty="0">
                <a:latin typeface="Times New Roman" panose="02020603050405020304" pitchFamily="18" charset="0"/>
                <a:ea typeface="微软雅黑" panose="020B0503020204020204" charset="-122"/>
              </a:rPr>
              <a:t>对于p型半导体，在</a:t>
            </a:r>
            <a:r>
              <a:rPr lang="en-US" altLang="zh-CN" sz="2400" i="1" dirty="0">
                <a:latin typeface="Times New Roman" panose="02020603050405020304" pitchFamily="18" charset="0"/>
                <a:ea typeface="微软雅黑" panose="020B0503020204020204" charset="-122"/>
              </a:rPr>
              <a:t>W</a:t>
            </a:r>
            <a:r>
              <a:rPr lang="en-US" altLang="zh-CN" sz="2400" baseline="-25000" dirty="0">
                <a:latin typeface="Times New Roman" panose="02020603050405020304" pitchFamily="18" charset="0"/>
                <a:ea typeface="微软雅黑" panose="020B0503020204020204" charset="-122"/>
              </a:rPr>
              <a:t>m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charset="-122"/>
              </a:rPr>
              <a:t>&gt;</a:t>
            </a:r>
            <a:r>
              <a:rPr lang="en-US" altLang="zh-CN" sz="2400" i="1" dirty="0">
                <a:latin typeface="Times New Roman" panose="02020603050405020304" pitchFamily="18" charset="0"/>
                <a:ea typeface="微软雅黑" panose="020B0503020204020204" charset="-122"/>
              </a:rPr>
              <a:t>W</a:t>
            </a:r>
            <a:r>
              <a:rPr lang="en-US" altLang="zh-CN" sz="2400" baseline="-25000" dirty="0">
                <a:latin typeface="Times New Roman" panose="02020603050405020304" pitchFamily="18" charset="0"/>
                <a:ea typeface="微软雅黑" panose="020B0503020204020204" charset="-122"/>
              </a:rPr>
              <a:t>s</a:t>
            </a:r>
            <a:r>
              <a:rPr lang="zh-CN" altLang="zh-CN" sz="2400" dirty="0">
                <a:latin typeface="Times New Roman" panose="02020603050405020304" pitchFamily="18" charset="0"/>
                <a:ea typeface="微软雅黑" panose="020B0503020204020204" charset="-122"/>
              </a:rPr>
              <a:t>时，表现为反阻挡层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charset="-122"/>
              </a:rPr>
              <a:t>：</a:t>
            </a:r>
            <a:endParaRPr lang="zh-CN" altLang="en-US" sz="2400" dirty="0">
              <a:latin typeface="Times New Roman" panose="02020603050405020304" pitchFamily="18" charset="0"/>
              <a:ea typeface="微软雅黑" panose="020B0503020204020204" charset="-122"/>
            </a:endParaRPr>
          </a:p>
        </p:txBody>
      </p:sp>
      <p:grpSp>
        <p:nvGrpSpPr>
          <p:cNvPr id="22531" name="Group 77"/>
          <p:cNvGrpSpPr/>
          <p:nvPr/>
        </p:nvGrpSpPr>
        <p:grpSpPr bwMode="auto">
          <a:xfrm>
            <a:off x="457200" y="2590800"/>
            <a:ext cx="3973513" cy="2514600"/>
            <a:chOff x="288" y="1782"/>
            <a:chExt cx="2503" cy="1584"/>
          </a:xfrm>
        </p:grpSpPr>
        <p:sp>
          <p:nvSpPr>
            <p:cNvPr id="22533" name="Rectangle 23"/>
            <p:cNvSpPr>
              <a:spLocks noChangeArrowheads="1"/>
            </p:cNvSpPr>
            <p:nvPr/>
          </p:nvSpPr>
          <p:spPr bwMode="auto">
            <a:xfrm>
              <a:off x="288" y="1782"/>
              <a:ext cx="2496" cy="1584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>
                <a:latin typeface="Tahoma" panose="020B0604030504040204" pitchFamily="34" charset="0"/>
              </a:endParaRPr>
            </a:p>
          </p:txBody>
        </p:sp>
        <p:sp>
          <p:nvSpPr>
            <p:cNvPr id="22534" name="Line 24"/>
            <p:cNvSpPr>
              <a:spLocks noChangeShapeType="1"/>
            </p:cNvSpPr>
            <p:nvPr/>
          </p:nvSpPr>
          <p:spPr bwMode="auto">
            <a:xfrm>
              <a:off x="1408" y="2954"/>
              <a:ext cx="1104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35" name="Line 25"/>
            <p:cNvSpPr>
              <a:spLocks noChangeShapeType="1"/>
            </p:cNvSpPr>
            <p:nvPr/>
          </p:nvSpPr>
          <p:spPr bwMode="auto">
            <a:xfrm>
              <a:off x="1408" y="2224"/>
              <a:ext cx="1104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36" name="Line 26"/>
            <p:cNvSpPr>
              <a:spLocks noChangeShapeType="1"/>
            </p:cNvSpPr>
            <p:nvPr/>
          </p:nvSpPr>
          <p:spPr bwMode="auto">
            <a:xfrm>
              <a:off x="1408" y="2848"/>
              <a:ext cx="1104" cy="0"/>
            </a:xfrm>
            <a:prstGeom prst="line">
              <a:avLst/>
            </a:prstGeom>
            <a:noFill/>
            <a:ln w="38100">
              <a:solidFill>
                <a:srgbClr val="008000"/>
              </a:solidFill>
              <a:prstDash val="dash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37" name="Line 27"/>
            <p:cNvSpPr>
              <a:spLocks noChangeShapeType="1"/>
            </p:cNvSpPr>
            <p:nvPr/>
          </p:nvSpPr>
          <p:spPr bwMode="auto">
            <a:xfrm>
              <a:off x="624" y="1974"/>
              <a:ext cx="1648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38" name="Line 28"/>
            <p:cNvSpPr>
              <a:spLocks noChangeShapeType="1"/>
            </p:cNvSpPr>
            <p:nvPr/>
          </p:nvSpPr>
          <p:spPr bwMode="auto">
            <a:xfrm>
              <a:off x="1672" y="1990"/>
              <a:ext cx="0" cy="826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prstDash val="sysDot"/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39" name="Line 29"/>
            <p:cNvSpPr>
              <a:spLocks noChangeShapeType="1"/>
            </p:cNvSpPr>
            <p:nvPr/>
          </p:nvSpPr>
          <p:spPr bwMode="auto">
            <a:xfrm>
              <a:off x="2208" y="1974"/>
              <a:ext cx="0" cy="202"/>
            </a:xfrm>
            <a:prstGeom prst="line">
              <a:avLst/>
            </a:prstGeom>
            <a:noFill/>
            <a:ln w="19050">
              <a:solidFill>
                <a:srgbClr val="FF33CC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40" name="Text Box 30"/>
            <p:cNvSpPr txBox="1">
              <a:spLocks noChangeArrowheads="1"/>
            </p:cNvSpPr>
            <p:nvPr/>
          </p:nvSpPr>
          <p:spPr bwMode="auto">
            <a:xfrm>
              <a:off x="2368" y="1868"/>
              <a:ext cx="275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000" b="1" i="1">
                  <a:latin typeface="Times New Roman" panose="02020603050405020304" pitchFamily="18" charset="0"/>
                </a:rPr>
                <a:t>E</a:t>
              </a:r>
              <a:r>
                <a:rPr lang="en-US" altLang="zh-CN" sz="2000" b="1" baseline="-25000">
                  <a:latin typeface="Times New Roman" panose="02020603050405020304" pitchFamily="18" charset="0"/>
                </a:rPr>
                <a:t>0</a:t>
              </a:r>
              <a:endParaRPr lang="en-US" altLang="zh-CN" sz="2000" b="1">
                <a:latin typeface="Times New Roman" panose="02020603050405020304" pitchFamily="18" charset="0"/>
              </a:endParaRPr>
            </a:p>
          </p:txBody>
        </p:sp>
        <p:sp>
          <p:nvSpPr>
            <p:cNvPr id="22541" name="Text Box 31"/>
            <p:cNvSpPr txBox="1">
              <a:spLocks noChangeArrowheads="1"/>
            </p:cNvSpPr>
            <p:nvPr/>
          </p:nvSpPr>
          <p:spPr bwMode="auto">
            <a:xfrm>
              <a:off x="2492" y="2229"/>
              <a:ext cx="26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000" b="1" i="1">
                  <a:latin typeface="Times New Roman" panose="02020603050405020304" pitchFamily="18" charset="0"/>
                </a:rPr>
                <a:t>E</a:t>
              </a:r>
              <a:r>
                <a:rPr lang="en-US" altLang="zh-CN" sz="2000" b="1" baseline="-25000">
                  <a:latin typeface="Times New Roman" panose="02020603050405020304" pitchFamily="18" charset="0"/>
                </a:rPr>
                <a:t>c</a:t>
              </a:r>
              <a:endParaRPr lang="en-US" altLang="zh-CN" sz="2000" b="1">
                <a:latin typeface="Times New Roman" panose="02020603050405020304" pitchFamily="18" charset="0"/>
              </a:endParaRPr>
            </a:p>
          </p:txBody>
        </p:sp>
        <p:sp>
          <p:nvSpPr>
            <p:cNvPr id="22542" name="Text Box 32"/>
            <p:cNvSpPr txBox="1">
              <a:spLocks noChangeArrowheads="1"/>
            </p:cNvSpPr>
            <p:nvPr/>
          </p:nvSpPr>
          <p:spPr bwMode="auto">
            <a:xfrm>
              <a:off x="2464" y="2896"/>
              <a:ext cx="275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000" b="1" i="1">
                  <a:latin typeface="Times New Roman" panose="02020603050405020304" pitchFamily="18" charset="0"/>
                </a:rPr>
                <a:t>E</a:t>
              </a:r>
              <a:r>
                <a:rPr lang="en-US" altLang="zh-CN" sz="2000" b="1" baseline="-25000">
                  <a:latin typeface="Times New Roman" panose="02020603050405020304" pitchFamily="18" charset="0"/>
                </a:rPr>
                <a:t>v</a:t>
              </a:r>
              <a:endParaRPr lang="en-US" altLang="zh-CN" sz="2000" b="1">
                <a:latin typeface="Times New Roman" panose="02020603050405020304" pitchFamily="18" charset="0"/>
              </a:endParaRPr>
            </a:p>
          </p:txBody>
        </p:sp>
        <p:sp>
          <p:nvSpPr>
            <p:cNvPr id="22543" name="Text Box 33"/>
            <p:cNvSpPr txBox="1">
              <a:spLocks noChangeArrowheads="1"/>
            </p:cNvSpPr>
            <p:nvPr/>
          </p:nvSpPr>
          <p:spPr bwMode="auto">
            <a:xfrm>
              <a:off x="1392" y="2406"/>
              <a:ext cx="480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000" b="1" i="1">
                  <a:latin typeface="Times New Roman" panose="02020603050405020304" pitchFamily="18" charset="0"/>
                </a:rPr>
                <a:t>W</a:t>
              </a:r>
              <a:r>
                <a:rPr lang="en-US" altLang="zh-CN" sz="2000" b="1" i="1" baseline="-25000">
                  <a:latin typeface="Times New Roman" panose="02020603050405020304" pitchFamily="18" charset="0"/>
                </a:rPr>
                <a:t>s</a:t>
              </a:r>
              <a:endParaRPr lang="en-US" altLang="zh-CN" sz="2000" b="1" baseline="-25000">
                <a:latin typeface="Times New Roman" panose="02020603050405020304" pitchFamily="18" charset="0"/>
              </a:endParaRPr>
            </a:p>
          </p:txBody>
        </p:sp>
        <p:sp>
          <p:nvSpPr>
            <p:cNvPr id="22544" name="Text Box 34"/>
            <p:cNvSpPr txBox="1">
              <a:spLocks noChangeArrowheads="1"/>
            </p:cNvSpPr>
            <p:nvPr/>
          </p:nvSpPr>
          <p:spPr bwMode="auto">
            <a:xfrm>
              <a:off x="1968" y="2012"/>
              <a:ext cx="480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000" b="1" i="1">
                  <a:latin typeface="Times New Roman" panose="02020603050405020304" pitchFamily="18" charset="0"/>
                </a:rPr>
                <a:t>χ</a:t>
              </a:r>
              <a:endParaRPr lang="en-US" altLang="zh-CN" sz="2000" b="1" baseline="-25000">
                <a:latin typeface="Times New Roman" panose="02020603050405020304" pitchFamily="18" charset="0"/>
              </a:endParaRPr>
            </a:p>
          </p:txBody>
        </p:sp>
        <p:sp>
          <p:nvSpPr>
            <p:cNvPr id="22545" name="Line 35"/>
            <p:cNvSpPr>
              <a:spLocks noChangeShapeType="1"/>
            </p:cNvSpPr>
            <p:nvPr/>
          </p:nvSpPr>
          <p:spPr bwMode="auto">
            <a:xfrm>
              <a:off x="624" y="3088"/>
              <a:ext cx="624" cy="0"/>
            </a:xfrm>
            <a:prstGeom prst="line">
              <a:avLst/>
            </a:prstGeom>
            <a:noFill/>
            <a:ln w="38100">
              <a:solidFill>
                <a:srgbClr val="FF33CC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46" name="Text Box 36"/>
            <p:cNvSpPr txBox="1">
              <a:spLocks noChangeArrowheads="1"/>
            </p:cNvSpPr>
            <p:nvPr/>
          </p:nvSpPr>
          <p:spPr bwMode="auto">
            <a:xfrm>
              <a:off x="624" y="2406"/>
              <a:ext cx="480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000" b="1" i="1">
                  <a:latin typeface="Times New Roman" panose="02020603050405020304" pitchFamily="18" charset="0"/>
                </a:rPr>
                <a:t>W</a:t>
              </a:r>
              <a:r>
                <a:rPr lang="en-US" altLang="zh-CN" sz="2000" b="1" i="1" baseline="-25000">
                  <a:latin typeface="Times New Roman" panose="02020603050405020304" pitchFamily="18" charset="0"/>
                </a:rPr>
                <a:t>m</a:t>
              </a:r>
              <a:endParaRPr lang="en-US" altLang="zh-CN" sz="2000" b="1" baseline="-25000">
                <a:latin typeface="Times New Roman" panose="02020603050405020304" pitchFamily="18" charset="0"/>
              </a:endParaRPr>
            </a:p>
          </p:txBody>
        </p:sp>
        <p:sp>
          <p:nvSpPr>
            <p:cNvPr id="22547" name="Line 37"/>
            <p:cNvSpPr>
              <a:spLocks noChangeShapeType="1"/>
            </p:cNvSpPr>
            <p:nvPr/>
          </p:nvSpPr>
          <p:spPr bwMode="auto">
            <a:xfrm>
              <a:off x="960" y="1974"/>
              <a:ext cx="0" cy="1114"/>
            </a:xfrm>
            <a:prstGeom prst="line">
              <a:avLst/>
            </a:prstGeom>
            <a:noFill/>
            <a:ln w="28575">
              <a:solidFill>
                <a:srgbClr val="FF33CC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48" name="Text Box 38"/>
            <p:cNvSpPr txBox="1">
              <a:spLocks noChangeArrowheads="1"/>
            </p:cNvSpPr>
            <p:nvPr/>
          </p:nvSpPr>
          <p:spPr bwMode="auto">
            <a:xfrm>
              <a:off x="336" y="2944"/>
              <a:ext cx="57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000" b="1" i="1">
                  <a:latin typeface="Times New Roman" panose="02020603050405020304" pitchFamily="18" charset="0"/>
                </a:rPr>
                <a:t>E</a:t>
              </a:r>
              <a:r>
                <a:rPr lang="en-US" altLang="zh-CN" sz="2000" b="1" baseline="-25000">
                  <a:latin typeface="Times New Roman" panose="02020603050405020304" pitchFamily="18" charset="0"/>
                </a:rPr>
                <a:t>Fm</a:t>
              </a:r>
              <a:endParaRPr lang="en-US" altLang="zh-CN" sz="2000" b="1">
                <a:latin typeface="Times New Roman" panose="02020603050405020304" pitchFamily="18" charset="0"/>
              </a:endParaRPr>
            </a:p>
          </p:txBody>
        </p:sp>
        <p:sp>
          <p:nvSpPr>
            <p:cNvPr id="22549" name="Oval 39"/>
            <p:cNvSpPr>
              <a:spLocks noChangeArrowheads="1"/>
            </p:cNvSpPr>
            <p:nvPr/>
          </p:nvSpPr>
          <p:spPr bwMode="auto">
            <a:xfrm>
              <a:off x="1088" y="3126"/>
              <a:ext cx="96" cy="96"/>
            </a:xfrm>
            <a:prstGeom prst="ellipse">
              <a:avLst/>
            </a:prstGeom>
            <a:solidFill>
              <a:srgbClr val="E36C37"/>
            </a:solidFill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>
                <a:latin typeface="Tahoma" panose="020B0604030504040204" pitchFamily="34" charset="0"/>
              </a:endParaRPr>
            </a:p>
          </p:txBody>
        </p:sp>
        <p:sp>
          <p:nvSpPr>
            <p:cNvPr id="22550" name="Line 40"/>
            <p:cNvSpPr>
              <a:spLocks noChangeShapeType="1"/>
            </p:cNvSpPr>
            <p:nvPr/>
          </p:nvSpPr>
          <p:spPr bwMode="auto">
            <a:xfrm flipV="1">
              <a:off x="1160" y="2976"/>
              <a:ext cx="288" cy="19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dash"/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51" name="Text Box 41"/>
            <p:cNvSpPr txBox="1">
              <a:spLocks noChangeArrowheads="1"/>
            </p:cNvSpPr>
            <p:nvPr/>
          </p:nvSpPr>
          <p:spPr bwMode="auto">
            <a:xfrm>
              <a:off x="2464" y="2704"/>
              <a:ext cx="327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000" b="1" i="1">
                  <a:latin typeface="Times New Roman" panose="02020603050405020304" pitchFamily="18" charset="0"/>
                </a:rPr>
                <a:t>E</a:t>
              </a:r>
              <a:r>
                <a:rPr lang="en-US" altLang="zh-CN" sz="2000" b="1" baseline="-25000">
                  <a:latin typeface="Times New Roman" panose="02020603050405020304" pitchFamily="18" charset="0"/>
                </a:rPr>
                <a:t>Fs</a:t>
              </a:r>
              <a:endParaRPr lang="en-US" altLang="zh-CN" sz="2000" b="1">
                <a:latin typeface="Times New Roman" panose="02020603050405020304" pitchFamily="18" charset="0"/>
              </a:endParaRPr>
            </a:p>
          </p:txBody>
        </p:sp>
      </p:grpSp>
      <p:pic>
        <p:nvPicPr>
          <p:cNvPr id="22532" name="Picture 78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2590800"/>
            <a:ext cx="4419600" cy="2509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31"/>
          <p:cNvSpPr>
            <a:spLocks noChangeArrowheads="1"/>
          </p:cNvSpPr>
          <p:nvPr/>
        </p:nvSpPr>
        <p:spPr bwMode="auto">
          <a:xfrm>
            <a:off x="2514600" y="5118100"/>
            <a:ext cx="6096000" cy="1219200"/>
          </a:xfrm>
          <a:prstGeom prst="rect">
            <a:avLst/>
          </a:prstGeom>
          <a:solidFill>
            <a:srgbClr val="CA9EC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>
              <a:latin typeface="Tahoma" panose="020B0604030504040204" pitchFamily="34" charset="0"/>
            </a:endParaRPr>
          </a:p>
        </p:txBody>
      </p:sp>
      <p:sp>
        <p:nvSpPr>
          <p:cNvPr id="45059" name="Rectangle 19"/>
          <p:cNvSpPr>
            <a:spLocks noChangeArrowheads="1"/>
          </p:cNvSpPr>
          <p:nvPr/>
        </p:nvSpPr>
        <p:spPr bwMode="auto">
          <a:xfrm>
            <a:off x="0" y="2190750"/>
            <a:ext cx="1841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>
              <a:latin typeface="Tahoma" panose="020B0604030504040204" pitchFamily="34" charset="0"/>
            </a:endParaRPr>
          </a:p>
        </p:txBody>
      </p:sp>
      <p:graphicFrame>
        <p:nvGraphicFramePr>
          <p:cNvPr id="45060" name="Object 18"/>
          <p:cNvGraphicFramePr>
            <a:graphicFrameLocks noChangeAspect="1"/>
          </p:cNvGraphicFramePr>
          <p:nvPr/>
        </p:nvGraphicFramePr>
        <p:xfrm>
          <a:off x="3238500" y="800100"/>
          <a:ext cx="3671888" cy="3068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51" name="Equation" r:id="rId1" imgW="1765300" imgH="1473200" progId="Equation.DSMT4">
                  <p:embed/>
                </p:oleObj>
              </mc:Choice>
              <mc:Fallback>
                <p:oleObj name="Equation" r:id="rId1" imgW="1765300" imgH="1473200" progId="Equation.DSMT4">
                  <p:embed/>
                  <p:pic>
                    <p:nvPicPr>
                      <p:cNvPr id="0" name="图片 3175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8500" y="800100"/>
                        <a:ext cx="3671888" cy="30686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0007" name="Text Box 23"/>
          <p:cNvSpPr txBox="1">
            <a:spLocks noChangeArrowheads="1"/>
          </p:cNvSpPr>
          <p:nvPr/>
        </p:nvSpPr>
        <p:spPr bwMode="auto">
          <a:xfrm>
            <a:off x="7010400" y="3060700"/>
            <a:ext cx="1143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zh-CN" altLang="en-US" sz="2400" dirty="0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微软雅黑" panose="020B0503020204020204" charset="-122"/>
              </a:rPr>
              <a:t>（</a:t>
            </a:r>
            <a:r>
              <a:rPr lang="en-US" altLang="zh-CN" sz="2400" dirty="0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微软雅黑" panose="020B0503020204020204" charset="-122"/>
              </a:rPr>
              <a:t>7</a:t>
            </a:r>
            <a:r>
              <a:rPr lang="zh-CN" altLang="en-US" sz="2400" dirty="0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微软雅黑" panose="020B0503020204020204" charset="-122"/>
              </a:rPr>
              <a:t>）</a:t>
            </a:r>
            <a:endParaRPr lang="zh-CN" altLang="en-US" sz="2400" i="1" baseline="-25000" dirty="0"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ea typeface="微软雅黑" panose="020B0503020204020204" charset="-122"/>
            </a:endParaRPr>
          </a:p>
        </p:txBody>
      </p:sp>
      <p:sp>
        <p:nvSpPr>
          <p:cNvPr id="170008" name="Text Box 24"/>
          <p:cNvSpPr txBox="1">
            <a:spLocks noChangeArrowheads="1"/>
          </p:cNvSpPr>
          <p:nvPr/>
        </p:nvSpPr>
        <p:spPr bwMode="auto">
          <a:xfrm>
            <a:off x="381000" y="838200"/>
            <a:ext cx="1905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zh-CN" altLang="en-US" sz="2400" dirty="0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微软雅黑" panose="020B0503020204020204" charset="-122"/>
              </a:rPr>
              <a:t>因为</a:t>
            </a:r>
            <a:r>
              <a:rPr lang="en-US" altLang="zh-CN" sz="2400" i="1" dirty="0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微软雅黑" panose="020B0503020204020204" charset="-122"/>
              </a:rPr>
              <a:t>x </a:t>
            </a:r>
            <a:r>
              <a:rPr lang="en-US" altLang="zh-CN" sz="2400" dirty="0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微软雅黑" panose="020B0503020204020204" charset="-122"/>
              </a:rPr>
              <a:t>= 0</a:t>
            </a:r>
            <a:r>
              <a:rPr lang="zh-CN" altLang="en-US" sz="2400" dirty="0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微软雅黑" panose="020B0503020204020204" charset="-122"/>
              </a:rPr>
              <a:t>时</a:t>
            </a:r>
            <a:endParaRPr lang="zh-CN" altLang="en-US" sz="2400" dirty="0"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ea typeface="微软雅黑" panose="020B0503020204020204" charset="-122"/>
            </a:endParaRPr>
          </a:p>
        </p:txBody>
      </p:sp>
      <p:sp>
        <p:nvSpPr>
          <p:cNvPr id="170010" name="Text Box 26"/>
          <p:cNvSpPr txBox="1">
            <a:spLocks noChangeArrowheads="1"/>
          </p:cNvSpPr>
          <p:nvPr/>
        </p:nvSpPr>
        <p:spPr bwMode="auto">
          <a:xfrm>
            <a:off x="381000" y="2527300"/>
            <a:ext cx="24384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zh-CN" altLang="en-US" sz="2400" dirty="0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微软雅黑" panose="020B0503020204020204" charset="-122"/>
              </a:rPr>
              <a:t>当外加偏压</a:t>
            </a:r>
            <a:r>
              <a:rPr lang="en-US" altLang="zh-CN" sz="2400" i="1" dirty="0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微软雅黑" panose="020B0503020204020204" charset="-122"/>
              </a:rPr>
              <a:t>V</a:t>
            </a:r>
            <a:r>
              <a:rPr lang="zh-CN" altLang="en-US" sz="2400" dirty="0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微软雅黑" panose="020B0503020204020204" charset="-122"/>
              </a:rPr>
              <a:t>时</a:t>
            </a:r>
            <a:r>
              <a:rPr lang="en-US" altLang="zh-CN" sz="2400" dirty="0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微软雅黑" panose="020B0503020204020204" charset="-122"/>
              </a:rPr>
              <a:t>,</a:t>
            </a:r>
            <a:endParaRPr lang="en-US" altLang="zh-CN" sz="2400" dirty="0"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ea typeface="微软雅黑" panose="020B0503020204020204" charset="-122"/>
            </a:endParaRPr>
          </a:p>
        </p:txBody>
      </p:sp>
      <p:sp>
        <p:nvSpPr>
          <p:cNvPr id="170012" name="Text Box 28"/>
          <p:cNvSpPr txBox="1">
            <a:spLocks noChangeArrowheads="1"/>
          </p:cNvSpPr>
          <p:nvPr/>
        </p:nvSpPr>
        <p:spPr bwMode="auto">
          <a:xfrm>
            <a:off x="533400" y="4356100"/>
            <a:ext cx="8077200" cy="466725"/>
          </a:xfrm>
          <a:prstGeom prst="rect">
            <a:avLst/>
          </a:prstGeom>
          <a:solidFill>
            <a:srgbClr val="0070C0"/>
          </a:solidFill>
          <a:ln w="9525">
            <a:solidFill>
              <a:srgbClr val="000099"/>
            </a:solidFill>
            <a:miter lim="800000"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zh-CN" altLang="en-US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微软雅黑" panose="020B0503020204020204" charset="-122"/>
              </a:rPr>
              <a:t>由此可见，</a:t>
            </a:r>
            <a:r>
              <a:rPr lang="en-US" altLang="zh-CN" sz="2400" b="1" i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微软雅黑" panose="020B0503020204020204" charset="-122"/>
              </a:rPr>
              <a:t>x</a:t>
            </a:r>
            <a:r>
              <a:rPr lang="en-US" altLang="zh-CN" sz="2400" b="1" i="1" baseline="-25000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微软雅黑" panose="020B0503020204020204" charset="-122"/>
              </a:rPr>
              <a:t>d </a:t>
            </a:r>
            <a:r>
              <a:rPr lang="zh-CN" altLang="en-US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微软雅黑" panose="020B0503020204020204" charset="-122"/>
              </a:rPr>
              <a:t>随外加电压的变化而变化</a:t>
            </a:r>
            <a:endParaRPr lang="zh-CN" altLang="en-US" sz="2400" b="1" dirty="0"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微软雅黑" panose="020B0503020204020204" charset="-122"/>
            </a:endParaRPr>
          </a:p>
        </p:txBody>
      </p:sp>
      <p:sp>
        <p:nvSpPr>
          <p:cNvPr id="170013" name="Text Box 29"/>
          <p:cNvSpPr txBox="1">
            <a:spLocks noChangeArrowheads="1"/>
          </p:cNvSpPr>
          <p:nvPr/>
        </p:nvSpPr>
        <p:spPr bwMode="auto">
          <a:xfrm>
            <a:off x="533400" y="5126038"/>
            <a:ext cx="1981200" cy="1200150"/>
          </a:xfrm>
          <a:prstGeom prst="rect">
            <a:avLst/>
          </a:prstGeom>
          <a:solidFill>
            <a:srgbClr val="FFFF00"/>
          </a:solidFill>
          <a:ln w="9525">
            <a:solidFill>
              <a:schemeClr val="accent6">
                <a:lumMod val="75000"/>
              </a:schemeClr>
            </a:solidFill>
            <a:miter lim="800000"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altLang="zh-CN" sz="3600" b="1" dirty="0" err="1">
                <a:solidFill>
                  <a:srgbClr val="0033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charset="-122"/>
              </a:rPr>
              <a:t>Schottky</a:t>
            </a:r>
            <a:r>
              <a:rPr lang="zh-CN" altLang="en-US" sz="3600" b="1" dirty="0">
                <a:solidFill>
                  <a:srgbClr val="0033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charset="-122"/>
              </a:rPr>
              <a:t>势垒</a:t>
            </a:r>
            <a:endParaRPr lang="zh-CN" altLang="en-US" sz="3600" b="1" dirty="0">
              <a:solidFill>
                <a:srgbClr val="0033C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微软雅黑" panose="020B0503020204020204" charset="-122"/>
            </a:endParaRPr>
          </a:p>
        </p:txBody>
      </p:sp>
      <p:sp>
        <p:nvSpPr>
          <p:cNvPr id="170014" name="Text Box 30"/>
          <p:cNvSpPr txBox="1">
            <a:spLocks noChangeArrowheads="1"/>
          </p:cNvSpPr>
          <p:nvPr/>
        </p:nvSpPr>
        <p:spPr bwMode="auto">
          <a:xfrm>
            <a:off x="2405063" y="5238750"/>
            <a:ext cx="6324600" cy="946150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zh-CN" altLang="en-US" sz="2800" b="1" dirty="0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微软雅黑" panose="020B0503020204020204" charset="-122"/>
              </a:rPr>
              <a:t>这种</a:t>
            </a:r>
            <a:r>
              <a:rPr lang="zh-CN" altLang="en-US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微软雅黑" panose="020B0503020204020204" charset="-122"/>
              </a:rPr>
              <a:t>势垒宽度随外加电压的变化而变化</a:t>
            </a:r>
            <a:r>
              <a:rPr lang="zh-CN" altLang="en-US" sz="2800" b="1" dirty="0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微软雅黑" panose="020B0503020204020204" charset="-122"/>
              </a:rPr>
              <a:t>的金</a:t>
            </a:r>
            <a:r>
              <a:rPr lang="en-US" altLang="zh-CN" sz="2800" b="1" dirty="0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微软雅黑" panose="020B0503020204020204" charset="-122"/>
              </a:rPr>
              <a:t>-</a:t>
            </a:r>
            <a:r>
              <a:rPr lang="zh-CN" altLang="en-US" sz="2800" b="1" dirty="0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微软雅黑" panose="020B0503020204020204" charset="-122"/>
              </a:rPr>
              <a:t>半接触势垒就是</a:t>
            </a:r>
            <a:r>
              <a:rPr lang="en-US" altLang="zh-CN" sz="2800" b="1" dirty="0" err="1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微软雅黑" panose="020B0503020204020204" charset="-122"/>
              </a:rPr>
              <a:t>Schottky</a:t>
            </a:r>
            <a:r>
              <a:rPr lang="zh-CN" altLang="en-US" sz="2800" b="1" dirty="0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微软雅黑" panose="020B0503020204020204" charset="-122"/>
              </a:rPr>
              <a:t>势垒。</a:t>
            </a:r>
            <a:endParaRPr lang="zh-CN" altLang="en-US" sz="2800" b="1" dirty="0"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ea typeface="微软雅黑" panose="020B0503020204020204" charset="-122"/>
            </a:endParaRPr>
          </a:p>
        </p:txBody>
      </p:sp>
      <p:sp>
        <p:nvSpPr>
          <p:cNvPr id="170016" name="Text Box 32"/>
          <p:cNvSpPr txBox="1">
            <a:spLocks noChangeArrowheads="1"/>
          </p:cNvSpPr>
          <p:nvPr/>
        </p:nvSpPr>
        <p:spPr bwMode="auto">
          <a:xfrm>
            <a:off x="381000" y="1612900"/>
            <a:ext cx="9906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zh-CN" altLang="en-US" sz="2400" dirty="0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微软雅黑" panose="020B0503020204020204" charset="-122"/>
              </a:rPr>
              <a:t>所以</a:t>
            </a:r>
            <a:endParaRPr lang="zh-CN" altLang="en-US" sz="2400" dirty="0"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ea typeface="微软雅黑" panose="020B0503020204020204" charset="-122"/>
            </a:endParaRPr>
          </a:p>
        </p:txBody>
      </p:sp>
      <p:sp>
        <p:nvSpPr>
          <p:cNvPr id="2" name="椭圆 1"/>
          <p:cNvSpPr/>
          <p:nvPr/>
        </p:nvSpPr>
        <p:spPr>
          <a:xfrm>
            <a:off x="6172200" y="1422400"/>
            <a:ext cx="685800" cy="447675"/>
          </a:xfrm>
          <a:prstGeom prst="ellipse">
            <a:avLst/>
          </a:prstGeom>
          <a:noFill/>
          <a:ln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5105400" y="2895600"/>
            <a:ext cx="1219200" cy="447675"/>
          </a:xfrm>
          <a:prstGeom prst="ellipse">
            <a:avLst/>
          </a:prstGeom>
          <a:noFill/>
          <a:ln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00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00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00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378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700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1700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890" grpId="0" animBg="1"/>
      <p:bldP spid="170012" grpId="0" animBg="1"/>
      <p:bldP spid="170013" grpId="0" animBg="1"/>
      <p:bldP spid="170014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63" name="Text Box 3"/>
          <p:cNvSpPr txBox="1">
            <a:spLocks noChangeArrowheads="1"/>
          </p:cNvSpPr>
          <p:nvPr/>
        </p:nvSpPr>
        <p:spPr bwMode="auto">
          <a:xfrm>
            <a:off x="533400" y="304800"/>
            <a:ext cx="8077200" cy="519113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altLang="zh-CN" sz="2800" b="1" dirty="0">
                <a:solidFill>
                  <a:schemeClr val="tx2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黑体" panose="02010609060101010101" pitchFamily="2" charset="-122"/>
              </a:rPr>
              <a:t>2</a:t>
            </a:r>
            <a:r>
              <a:rPr lang="zh-CN" altLang="en-US" sz="2800" b="1" dirty="0">
                <a:solidFill>
                  <a:schemeClr val="tx2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黑体" panose="02010609060101010101" pitchFamily="2" charset="-122"/>
              </a:rPr>
              <a:t>、欧姆接触</a:t>
            </a:r>
            <a:endParaRPr lang="zh-CN" altLang="en-US" sz="2400" b="1" dirty="0">
              <a:effectLst>
                <a:outerShdw blurRad="38100" dist="38100" dir="2700000" algn="tl">
                  <a:srgbClr val="FFFFFF"/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9635" name="Text Box 4"/>
          <p:cNvSpPr txBox="1">
            <a:spLocks noChangeArrowheads="1"/>
          </p:cNvSpPr>
          <p:nvPr/>
        </p:nvSpPr>
        <p:spPr bwMode="auto">
          <a:xfrm>
            <a:off x="301625" y="823913"/>
            <a:ext cx="8569325" cy="1754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524000" indent="-15240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kumimoji="1" lang="zh-CN" altLang="en-US" sz="2400" b="1" u="sng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欧姆接触：</a:t>
            </a:r>
            <a:r>
              <a:rPr kumimoji="1" lang="zh-CN" altLang="en-US" sz="2400">
                <a:latin typeface="微软雅黑" panose="020B0503020204020204" charset="-122"/>
                <a:ea typeface="微软雅黑" panose="020B0503020204020204" charset="-122"/>
              </a:rPr>
              <a:t>金属和半导体形成的不产生明显的附加阻抗，不引起半导体器件特性发生明显改变的</a:t>
            </a:r>
            <a:r>
              <a:rPr kumimoji="1" lang="zh-CN" altLang="en-US" sz="24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非整流接触</a:t>
            </a:r>
            <a:r>
              <a:rPr kumimoji="1" lang="zh-CN" altLang="en-US" sz="2400">
                <a:latin typeface="微软雅黑" panose="020B0503020204020204" charset="-122"/>
                <a:ea typeface="微软雅黑" panose="020B0503020204020204" charset="-122"/>
              </a:rPr>
              <a:t>。</a:t>
            </a:r>
            <a:endParaRPr kumimoji="1" lang="en-US" altLang="zh-CN" sz="2400"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kumimoji="1" lang="en-US" altLang="zh-CN" sz="2400">
                <a:latin typeface="微软雅黑" panose="020B0503020204020204" charset="-122"/>
                <a:ea typeface="微软雅黑" panose="020B0503020204020204" charset="-122"/>
              </a:rPr>
              <a:t>                 </a:t>
            </a:r>
            <a:r>
              <a:rPr kumimoji="1" lang="zh-CN" altLang="en-US" sz="2400">
                <a:latin typeface="微软雅黑" panose="020B0503020204020204" charset="-122"/>
                <a:ea typeface="微软雅黑" panose="020B0503020204020204" charset="-122"/>
              </a:rPr>
              <a:t>理想的欧姆接触是指</a:t>
            </a:r>
            <a:r>
              <a:rPr kumimoji="1" lang="zh-CN" altLang="en-US" sz="24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阻抗为零的接触。</a:t>
            </a:r>
            <a:endParaRPr kumimoji="1" lang="zh-CN" altLang="en-US" sz="240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2470" name="Text Box 9"/>
          <p:cNvSpPr txBox="1">
            <a:spLocks noChangeArrowheads="1"/>
          </p:cNvSpPr>
          <p:nvPr/>
        </p:nvSpPr>
        <p:spPr bwMode="auto">
          <a:xfrm>
            <a:off x="685800" y="2438400"/>
            <a:ext cx="8188325" cy="2308225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0"/>
              </a:spcBef>
              <a:buFontTx/>
              <a:buNone/>
              <a:defRPr/>
            </a:pPr>
            <a:r>
              <a:rPr kumimoji="1" lang="en-US" altLang="zh-CN" sz="2400" dirty="0" smtClean="0">
                <a:latin typeface="微软雅黑" panose="020B0503020204020204" charset="-122"/>
                <a:ea typeface="微软雅黑" panose="020B0503020204020204" charset="-122"/>
              </a:rPr>
              <a:t>    </a:t>
            </a:r>
            <a:r>
              <a:rPr kumimoji="1" lang="zh-CN" altLang="en-US" sz="2400" dirty="0" smtClean="0">
                <a:latin typeface="微软雅黑" panose="020B0503020204020204" charset="-122"/>
                <a:ea typeface="微软雅黑" panose="020B0503020204020204" charset="-122"/>
              </a:rPr>
              <a:t>实际的金属</a:t>
            </a:r>
            <a:r>
              <a:rPr kumimoji="1" lang="en-US" altLang="zh-CN" sz="2400" dirty="0" smtClean="0">
                <a:latin typeface="微软雅黑" panose="020B0503020204020204" charset="-122"/>
                <a:ea typeface="微软雅黑" panose="020B0503020204020204" charset="-122"/>
              </a:rPr>
              <a:t>-</a:t>
            </a:r>
            <a:r>
              <a:rPr kumimoji="1" lang="zh-CN" altLang="en-US" sz="2400" dirty="0" smtClean="0">
                <a:latin typeface="微软雅黑" panose="020B0503020204020204" charset="-122"/>
                <a:ea typeface="微软雅黑" panose="020B0503020204020204" charset="-122"/>
              </a:rPr>
              <a:t>半导体欧姆接触是利用</a:t>
            </a:r>
            <a:r>
              <a:rPr kumimoji="1" lang="zh-CN" altLang="en-US" sz="2400" u="sng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隧道效应</a:t>
            </a:r>
            <a:r>
              <a:rPr kumimoji="1" lang="en-US" altLang="zh-CN" sz="2400" dirty="0" smtClean="0">
                <a:latin typeface="微软雅黑" panose="020B0503020204020204" charset="-122"/>
                <a:ea typeface="微软雅黑" panose="020B0503020204020204" charset="-122"/>
              </a:rPr>
              <a:t>,</a:t>
            </a:r>
            <a:r>
              <a:rPr kumimoji="1" lang="zh-CN" altLang="en-US" sz="2400" dirty="0" smtClean="0">
                <a:latin typeface="微软雅黑" panose="020B0503020204020204" charset="-122"/>
                <a:ea typeface="微软雅黑" panose="020B0503020204020204" charset="-122"/>
              </a:rPr>
              <a:t>而不是反阻挡层</a:t>
            </a:r>
            <a:r>
              <a:rPr kumimoji="1" lang="zh-CN" altLang="en-US" sz="2400" dirty="0" smtClean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。</a:t>
            </a:r>
            <a:endParaRPr kumimoji="1" lang="zh-CN" altLang="en-US" sz="2400" dirty="0" smtClean="0">
              <a:solidFill>
                <a:srgbClr val="0000CC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150000"/>
              </a:lnSpc>
              <a:spcBef>
                <a:spcPts val="0"/>
              </a:spcBef>
              <a:buFontTx/>
              <a:buNone/>
              <a:defRPr/>
            </a:pPr>
            <a:r>
              <a:rPr kumimoji="1" lang="zh-CN" altLang="en-US" sz="2400" dirty="0" smtClean="0">
                <a:latin typeface="微软雅黑" panose="020B0503020204020204" charset="-122"/>
                <a:ea typeface="微软雅黑" panose="020B0503020204020204" charset="-122"/>
              </a:rPr>
              <a:t>    隧穿几率决定于</a:t>
            </a:r>
            <a:r>
              <a:rPr kumimoji="1" lang="zh-CN" altLang="en-US" sz="2400" dirty="0" smtClean="0">
                <a:solidFill>
                  <a:srgbClr val="A50021"/>
                </a:solidFill>
                <a:latin typeface="微软雅黑" panose="020B0503020204020204" charset="-122"/>
                <a:ea typeface="微软雅黑" panose="020B0503020204020204" charset="-122"/>
              </a:rPr>
              <a:t>势垒高度</a:t>
            </a:r>
            <a:r>
              <a:rPr kumimoji="1" lang="zh-CN" altLang="en-US" sz="2400" dirty="0" smtClean="0">
                <a:latin typeface="微软雅黑" panose="020B0503020204020204" charset="-122"/>
                <a:ea typeface="微软雅黑" panose="020B0503020204020204" charset="-122"/>
              </a:rPr>
              <a:t>和</a:t>
            </a:r>
            <a:r>
              <a:rPr kumimoji="1" lang="zh-CN" altLang="en-US" sz="2400" dirty="0" smtClean="0">
                <a:solidFill>
                  <a:srgbClr val="A50021"/>
                </a:solidFill>
                <a:latin typeface="微软雅黑" panose="020B0503020204020204" charset="-122"/>
                <a:ea typeface="微软雅黑" panose="020B0503020204020204" charset="-122"/>
              </a:rPr>
              <a:t>势垒宽度</a:t>
            </a:r>
            <a:r>
              <a:rPr kumimoji="1" lang="zh-CN" altLang="en-US" sz="2400" dirty="0" smtClean="0">
                <a:latin typeface="微软雅黑" panose="020B0503020204020204" charset="-122"/>
                <a:ea typeface="微软雅黑" panose="020B0503020204020204" charset="-122"/>
              </a:rPr>
              <a:t>。提高半导体的掺杂浓度，势垒变薄，可获得大的隧穿几率，即得到欧姆接触。</a:t>
            </a:r>
            <a:endParaRPr kumimoji="1" lang="zh-CN" altLang="en-US" sz="2400" dirty="0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  <p:graphicFrame>
        <p:nvGraphicFramePr>
          <p:cNvPr id="69637" name="对象 1"/>
          <p:cNvGraphicFramePr>
            <a:graphicFrameLocks noChangeAspect="1"/>
          </p:cNvGraphicFramePr>
          <p:nvPr/>
        </p:nvGraphicFramePr>
        <p:xfrm>
          <a:off x="2549525" y="4953000"/>
          <a:ext cx="3814763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75" name="Equation" r:id="rId1" imgW="1955800" imgH="508000" progId="Equation.DSMT4">
                  <p:embed/>
                </p:oleObj>
              </mc:Choice>
              <mc:Fallback>
                <p:oleObj name="Equation" r:id="rId1" imgW="1955800" imgH="508000" progId="Equation.DSMT4">
                  <p:embed/>
                  <p:pic>
                    <p:nvPicPr>
                      <p:cNvPr id="0" name="图片 3277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49525" y="4953000"/>
                        <a:ext cx="3814763" cy="990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9638" name="TextBox 5"/>
          <p:cNvSpPr txBox="1">
            <a:spLocks noChangeArrowheads="1"/>
          </p:cNvSpPr>
          <p:nvPr/>
        </p:nvSpPr>
        <p:spPr bwMode="auto">
          <a:xfrm>
            <a:off x="990600" y="6172200"/>
            <a:ext cx="70866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>
                <a:solidFill>
                  <a:srgbClr val="FF0000"/>
                </a:solidFill>
                <a:latin typeface="Tahoma" panose="020B0604030504040204" pitchFamily="34" charset="0"/>
              </a:rPr>
              <a:t>接触电阻取决于掺杂浓度，</a:t>
            </a:r>
            <a:r>
              <a:rPr lang="en-US" altLang="zh-CN" sz="2400">
                <a:solidFill>
                  <a:srgbClr val="FF0000"/>
                </a:solidFill>
                <a:latin typeface="Tahoma" panose="020B0604030504040204" pitchFamily="34" charset="0"/>
              </a:rPr>
              <a:t>Nd</a:t>
            </a:r>
            <a:r>
              <a:rPr lang="zh-CN" altLang="en-US" sz="2400">
                <a:solidFill>
                  <a:srgbClr val="FF0000"/>
                </a:solidFill>
                <a:latin typeface="Tahoma" panose="020B0604030504040204" pitchFamily="34" charset="0"/>
              </a:rPr>
              <a:t>越高，接触电阻越低</a:t>
            </a:r>
            <a:endParaRPr lang="zh-CN" altLang="en-US" sz="2400">
              <a:solidFill>
                <a:srgbClr val="FF0000"/>
              </a:solidFill>
              <a:latin typeface="Tahoma" panose="020B060403050404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第八章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p</a:t>
            </a:r>
            <a:r>
              <a:rPr lang="zh-CN" altLang="en-US" dirty="0" smtClean="0"/>
              <a:t>型或</a:t>
            </a:r>
            <a:r>
              <a:rPr lang="en-US" altLang="zh-CN" dirty="0" smtClean="0"/>
              <a:t>n</a:t>
            </a:r>
            <a:r>
              <a:rPr lang="zh-CN" altLang="en-US" dirty="0" smtClean="0"/>
              <a:t>型衬底</a:t>
            </a:r>
            <a:r>
              <a:rPr lang="en-US" altLang="zh-CN" dirty="0" smtClean="0"/>
              <a:t>MIS</a:t>
            </a:r>
            <a:r>
              <a:rPr lang="zh-CN" altLang="en-US" dirty="0" smtClean="0"/>
              <a:t>结构在积累、耗尽和反型时的能带图、电荷分布图</a:t>
            </a:r>
            <a:endParaRPr lang="en-US" altLang="zh-CN" dirty="0" smtClean="0"/>
          </a:p>
          <a:p>
            <a:r>
              <a:rPr lang="en-US" altLang="zh-CN" dirty="0" smtClean="0"/>
              <a:t>p</a:t>
            </a:r>
            <a:r>
              <a:rPr lang="zh-CN" altLang="en-US" dirty="0" smtClean="0"/>
              <a:t>型或</a:t>
            </a:r>
            <a:r>
              <a:rPr lang="en-US" altLang="zh-CN" dirty="0" smtClean="0"/>
              <a:t>n</a:t>
            </a:r>
            <a:r>
              <a:rPr lang="zh-CN" altLang="en-US" dirty="0" smtClean="0"/>
              <a:t>型衬底</a:t>
            </a:r>
            <a:r>
              <a:rPr lang="en-US" altLang="zh-CN" dirty="0" smtClean="0"/>
              <a:t>MIS</a:t>
            </a:r>
            <a:r>
              <a:rPr lang="zh-CN" altLang="en-US" dirty="0" smtClean="0"/>
              <a:t>结构高频和低频</a:t>
            </a:r>
            <a:r>
              <a:rPr lang="en-US" altLang="zh-CN" dirty="0" smtClean="0"/>
              <a:t>C-V</a:t>
            </a:r>
            <a:r>
              <a:rPr lang="zh-CN" altLang="en-US" dirty="0" smtClean="0"/>
              <a:t>特性曲线</a:t>
            </a:r>
            <a:endParaRPr lang="en-US" altLang="zh-CN" dirty="0" smtClean="0"/>
          </a:p>
          <a:p>
            <a:r>
              <a:rPr lang="zh-CN" altLang="en-US" dirty="0" smtClean="0"/>
              <a:t>绝缘层电荷对</a:t>
            </a:r>
            <a:r>
              <a:rPr lang="en-US" altLang="zh-CN" dirty="0" smtClean="0"/>
              <a:t>MIS</a:t>
            </a:r>
            <a:r>
              <a:rPr lang="zh-CN" altLang="en-US" dirty="0" smtClean="0"/>
              <a:t>结构</a:t>
            </a:r>
            <a:r>
              <a:rPr lang="en-US" altLang="zh-CN" dirty="0" smtClean="0"/>
              <a:t>C-V</a:t>
            </a:r>
            <a:r>
              <a:rPr lang="zh-CN" altLang="en-US" dirty="0" smtClean="0"/>
              <a:t>曲线的影响：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例：</a:t>
            </a:r>
            <a:r>
              <a:rPr lang="en-US" altLang="zh-CN" dirty="0" smtClean="0"/>
              <a:t>Na</a:t>
            </a:r>
            <a:r>
              <a:rPr lang="en-US" altLang="zh-CN" baseline="30000" dirty="0" smtClean="0"/>
              <a:t>+</a:t>
            </a:r>
            <a:r>
              <a:rPr lang="zh-CN" altLang="en-US" dirty="0" smtClean="0"/>
              <a:t>在</a:t>
            </a:r>
            <a:r>
              <a:rPr lang="en-US" altLang="zh-CN" dirty="0" smtClean="0"/>
              <a:t>MOS</a:t>
            </a:r>
            <a:r>
              <a:rPr lang="zh-CN" altLang="en-US" dirty="0" smtClean="0"/>
              <a:t>氧化层中的移动</a:t>
            </a:r>
            <a:endParaRPr lang="zh-CN" altLang="en-US" dirty="0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50" name="Group 2"/>
          <p:cNvGrpSpPr/>
          <p:nvPr/>
        </p:nvGrpSpPr>
        <p:grpSpPr bwMode="auto">
          <a:xfrm>
            <a:off x="4495800" y="1538288"/>
            <a:ext cx="4479925" cy="3770312"/>
            <a:chOff x="2832" y="1152"/>
            <a:chExt cx="2822" cy="2375"/>
          </a:xfrm>
        </p:grpSpPr>
        <p:sp>
          <p:nvSpPr>
            <p:cNvPr id="27662" name="Rectangle 3"/>
            <p:cNvSpPr>
              <a:spLocks noChangeArrowheads="1"/>
            </p:cNvSpPr>
            <p:nvPr/>
          </p:nvSpPr>
          <p:spPr bwMode="auto">
            <a:xfrm>
              <a:off x="2832" y="1152"/>
              <a:ext cx="2822" cy="2375"/>
            </a:xfrm>
            <a:prstGeom prst="rect">
              <a:avLst/>
            </a:prstGeom>
            <a:solidFill>
              <a:srgbClr val="7AA5EA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0BD0D9"/>
                </a:buClr>
                <a:buSzPct val="95000"/>
                <a:buFont typeface="Wingdings 2" pitchFamily="18" charset="2"/>
                <a:buChar char=""/>
                <a:defRPr sz="2600">
                  <a:solidFill>
                    <a:schemeClr val="tx1"/>
                  </a:solidFill>
                  <a:latin typeface="Constantia" panose="02030602050306030303" pitchFamily="18" charset="0"/>
                  <a:ea typeface="微软雅黑" panose="020B0503020204020204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1"/>
                </a:buClr>
                <a:buSzPct val="85000"/>
                <a:buFont typeface="Wingdings 2" pitchFamily="18" charset="2"/>
                <a:buChar char=""/>
                <a:defRPr sz="2400">
                  <a:solidFill>
                    <a:schemeClr val="tx1"/>
                  </a:solidFill>
                  <a:latin typeface="Constantia" panose="02030602050306030303" pitchFamily="18" charset="0"/>
                  <a:ea typeface="微软雅黑" panose="020B0503020204020204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 2" pitchFamily="18" charset="2"/>
                <a:buChar char=""/>
                <a:defRPr sz="2100">
                  <a:solidFill>
                    <a:schemeClr val="tx1"/>
                  </a:solidFill>
                  <a:latin typeface="Constantia" panose="02030602050306030303" pitchFamily="18" charset="0"/>
                  <a:ea typeface="微软雅黑" panose="020B0503020204020204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0BD0D9"/>
                </a:buClr>
                <a:buSzPct val="65000"/>
                <a:buFont typeface="Wingdings 2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  <a:ea typeface="微软雅黑" panose="020B0503020204020204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10CF9B"/>
                </a:buClr>
                <a:buSzPct val="65000"/>
                <a:buFont typeface="Wingdings 2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  <a:ea typeface="微软雅黑" panose="020B050302020402020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  <a:ea typeface="微软雅黑" panose="020B050302020402020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  <a:ea typeface="微软雅黑" panose="020B050302020402020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  <a:ea typeface="微软雅黑" panose="020B050302020402020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  <a:ea typeface="微软雅黑" panose="020B0503020204020204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>
                <a:latin typeface="Tahoma" panose="020B0604030504040204" pitchFamily="34" charset="0"/>
              </a:endParaRPr>
            </a:p>
          </p:txBody>
        </p:sp>
        <p:grpSp>
          <p:nvGrpSpPr>
            <p:cNvPr id="27663" name="Group 4"/>
            <p:cNvGrpSpPr/>
            <p:nvPr/>
          </p:nvGrpSpPr>
          <p:grpSpPr bwMode="auto">
            <a:xfrm>
              <a:off x="2928" y="1152"/>
              <a:ext cx="2688" cy="2304"/>
              <a:chOff x="2928" y="1152"/>
              <a:chExt cx="2688" cy="2304"/>
            </a:xfrm>
          </p:grpSpPr>
          <p:sp>
            <p:nvSpPr>
              <p:cNvPr id="27664" name="Line 5"/>
              <p:cNvSpPr>
                <a:spLocks noChangeShapeType="1"/>
              </p:cNvSpPr>
              <p:nvPr/>
            </p:nvSpPr>
            <p:spPr bwMode="auto">
              <a:xfrm flipV="1">
                <a:off x="4056" y="1216"/>
                <a:ext cx="0" cy="1280"/>
              </a:xfrm>
              <a:prstGeom prst="line">
                <a:avLst/>
              </a:prstGeom>
              <a:noFill/>
              <a:ln w="177800">
                <a:solidFill>
                  <a:srgbClr val="33CC33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grpSp>
            <p:nvGrpSpPr>
              <p:cNvPr id="27665" name="Group 6"/>
              <p:cNvGrpSpPr/>
              <p:nvPr/>
            </p:nvGrpSpPr>
            <p:grpSpPr bwMode="auto">
              <a:xfrm>
                <a:off x="4120" y="1680"/>
                <a:ext cx="1088" cy="768"/>
                <a:chOff x="4104" y="1680"/>
                <a:chExt cx="1088" cy="768"/>
              </a:xfrm>
            </p:grpSpPr>
            <p:sp>
              <p:nvSpPr>
                <p:cNvPr id="27689" name="Freeform 7"/>
                <p:cNvSpPr/>
                <p:nvPr/>
              </p:nvSpPr>
              <p:spPr bwMode="auto">
                <a:xfrm>
                  <a:off x="4112" y="1680"/>
                  <a:ext cx="288" cy="192"/>
                </a:xfrm>
                <a:custGeom>
                  <a:avLst/>
                  <a:gdLst>
                    <a:gd name="T0" fmla="*/ 0 w 288"/>
                    <a:gd name="T1" fmla="*/ 0 h 192"/>
                    <a:gd name="T2" fmla="*/ 96 w 288"/>
                    <a:gd name="T3" fmla="*/ 144 h 192"/>
                    <a:gd name="T4" fmla="*/ 288 w 288"/>
                    <a:gd name="T5" fmla="*/ 192 h 192"/>
                    <a:gd name="T6" fmla="*/ 0 60000 65536"/>
                    <a:gd name="T7" fmla="*/ 0 60000 65536"/>
                    <a:gd name="T8" fmla="*/ 0 60000 65536"/>
                    <a:gd name="T9" fmla="*/ 0 w 288"/>
                    <a:gd name="T10" fmla="*/ 0 h 192"/>
                    <a:gd name="T11" fmla="*/ 288 w 288"/>
                    <a:gd name="T12" fmla="*/ 192 h 19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88" h="192">
                      <a:moveTo>
                        <a:pt x="0" y="0"/>
                      </a:moveTo>
                      <a:cubicBezTo>
                        <a:pt x="24" y="56"/>
                        <a:pt x="48" y="112"/>
                        <a:pt x="96" y="144"/>
                      </a:cubicBezTo>
                      <a:cubicBezTo>
                        <a:pt x="144" y="176"/>
                        <a:pt x="216" y="184"/>
                        <a:pt x="288" y="192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7690" name="Line 8"/>
                <p:cNvSpPr>
                  <a:spLocks noChangeShapeType="1"/>
                </p:cNvSpPr>
                <p:nvPr/>
              </p:nvSpPr>
              <p:spPr bwMode="auto">
                <a:xfrm>
                  <a:off x="4368" y="1872"/>
                  <a:ext cx="81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7691" name="Freeform 9"/>
                <p:cNvSpPr/>
                <p:nvPr/>
              </p:nvSpPr>
              <p:spPr bwMode="auto">
                <a:xfrm>
                  <a:off x="4120" y="2256"/>
                  <a:ext cx="288" cy="192"/>
                </a:xfrm>
                <a:custGeom>
                  <a:avLst/>
                  <a:gdLst>
                    <a:gd name="T0" fmla="*/ 0 w 288"/>
                    <a:gd name="T1" fmla="*/ 0 h 192"/>
                    <a:gd name="T2" fmla="*/ 96 w 288"/>
                    <a:gd name="T3" fmla="*/ 144 h 192"/>
                    <a:gd name="T4" fmla="*/ 288 w 288"/>
                    <a:gd name="T5" fmla="*/ 192 h 192"/>
                    <a:gd name="T6" fmla="*/ 0 60000 65536"/>
                    <a:gd name="T7" fmla="*/ 0 60000 65536"/>
                    <a:gd name="T8" fmla="*/ 0 60000 65536"/>
                    <a:gd name="T9" fmla="*/ 0 w 288"/>
                    <a:gd name="T10" fmla="*/ 0 h 192"/>
                    <a:gd name="T11" fmla="*/ 288 w 288"/>
                    <a:gd name="T12" fmla="*/ 192 h 19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88" h="192">
                      <a:moveTo>
                        <a:pt x="0" y="0"/>
                      </a:moveTo>
                      <a:cubicBezTo>
                        <a:pt x="24" y="56"/>
                        <a:pt x="48" y="112"/>
                        <a:pt x="96" y="144"/>
                      </a:cubicBezTo>
                      <a:cubicBezTo>
                        <a:pt x="144" y="176"/>
                        <a:pt x="216" y="184"/>
                        <a:pt x="288" y="192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7692" name="Line 10"/>
                <p:cNvSpPr>
                  <a:spLocks noChangeShapeType="1"/>
                </p:cNvSpPr>
                <p:nvPr/>
              </p:nvSpPr>
              <p:spPr bwMode="auto">
                <a:xfrm>
                  <a:off x="4376" y="2448"/>
                  <a:ext cx="81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7693" name="Freeform 11"/>
                <p:cNvSpPr/>
                <p:nvPr/>
              </p:nvSpPr>
              <p:spPr bwMode="auto">
                <a:xfrm>
                  <a:off x="4104" y="1968"/>
                  <a:ext cx="288" cy="192"/>
                </a:xfrm>
                <a:custGeom>
                  <a:avLst/>
                  <a:gdLst>
                    <a:gd name="T0" fmla="*/ 0 w 288"/>
                    <a:gd name="T1" fmla="*/ 0 h 192"/>
                    <a:gd name="T2" fmla="*/ 96 w 288"/>
                    <a:gd name="T3" fmla="*/ 144 h 192"/>
                    <a:gd name="T4" fmla="*/ 288 w 288"/>
                    <a:gd name="T5" fmla="*/ 192 h 192"/>
                    <a:gd name="T6" fmla="*/ 0 60000 65536"/>
                    <a:gd name="T7" fmla="*/ 0 60000 65536"/>
                    <a:gd name="T8" fmla="*/ 0 60000 65536"/>
                    <a:gd name="T9" fmla="*/ 0 w 288"/>
                    <a:gd name="T10" fmla="*/ 0 h 192"/>
                    <a:gd name="T11" fmla="*/ 288 w 288"/>
                    <a:gd name="T12" fmla="*/ 192 h 19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88" h="192">
                      <a:moveTo>
                        <a:pt x="0" y="0"/>
                      </a:moveTo>
                      <a:cubicBezTo>
                        <a:pt x="24" y="56"/>
                        <a:pt x="48" y="112"/>
                        <a:pt x="96" y="144"/>
                      </a:cubicBezTo>
                      <a:cubicBezTo>
                        <a:pt x="144" y="176"/>
                        <a:pt x="216" y="184"/>
                        <a:pt x="288" y="192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prstDash val="dash"/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7694" name="Line 12"/>
                <p:cNvSpPr>
                  <a:spLocks noChangeShapeType="1"/>
                </p:cNvSpPr>
                <p:nvPr/>
              </p:nvSpPr>
              <p:spPr bwMode="auto">
                <a:xfrm>
                  <a:off x="4360" y="2160"/>
                  <a:ext cx="81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prstDash val="dash"/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27666" name="Line 13"/>
              <p:cNvSpPr>
                <a:spLocks noChangeShapeType="1"/>
              </p:cNvSpPr>
              <p:nvPr/>
            </p:nvSpPr>
            <p:spPr bwMode="auto">
              <a:xfrm>
                <a:off x="3024" y="2208"/>
                <a:ext cx="960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7667" name="Line 14"/>
              <p:cNvSpPr>
                <a:spLocks noChangeShapeType="1"/>
              </p:cNvSpPr>
              <p:nvPr/>
            </p:nvSpPr>
            <p:spPr bwMode="auto">
              <a:xfrm>
                <a:off x="4128" y="2208"/>
                <a:ext cx="1056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prstDash val="dash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7668" name="Line 15"/>
              <p:cNvSpPr>
                <a:spLocks noChangeShapeType="1"/>
              </p:cNvSpPr>
              <p:nvPr/>
            </p:nvSpPr>
            <p:spPr bwMode="auto">
              <a:xfrm>
                <a:off x="3552" y="1968"/>
                <a:ext cx="43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7669" name="Line 16"/>
              <p:cNvSpPr>
                <a:spLocks noChangeShapeType="1"/>
              </p:cNvSpPr>
              <p:nvPr/>
            </p:nvSpPr>
            <p:spPr bwMode="auto">
              <a:xfrm flipV="1">
                <a:off x="3792" y="2208"/>
                <a:ext cx="0" cy="24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7670" name="Line 17"/>
              <p:cNvSpPr>
                <a:spLocks noChangeShapeType="1"/>
              </p:cNvSpPr>
              <p:nvPr/>
            </p:nvSpPr>
            <p:spPr bwMode="auto">
              <a:xfrm>
                <a:off x="3792" y="1728"/>
                <a:ext cx="0" cy="24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7671" name="Line 18"/>
              <p:cNvSpPr>
                <a:spLocks noChangeShapeType="1"/>
              </p:cNvSpPr>
              <p:nvPr/>
            </p:nvSpPr>
            <p:spPr bwMode="auto">
              <a:xfrm>
                <a:off x="4320" y="1344"/>
                <a:ext cx="0" cy="115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7672" name="Rectangle 19"/>
              <p:cNvSpPr>
                <a:spLocks noChangeArrowheads="1"/>
              </p:cNvSpPr>
              <p:nvPr/>
            </p:nvSpPr>
            <p:spPr bwMode="auto">
              <a:xfrm>
                <a:off x="3888" y="3120"/>
                <a:ext cx="96" cy="288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rgbClr val="0BD0D9"/>
                  </a:buClr>
                  <a:buSzPct val="95000"/>
                  <a:buFont typeface="Wingdings 2" pitchFamily="18" charset="2"/>
                  <a:buChar char=""/>
                  <a:defRPr sz="2600">
                    <a:solidFill>
                      <a:schemeClr val="tx1"/>
                    </a:solidFill>
                    <a:latin typeface="Constantia" panose="02030602050306030303" pitchFamily="18" charset="0"/>
                    <a:ea typeface="微软雅黑" panose="020B0503020204020204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accent1"/>
                  </a:buClr>
                  <a:buSzPct val="85000"/>
                  <a:buFont typeface="Wingdings 2" pitchFamily="18" charset="2"/>
                  <a:buChar char=""/>
                  <a:defRPr sz="2400">
                    <a:solidFill>
                      <a:schemeClr val="tx1"/>
                    </a:solidFill>
                    <a:latin typeface="Constantia" panose="02030602050306030303" pitchFamily="18" charset="0"/>
                    <a:ea typeface="微软雅黑" panose="020B0503020204020204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 2" pitchFamily="18" charset="2"/>
                  <a:buChar char=""/>
                  <a:defRPr sz="2100">
                    <a:solidFill>
                      <a:schemeClr val="tx1"/>
                    </a:solidFill>
                    <a:latin typeface="Constantia" panose="02030602050306030303" pitchFamily="18" charset="0"/>
                    <a:ea typeface="微软雅黑" panose="020B0503020204020204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rgbClr val="0BD0D9"/>
                  </a:buClr>
                  <a:buSzPct val="65000"/>
                  <a:buFont typeface="Wingdings 2" pitchFamily="18" charset="2"/>
                  <a:buChar char=""/>
                  <a:defRPr sz="2000">
                    <a:solidFill>
                      <a:schemeClr val="tx1"/>
                    </a:solidFill>
                    <a:latin typeface="Constantia" panose="02030602050306030303" pitchFamily="18" charset="0"/>
                    <a:ea typeface="微软雅黑" panose="020B0503020204020204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rgbClr val="10CF9B"/>
                  </a:buClr>
                  <a:buSzPct val="65000"/>
                  <a:buFont typeface="Wingdings 2" pitchFamily="18" charset="2"/>
                  <a:buChar char=""/>
                  <a:defRPr sz="2000">
                    <a:solidFill>
                      <a:schemeClr val="tx1"/>
                    </a:solidFill>
                    <a:latin typeface="Constantia" panose="02030602050306030303" pitchFamily="18" charset="0"/>
                    <a:ea typeface="微软雅黑" panose="020B0503020204020204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10CF9B"/>
                  </a:buClr>
                  <a:buSzPct val="65000"/>
                  <a:buFont typeface="Wingdings 2" pitchFamily="18" charset="2"/>
                  <a:buChar char=""/>
                  <a:defRPr sz="2000">
                    <a:solidFill>
                      <a:schemeClr val="tx1"/>
                    </a:solidFill>
                    <a:latin typeface="Constantia" panose="02030602050306030303" pitchFamily="18" charset="0"/>
                    <a:ea typeface="微软雅黑" panose="020B0503020204020204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10CF9B"/>
                  </a:buClr>
                  <a:buSzPct val="65000"/>
                  <a:buFont typeface="Wingdings 2" pitchFamily="18" charset="2"/>
                  <a:buChar char=""/>
                  <a:defRPr sz="2000">
                    <a:solidFill>
                      <a:schemeClr val="tx1"/>
                    </a:solidFill>
                    <a:latin typeface="Constantia" panose="02030602050306030303" pitchFamily="18" charset="0"/>
                    <a:ea typeface="微软雅黑" panose="020B0503020204020204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10CF9B"/>
                  </a:buClr>
                  <a:buSzPct val="65000"/>
                  <a:buFont typeface="Wingdings 2" pitchFamily="18" charset="2"/>
                  <a:buChar char=""/>
                  <a:defRPr sz="2000">
                    <a:solidFill>
                      <a:schemeClr val="tx1"/>
                    </a:solidFill>
                    <a:latin typeface="Constantia" panose="02030602050306030303" pitchFamily="18" charset="0"/>
                    <a:ea typeface="微软雅黑" panose="020B0503020204020204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10CF9B"/>
                  </a:buClr>
                  <a:buSzPct val="65000"/>
                  <a:buFont typeface="Wingdings 2" pitchFamily="18" charset="2"/>
                  <a:buChar char=""/>
                  <a:defRPr sz="2000">
                    <a:solidFill>
                      <a:schemeClr val="tx1"/>
                    </a:solidFill>
                    <a:latin typeface="Constantia" panose="02030602050306030303" pitchFamily="18" charset="0"/>
                    <a:ea typeface="微软雅黑" panose="020B0503020204020204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>
                  <a:latin typeface="Tahoma" panose="020B0604030504040204" pitchFamily="34" charset="0"/>
                </a:endParaRPr>
              </a:p>
            </p:txBody>
          </p:sp>
          <p:sp>
            <p:nvSpPr>
              <p:cNvPr id="27673" name="Rectangle 20"/>
              <p:cNvSpPr>
                <a:spLocks noChangeArrowheads="1"/>
              </p:cNvSpPr>
              <p:nvPr/>
            </p:nvSpPr>
            <p:spPr bwMode="auto">
              <a:xfrm>
                <a:off x="4128" y="2928"/>
                <a:ext cx="192" cy="192"/>
              </a:xfrm>
              <a:prstGeom prst="rect">
                <a:avLst/>
              </a:prstGeom>
              <a:solidFill>
                <a:schemeClr val="hlink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rgbClr val="0BD0D9"/>
                  </a:buClr>
                  <a:buSzPct val="95000"/>
                  <a:buFont typeface="Wingdings 2" pitchFamily="18" charset="2"/>
                  <a:buChar char=""/>
                  <a:defRPr sz="2600">
                    <a:solidFill>
                      <a:schemeClr val="tx1"/>
                    </a:solidFill>
                    <a:latin typeface="Constantia" panose="02030602050306030303" pitchFamily="18" charset="0"/>
                    <a:ea typeface="微软雅黑" panose="020B0503020204020204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accent1"/>
                  </a:buClr>
                  <a:buSzPct val="85000"/>
                  <a:buFont typeface="Wingdings 2" pitchFamily="18" charset="2"/>
                  <a:buChar char=""/>
                  <a:defRPr sz="2400">
                    <a:solidFill>
                      <a:schemeClr val="tx1"/>
                    </a:solidFill>
                    <a:latin typeface="Constantia" panose="02030602050306030303" pitchFamily="18" charset="0"/>
                    <a:ea typeface="微软雅黑" panose="020B0503020204020204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 2" pitchFamily="18" charset="2"/>
                  <a:buChar char=""/>
                  <a:defRPr sz="2100">
                    <a:solidFill>
                      <a:schemeClr val="tx1"/>
                    </a:solidFill>
                    <a:latin typeface="Constantia" panose="02030602050306030303" pitchFamily="18" charset="0"/>
                    <a:ea typeface="微软雅黑" panose="020B0503020204020204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rgbClr val="0BD0D9"/>
                  </a:buClr>
                  <a:buSzPct val="65000"/>
                  <a:buFont typeface="Wingdings 2" pitchFamily="18" charset="2"/>
                  <a:buChar char=""/>
                  <a:defRPr sz="2000">
                    <a:solidFill>
                      <a:schemeClr val="tx1"/>
                    </a:solidFill>
                    <a:latin typeface="Constantia" panose="02030602050306030303" pitchFamily="18" charset="0"/>
                    <a:ea typeface="微软雅黑" panose="020B0503020204020204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rgbClr val="10CF9B"/>
                  </a:buClr>
                  <a:buSzPct val="65000"/>
                  <a:buFont typeface="Wingdings 2" pitchFamily="18" charset="2"/>
                  <a:buChar char=""/>
                  <a:defRPr sz="2000">
                    <a:solidFill>
                      <a:schemeClr val="tx1"/>
                    </a:solidFill>
                    <a:latin typeface="Constantia" panose="02030602050306030303" pitchFamily="18" charset="0"/>
                    <a:ea typeface="微软雅黑" panose="020B0503020204020204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10CF9B"/>
                  </a:buClr>
                  <a:buSzPct val="65000"/>
                  <a:buFont typeface="Wingdings 2" pitchFamily="18" charset="2"/>
                  <a:buChar char=""/>
                  <a:defRPr sz="2000">
                    <a:solidFill>
                      <a:schemeClr val="tx1"/>
                    </a:solidFill>
                    <a:latin typeface="Constantia" panose="02030602050306030303" pitchFamily="18" charset="0"/>
                    <a:ea typeface="微软雅黑" panose="020B0503020204020204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10CF9B"/>
                  </a:buClr>
                  <a:buSzPct val="65000"/>
                  <a:buFont typeface="Wingdings 2" pitchFamily="18" charset="2"/>
                  <a:buChar char=""/>
                  <a:defRPr sz="2000">
                    <a:solidFill>
                      <a:schemeClr val="tx1"/>
                    </a:solidFill>
                    <a:latin typeface="Constantia" panose="02030602050306030303" pitchFamily="18" charset="0"/>
                    <a:ea typeface="微软雅黑" panose="020B0503020204020204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10CF9B"/>
                  </a:buClr>
                  <a:buSzPct val="65000"/>
                  <a:buFont typeface="Wingdings 2" pitchFamily="18" charset="2"/>
                  <a:buChar char=""/>
                  <a:defRPr sz="2000">
                    <a:solidFill>
                      <a:schemeClr val="tx1"/>
                    </a:solidFill>
                    <a:latin typeface="Constantia" panose="02030602050306030303" pitchFamily="18" charset="0"/>
                    <a:ea typeface="微软雅黑" panose="020B0503020204020204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10CF9B"/>
                  </a:buClr>
                  <a:buSzPct val="65000"/>
                  <a:buFont typeface="Wingdings 2" pitchFamily="18" charset="2"/>
                  <a:buChar char=""/>
                  <a:defRPr sz="2000">
                    <a:solidFill>
                      <a:schemeClr val="tx1"/>
                    </a:solidFill>
                    <a:latin typeface="Constantia" panose="02030602050306030303" pitchFamily="18" charset="0"/>
                    <a:ea typeface="微软雅黑" panose="020B0503020204020204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>
                  <a:latin typeface="Tahoma" panose="020B0604030504040204" pitchFamily="34" charset="0"/>
                </a:endParaRPr>
              </a:p>
            </p:txBody>
          </p:sp>
          <p:sp>
            <p:nvSpPr>
              <p:cNvPr id="27674" name="Line 21"/>
              <p:cNvSpPr>
                <a:spLocks noChangeShapeType="1"/>
              </p:cNvSpPr>
              <p:nvPr/>
            </p:nvSpPr>
            <p:spPr bwMode="auto">
              <a:xfrm>
                <a:off x="3216" y="3120"/>
                <a:ext cx="2208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7675" name="Line 22"/>
              <p:cNvSpPr>
                <a:spLocks noChangeShapeType="1"/>
              </p:cNvSpPr>
              <p:nvPr/>
            </p:nvSpPr>
            <p:spPr bwMode="auto">
              <a:xfrm flipV="1">
                <a:off x="3216" y="2784"/>
                <a:ext cx="0" cy="6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7676" name="AutoShape 23"/>
              <p:cNvSpPr>
                <a:spLocks noChangeArrowheads="1"/>
              </p:cNvSpPr>
              <p:nvPr/>
            </p:nvSpPr>
            <p:spPr bwMode="auto">
              <a:xfrm flipH="1" flipV="1">
                <a:off x="3984" y="1200"/>
                <a:ext cx="192" cy="192"/>
              </a:xfrm>
              <a:prstGeom prst="rtTriangle">
                <a:avLst/>
              </a:prstGeom>
              <a:solidFill>
                <a:srgbClr val="7AA5EA"/>
              </a:solidFill>
              <a:ln w="9525">
                <a:solidFill>
                  <a:srgbClr val="7AA5EA"/>
                </a:solidFill>
                <a:miter lim="800000"/>
              </a:ln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rgbClr val="0BD0D9"/>
                  </a:buClr>
                  <a:buSzPct val="95000"/>
                  <a:buFont typeface="Wingdings 2" pitchFamily="18" charset="2"/>
                  <a:buChar char=""/>
                  <a:defRPr sz="2600">
                    <a:solidFill>
                      <a:schemeClr val="tx1"/>
                    </a:solidFill>
                    <a:latin typeface="Constantia" panose="02030602050306030303" pitchFamily="18" charset="0"/>
                    <a:ea typeface="微软雅黑" panose="020B0503020204020204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accent1"/>
                  </a:buClr>
                  <a:buSzPct val="85000"/>
                  <a:buFont typeface="Wingdings 2" pitchFamily="18" charset="2"/>
                  <a:buChar char=""/>
                  <a:defRPr sz="2400">
                    <a:solidFill>
                      <a:schemeClr val="tx1"/>
                    </a:solidFill>
                    <a:latin typeface="Constantia" panose="02030602050306030303" pitchFamily="18" charset="0"/>
                    <a:ea typeface="微软雅黑" panose="020B0503020204020204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 2" pitchFamily="18" charset="2"/>
                  <a:buChar char=""/>
                  <a:defRPr sz="2100">
                    <a:solidFill>
                      <a:schemeClr val="tx1"/>
                    </a:solidFill>
                    <a:latin typeface="Constantia" panose="02030602050306030303" pitchFamily="18" charset="0"/>
                    <a:ea typeface="微软雅黑" panose="020B0503020204020204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rgbClr val="0BD0D9"/>
                  </a:buClr>
                  <a:buSzPct val="65000"/>
                  <a:buFont typeface="Wingdings 2" pitchFamily="18" charset="2"/>
                  <a:buChar char=""/>
                  <a:defRPr sz="2000">
                    <a:solidFill>
                      <a:schemeClr val="tx1"/>
                    </a:solidFill>
                    <a:latin typeface="Constantia" panose="02030602050306030303" pitchFamily="18" charset="0"/>
                    <a:ea typeface="微软雅黑" panose="020B0503020204020204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rgbClr val="10CF9B"/>
                  </a:buClr>
                  <a:buSzPct val="65000"/>
                  <a:buFont typeface="Wingdings 2" pitchFamily="18" charset="2"/>
                  <a:buChar char=""/>
                  <a:defRPr sz="2000">
                    <a:solidFill>
                      <a:schemeClr val="tx1"/>
                    </a:solidFill>
                    <a:latin typeface="Constantia" panose="02030602050306030303" pitchFamily="18" charset="0"/>
                    <a:ea typeface="微软雅黑" panose="020B0503020204020204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10CF9B"/>
                  </a:buClr>
                  <a:buSzPct val="65000"/>
                  <a:buFont typeface="Wingdings 2" pitchFamily="18" charset="2"/>
                  <a:buChar char=""/>
                  <a:defRPr sz="2000">
                    <a:solidFill>
                      <a:schemeClr val="tx1"/>
                    </a:solidFill>
                    <a:latin typeface="Constantia" panose="02030602050306030303" pitchFamily="18" charset="0"/>
                    <a:ea typeface="微软雅黑" panose="020B0503020204020204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10CF9B"/>
                  </a:buClr>
                  <a:buSzPct val="65000"/>
                  <a:buFont typeface="Wingdings 2" pitchFamily="18" charset="2"/>
                  <a:buChar char=""/>
                  <a:defRPr sz="2000">
                    <a:solidFill>
                      <a:schemeClr val="tx1"/>
                    </a:solidFill>
                    <a:latin typeface="Constantia" panose="02030602050306030303" pitchFamily="18" charset="0"/>
                    <a:ea typeface="微软雅黑" panose="020B0503020204020204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10CF9B"/>
                  </a:buClr>
                  <a:buSzPct val="65000"/>
                  <a:buFont typeface="Wingdings 2" pitchFamily="18" charset="2"/>
                  <a:buChar char=""/>
                  <a:defRPr sz="2000">
                    <a:solidFill>
                      <a:schemeClr val="tx1"/>
                    </a:solidFill>
                    <a:latin typeface="Constantia" panose="02030602050306030303" pitchFamily="18" charset="0"/>
                    <a:ea typeface="微软雅黑" panose="020B0503020204020204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10CF9B"/>
                  </a:buClr>
                  <a:buSzPct val="65000"/>
                  <a:buFont typeface="Wingdings 2" pitchFamily="18" charset="2"/>
                  <a:buChar char=""/>
                  <a:defRPr sz="2000">
                    <a:solidFill>
                      <a:schemeClr val="tx1"/>
                    </a:solidFill>
                    <a:latin typeface="Constantia" panose="02030602050306030303" pitchFamily="18" charset="0"/>
                    <a:ea typeface="微软雅黑" panose="020B0503020204020204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>
                  <a:latin typeface="Tahoma" panose="020B0604030504040204" pitchFamily="34" charset="0"/>
                </a:endParaRPr>
              </a:p>
            </p:txBody>
          </p:sp>
          <p:sp>
            <p:nvSpPr>
              <p:cNvPr id="27677" name="Line 24"/>
              <p:cNvSpPr>
                <a:spLocks noChangeShapeType="1"/>
              </p:cNvSpPr>
              <p:nvPr/>
            </p:nvSpPr>
            <p:spPr bwMode="auto">
              <a:xfrm flipV="1">
                <a:off x="4000" y="1200"/>
                <a:ext cx="0" cy="129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7678" name="Line 25"/>
              <p:cNvSpPr>
                <a:spLocks noChangeShapeType="1"/>
              </p:cNvSpPr>
              <p:nvPr/>
            </p:nvSpPr>
            <p:spPr bwMode="auto">
              <a:xfrm>
                <a:off x="3992" y="1200"/>
                <a:ext cx="136" cy="1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7679" name="Line 26"/>
              <p:cNvSpPr>
                <a:spLocks noChangeShapeType="1"/>
              </p:cNvSpPr>
              <p:nvPr/>
            </p:nvSpPr>
            <p:spPr bwMode="auto">
              <a:xfrm>
                <a:off x="4120" y="1344"/>
                <a:ext cx="0" cy="115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7680" name="Text Box 27"/>
              <p:cNvSpPr txBox="1">
                <a:spLocks noChangeArrowheads="1"/>
              </p:cNvSpPr>
              <p:nvPr/>
            </p:nvSpPr>
            <p:spPr bwMode="auto">
              <a:xfrm>
                <a:off x="5184" y="1718"/>
                <a:ext cx="336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rgbClr val="0BD0D9"/>
                  </a:buClr>
                  <a:buSzPct val="95000"/>
                  <a:buFont typeface="Wingdings 2" pitchFamily="18" charset="2"/>
                  <a:buChar char=""/>
                  <a:defRPr sz="2600">
                    <a:solidFill>
                      <a:schemeClr val="tx1"/>
                    </a:solidFill>
                    <a:latin typeface="Constantia" panose="02030602050306030303" pitchFamily="18" charset="0"/>
                    <a:ea typeface="微软雅黑" panose="020B0503020204020204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accent1"/>
                  </a:buClr>
                  <a:buSzPct val="85000"/>
                  <a:buFont typeface="Wingdings 2" pitchFamily="18" charset="2"/>
                  <a:buChar char=""/>
                  <a:defRPr sz="2400">
                    <a:solidFill>
                      <a:schemeClr val="tx1"/>
                    </a:solidFill>
                    <a:latin typeface="Constantia" panose="02030602050306030303" pitchFamily="18" charset="0"/>
                    <a:ea typeface="微软雅黑" panose="020B0503020204020204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 2" pitchFamily="18" charset="2"/>
                  <a:buChar char=""/>
                  <a:defRPr sz="2100">
                    <a:solidFill>
                      <a:schemeClr val="tx1"/>
                    </a:solidFill>
                    <a:latin typeface="Constantia" panose="02030602050306030303" pitchFamily="18" charset="0"/>
                    <a:ea typeface="微软雅黑" panose="020B0503020204020204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rgbClr val="0BD0D9"/>
                  </a:buClr>
                  <a:buSzPct val="65000"/>
                  <a:buFont typeface="Wingdings 2" pitchFamily="18" charset="2"/>
                  <a:buChar char=""/>
                  <a:defRPr sz="2000">
                    <a:solidFill>
                      <a:schemeClr val="tx1"/>
                    </a:solidFill>
                    <a:latin typeface="Constantia" panose="02030602050306030303" pitchFamily="18" charset="0"/>
                    <a:ea typeface="微软雅黑" panose="020B0503020204020204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rgbClr val="10CF9B"/>
                  </a:buClr>
                  <a:buSzPct val="65000"/>
                  <a:buFont typeface="Wingdings 2" pitchFamily="18" charset="2"/>
                  <a:buChar char=""/>
                  <a:defRPr sz="2000">
                    <a:solidFill>
                      <a:schemeClr val="tx1"/>
                    </a:solidFill>
                    <a:latin typeface="Constantia" panose="02030602050306030303" pitchFamily="18" charset="0"/>
                    <a:ea typeface="微软雅黑" panose="020B0503020204020204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10CF9B"/>
                  </a:buClr>
                  <a:buSzPct val="65000"/>
                  <a:buFont typeface="Wingdings 2" pitchFamily="18" charset="2"/>
                  <a:buChar char=""/>
                  <a:defRPr sz="2000">
                    <a:solidFill>
                      <a:schemeClr val="tx1"/>
                    </a:solidFill>
                    <a:latin typeface="Constantia" panose="02030602050306030303" pitchFamily="18" charset="0"/>
                    <a:ea typeface="微软雅黑" panose="020B0503020204020204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10CF9B"/>
                  </a:buClr>
                  <a:buSzPct val="65000"/>
                  <a:buFont typeface="Wingdings 2" pitchFamily="18" charset="2"/>
                  <a:buChar char=""/>
                  <a:defRPr sz="2000">
                    <a:solidFill>
                      <a:schemeClr val="tx1"/>
                    </a:solidFill>
                    <a:latin typeface="Constantia" panose="02030602050306030303" pitchFamily="18" charset="0"/>
                    <a:ea typeface="微软雅黑" panose="020B0503020204020204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10CF9B"/>
                  </a:buClr>
                  <a:buSzPct val="65000"/>
                  <a:buFont typeface="Wingdings 2" pitchFamily="18" charset="2"/>
                  <a:buChar char=""/>
                  <a:defRPr sz="2000">
                    <a:solidFill>
                      <a:schemeClr val="tx1"/>
                    </a:solidFill>
                    <a:latin typeface="Constantia" panose="02030602050306030303" pitchFamily="18" charset="0"/>
                    <a:ea typeface="微软雅黑" panose="020B0503020204020204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10CF9B"/>
                  </a:buClr>
                  <a:buSzPct val="65000"/>
                  <a:buFont typeface="Wingdings 2" pitchFamily="18" charset="2"/>
                  <a:buChar char=""/>
                  <a:defRPr sz="2000">
                    <a:solidFill>
                      <a:schemeClr val="tx1"/>
                    </a:solidFill>
                    <a:latin typeface="Constantia" panose="02030602050306030303" pitchFamily="18" charset="0"/>
                    <a:ea typeface="微软雅黑" panose="020B0503020204020204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2000" b="1">
                    <a:latin typeface="Times New Roman" panose="02020603050405020304" pitchFamily="18" charset="0"/>
                  </a:rPr>
                  <a:t>E</a:t>
                </a:r>
                <a:r>
                  <a:rPr lang="en-US" altLang="zh-CN" sz="2000" b="1" baseline="-25000">
                    <a:latin typeface="Times New Roman" panose="02020603050405020304" pitchFamily="18" charset="0"/>
                  </a:rPr>
                  <a:t>C</a:t>
                </a:r>
                <a:endParaRPr lang="en-US" altLang="zh-CN" sz="2000" b="1" baseline="-250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7681" name="Text Box 28"/>
              <p:cNvSpPr txBox="1">
                <a:spLocks noChangeArrowheads="1"/>
              </p:cNvSpPr>
              <p:nvPr/>
            </p:nvSpPr>
            <p:spPr bwMode="auto">
              <a:xfrm>
                <a:off x="5184" y="2304"/>
                <a:ext cx="336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rgbClr val="0BD0D9"/>
                  </a:buClr>
                  <a:buSzPct val="95000"/>
                  <a:buFont typeface="Wingdings 2" pitchFamily="18" charset="2"/>
                  <a:buChar char=""/>
                  <a:defRPr sz="2600">
                    <a:solidFill>
                      <a:schemeClr val="tx1"/>
                    </a:solidFill>
                    <a:latin typeface="Constantia" panose="02030602050306030303" pitchFamily="18" charset="0"/>
                    <a:ea typeface="微软雅黑" panose="020B0503020204020204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accent1"/>
                  </a:buClr>
                  <a:buSzPct val="85000"/>
                  <a:buFont typeface="Wingdings 2" pitchFamily="18" charset="2"/>
                  <a:buChar char=""/>
                  <a:defRPr sz="2400">
                    <a:solidFill>
                      <a:schemeClr val="tx1"/>
                    </a:solidFill>
                    <a:latin typeface="Constantia" panose="02030602050306030303" pitchFamily="18" charset="0"/>
                    <a:ea typeface="微软雅黑" panose="020B0503020204020204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 2" pitchFamily="18" charset="2"/>
                  <a:buChar char=""/>
                  <a:defRPr sz="2100">
                    <a:solidFill>
                      <a:schemeClr val="tx1"/>
                    </a:solidFill>
                    <a:latin typeface="Constantia" panose="02030602050306030303" pitchFamily="18" charset="0"/>
                    <a:ea typeface="微软雅黑" panose="020B0503020204020204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rgbClr val="0BD0D9"/>
                  </a:buClr>
                  <a:buSzPct val="65000"/>
                  <a:buFont typeface="Wingdings 2" pitchFamily="18" charset="2"/>
                  <a:buChar char=""/>
                  <a:defRPr sz="2000">
                    <a:solidFill>
                      <a:schemeClr val="tx1"/>
                    </a:solidFill>
                    <a:latin typeface="Constantia" panose="02030602050306030303" pitchFamily="18" charset="0"/>
                    <a:ea typeface="微软雅黑" panose="020B0503020204020204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rgbClr val="10CF9B"/>
                  </a:buClr>
                  <a:buSzPct val="65000"/>
                  <a:buFont typeface="Wingdings 2" pitchFamily="18" charset="2"/>
                  <a:buChar char=""/>
                  <a:defRPr sz="2000">
                    <a:solidFill>
                      <a:schemeClr val="tx1"/>
                    </a:solidFill>
                    <a:latin typeface="Constantia" panose="02030602050306030303" pitchFamily="18" charset="0"/>
                    <a:ea typeface="微软雅黑" panose="020B0503020204020204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10CF9B"/>
                  </a:buClr>
                  <a:buSzPct val="65000"/>
                  <a:buFont typeface="Wingdings 2" pitchFamily="18" charset="2"/>
                  <a:buChar char=""/>
                  <a:defRPr sz="2000">
                    <a:solidFill>
                      <a:schemeClr val="tx1"/>
                    </a:solidFill>
                    <a:latin typeface="Constantia" panose="02030602050306030303" pitchFamily="18" charset="0"/>
                    <a:ea typeface="微软雅黑" panose="020B0503020204020204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10CF9B"/>
                  </a:buClr>
                  <a:buSzPct val="65000"/>
                  <a:buFont typeface="Wingdings 2" pitchFamily="18" charset="2"/>
                  <a:buChar char=""/>
                  <a:defRPr sz="2000">
                    <a:solidFill>
                      <a:schemeClr val="tx1"/>
                    </a:solidFill>
                    <a:latin typeface="Constantia" panose="02030602050306030303" pitchFamily="18" charset="0"/>
                    <a:ea typeface="微软雅黑" panose="020B0503020204020204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10CF9B"/>
                  </a:buClr>
                  <a:buSzPct val="65000"/>
                  <a:buFont typeface="Wingdings 2" pitchFamily="18" charset="2"/>
                  <a:buChar char=""/>
                  <a:defRPr sz="2000">
                    <a:solidFill>
                      <a:schemeClr val="tx1"/>
                    </a:solidFill>
                    <a:latin typeface="Constantia" panose="02030602050306030303" pitchFamily="18" charset="0"/>
                    <a:ea typeface="微软雅黑" panose="020B0503020204020204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10CF9B"/>
                  </a:buClr>
                  <a:buSzPct val="65000"/>
                  <a:buFont typeface="Wingdings 2" pitchFamily="18" charset="2"/>
                  <a:buChar char=""/>
                  <a:defRPr sz="2000">
                    <a:solidFill>
                      <a:schemeClr val="tx1"/>
                    </a:solidFill>
                    <a:latin typeface="Constantia" panose="02030602050306030303" pitchFamily="18" charset="0"/>
                    <a:ea typeface="微软雅黑" panose="020B0503020204020204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2000" b="1">
                    <a:latin typeface="Times New Roman" panose="02020603050405020304" pitchFamily="18" charset="0"/>
                  </a:rPr>
                  <a:t>E</a:t>
                </a:r>
                <a:r>
                  <a:rPr lang="en-US" altLang="zh-CN" sz="2000" b="1" baseline="-25000">
                    <a:latin typeface="Times New Roman" panose="02020603050405020304" pitchFamily="18" charset="0"/>
                  </a:rPr>
                  <a:t>V</a:t>
                </a:r>
                <a:endParaRPr lang="en-US" altLang="zh-CN" sz="2000" b="1" baseline="-250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7682" name="Text Box 29"/>
              <p:cNvSpPr txBox="1">
                <a:spLocks noChangeArrowheads="1"/>
              </p:cNvSpPr>
              <p:nvPr/>
            </p:nvSpPr>
            <p:spPr bwMode="auto">
              <a:xfrm>
                <a:off x="5184" y="1958"/>
                <a:ext cx="336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rgbClr val="0BD0D9"/>
                  </a:buClr>
                  <a:buSzPct val="95000"/>
                  <a:buFont typeface="Wingdings 2" pitchFamily="18" charset="2"/>
                  <a:buChar char=""/>
                  <a:defRPr sz="2600">
                    <a:solidFill>
                      <a:schemeClr val="tx1"/>
                    </a:solidFill>
                    <a:latin typeface="Constantia" panose="02030602050306030303" pitchFamily="18" charset="0"/>
                    <a:ea typeface="微软雅黑" panose="020B0503020204020204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accent1"/>
                  </a:buClr>
                  <a:buSzPct val="85000"/>
                  <a:buFont typeface="Wingdings 2" pitchFamily="18" charset="2"/>
                  <a:buChar char=""/>
                  <a:defRPr sz="2400">
                    <a:solidFill>
                      <a:schemeClr val="tx1"/>
                    </a:solidFill>
                    <a:latin typeface="Constantia" panose="02030602050306030303" pitchFamily="18" charset="0"/>
                    <a:ea typeface="微软雅黑" panose="020B0503020204020204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 2" pitchFamily="18" charset="2"/>
                  <a:buChar char=""/>
                  <a:defRPr sz="2100">
                    <a:solidFill>
                      <a:schemeClr val="tx1"/>
                    </a:solidFill>
                    <a:latin typeface="Constantia" panose="02030602050306030303" pitchFamily="18" charset="0"/>
                    <a:ea typeface="微软雅黑" panose="020B0503020204020204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rgbClr val="0BD0D9"/>
                  </a:buClr>
                  <a:buSzPct val="65000"/>
                  <a:buFont typeface="Wingdings 2" pitchFamily="18" charset="2"/>
                  <a:buChar char=""/>
                  <a:defRPr sz="2000">
                    <a:solidFill>
                      <a:schemeClr val="tx1"/>
                    </a:solidFill>
                    <a:latin typeface="Constantia" panose="02030602050306030303" pitchFamily="18" charset="0"/>
                    <a:ea typeface="微软雅黑" panose="020B0503020204020204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rgbClr val="10CF9B"/>
                  </a:buClr>
                  <a:buSzPct val="65000"/>
                  <a:buFont typeface="Wingdings 2" pitchFamily="18" charset="2"/>
                  <a:buChar char=""/>
                  <a:defRPr sz="2000">
                    <a:solidFill>
                      <a:schemeClr val="tx1"/>
                    </a:solidFill>
                    <a:latin typeface="Constantia" panose="02030602050306030303" pitchFamily="18" charset="0"/>
                    <a:ea typeface="微软雅黑" panose="020B0503020204020204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10CF9B"/>
                  </a:buClr>
                  <a:buSzPct val="65000"/>
                  <a:buFont typeface="Wingdings 2" pitchFamily="18" charset="2"/>
                  <a:buChar char=""/>
                  <a:defRPr sz="2000">
                    <a:solidFill>
                      <a:schemeClr val="tx1"/>
                    </a:solidFill>
                    <a:latin typeface="Constantia" panose="02030602050306030303" pitchFamily="18" charset="0"/>
                    <a:ea typeface="微软雅黑" panose="020B0503020204020204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10CF9B"/>
                  </a:buClr>
                  <a:buSzPct val="65000"/>
                  <a:buFont typeface="Wingdings 2" pitchFamily="18" charset="2"/>
                  <a:buChar char=""/>
                  <a:defRPr sz="2000">
                    <a:solidFill>
                      <a:schemeClr val="tx1"/>
                    </a:solidFill>
                    <a:latin typeface="Constantia" panose="02030602050306030303" pitchFamily="18" charset="0"/>
                    <a:ea typeface="微软雅黑" panose="020B0503020204020204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10CF9B"/>
                  </a:buClr>
                  <a:buSzPct val="65000"/>
                  <a:buFont typeface="Wingdings 2" pitchFamily="18" charset="2"/>
                  <a:buChar char=""/>
                  <a:defRPr sz="2000">
                    <a:solidFill>
                      <a:schemeClr val="tx1"/>
                    </a:solidFill>
                    <a:latin typeface="Constantia" panose="02030602050306030303" pitchFamily="18" charset="0"/>
                    <a:ea typeface="微软雅黑" panose="020B0503020204020204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10CF9B"/>
                  </a:buClr>
                  <a:buSzPct val="65000"/>
                  <a:buFont typeface="Wingdings 2" pitchFamily="18" charset="2"/>
                  <a:buChar char=""/>
                  <a:defRPr sz="2000">
                    <a:solidFill>
                      <a:schemeClr val="tx1"/>
                    </a:solidFill>
                    <a:latin typeface="Constantia" panose="02030602050306030303" pitchFamily="18" charset="0"/>
                    <a:ea typeface="微软雅黑" panose="020B0503020204020204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2000" b="1">
                    <a:latin typeface="Times New Roman" panose="02020603050405020304" pitchFamily="18" charset="0"/>
                  </a:rPr>
                  <a:t>E</a:t>
                </a:r>
                <a:r>
                  <a:rPr lang="en-US" altLang="zh-CN" sz="2000" b="1" baseline="-25000">
                    <a:latin typeface="Times New Roman" panose="02020603050405020304" pitchFamily="18" charset="0"/>
                  </a:rPr>
                  <a:t>i</a:t>
                </a:r>
                <a:endParaRPr lang="en-US" altLang="zh-CN" sz="2000" b="1" baseline="-250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7683" name="Text Box 30"/>
              <p:cNvSpPr txBox="1">
                <a:spLocks noChangeArrowheads="1"/>
              </p:cNvSpPr>
              <p:nvPr/>
            </p:nvSpPr>
            <p:spPr bwMode="auto">
              <a:xfrm>
                <a:off x="5184" y="2102"/>
                <a:ext cx="336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rgbClr val="0BD0D9"/>
                  </a:buClr>
                  <a:buSzPct val="95000"/>
                  <a:buFont typeface="Wingdings 2" pitchFamily="18" charset="2"/>
                  <a:buChar char=""/>
                  <a:defRPr sz="2600">
                    <a:solidFill>
                      <a:schemeClr val="tx1"/>
                    </a:solidFill>
                    <a:latin typeface="Constantia" panose="02030602050306030303" pitchFamily="18" charset="0"/>
                    <a:ea typeface="微软雅黑" panose="020B0503020204020204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accent1"/>
                  </a:buClr>
                  <a:buSzPct val="85000"/>
                  <a:buFont typeface="Wingdings 2" pitchFamily="18" charset="2"/>
                  <a:buChar char=""/>
                  <a:defRPr sz="2400">
                    <a:solidFill>
                      <a:schemeClr val="tx1"/>
                    </a:solidFill>
                    <a:latin typeface="Constantia" panose="02030602050306030303" pitchFamily="18" charset="0"/>
                    <a:ea typeface="微软雅黑" panose="020B0503020204020204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 2" pitchFamily="18" charset="2"/>
                  <a:buChar char=""/>
                  <a:defRPr sz="2100">
                    <a:solidFill>
                      <a:schemeClr val="tx1"/>
                    </a:solidFill>
                    <a:latin typeface="Constantia" panose="02030602050306030303" pitchFamily="18" charset="0"/>
                    <a:ea typeface="微软雅黑" panose="020B0503020204020204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rgbClr val="0BD0D9"/>
                  </a:buClr>
                  <a:buSzPct val="65000"/>
                  <a:buFont typeface="Wingdings 2" pitchFamily="18" charset="2"/>
                  <a:buChar char=""/>
                  <a:defRPr sz="2000">
                    <a:solidFill>
                      <a:schemeClr val="tx1"/>
                    </a:solidFill>
                    <a:latin typeface="Constantia" panose="02030602050306030303" pitchFamily="18" charset="0"/>
                    <a:ea typeface="微软雅黑" panose="020B0503020204020204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rgbClr val="10CF9B"/>
                  </a:buClr>
                  <a:buSzPct val="65000"/>
                  <a:buFont typeface="Wingdings 2" pitchFamily="18" charset="2"/>
                  <a:buChar char=""/>
                  <a:defRPr sz="2000">
                    <a:solidFill>
                      <a:schemeClr val="tx1"/>
                    </a:solidFill>
                    <a:latin typeface="Constantia" panose="02030602050306030303" pitchFamily="18" charset="0"/>
                    <a:ea typeface="微软雅黑" panose="020B0503020204020204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10CF9B"/>
                  </a:buClr>
                  <a:buSzPct val="65000"/>
                  <a:buFont typeface="Wingdings 2" pitchFamily="18" charset="2"/>
                  <a:buChar char=""/>
                  <a:defRPr sz="2000">
                    <a:solidFill>
                      <a:schemeClr val="tx1"/>
                    </a:solidFill>
                    <a:latin typeface="Constantia" panose="02030602050306030303" pitchFamily="18" charset="0"/>
                    <a:ea typeface="微软雅黑" panose="020B0503020204020204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10CF9B"/>
                  </a:buClr>
                  <a:buSzPct val="65000"/>
                  <a:buFont typeface="Wingdings 2" pitchFamily="18" charset="2"/>
                  <a:buChar char=""/>
                  <a:defRPr sz="2000">
                    <a:solidFill>
                      <a:schemeClr val="tx1"/>
                    </a:solidFill>
                    <a:latin typeface="Constantia" panose="02030602050306030303" pitchFamily="18" charset="0"/>
                    <a:ea typeface="微软雅黑" panose="020B0503020204020204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10CF9B"/>
                  </a:buClr>
                  <a:buSzPct val="65000"/>
                  <a:buFont typeface="Wingdings 2" pitchFamily="18" charset="2"/>
                  <a:buChar char=""/>
                  <a:defRPr sz="2000">
                    <a:solidFill>
                      <a:schemeClr val="tx1"/>
                    </a:solidFill>
                    <a:latin typeface="Constantia" panose="02030602050306030303" pitchFamily="18" charset="0"/>
                    <a:ea typeface="微软雅黑" panose="020B0503020204020204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10CF9B"/>
                  </a:buClr>
                  <a:buSzPct val="65000"/>
                  <a:buFont typeface="Wingdings 2" pitchFamily="18" charset="2"/>
                  <a:buChar char=""/>
                  <a:defRPr sz="2000">
                    <a:solidFill>
                      <a:schemeClr val="tx1"/>
                    </a:solidFill>
                    <a:latin typeface="Constantia" panose="02030602050306030303" pitchFamily="18" charset="0"/>
                    <a:ea typeface="微软雅黑" panose="020B0503020204020204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2000" b="1">
                    <a:latin typeface="Times New Roman" panose="02020603050405020304" pitchFamily="18" charset="0"/>
                  </a:rPr>
                  <a:t>E</a:t>
                </a:r>
                <a:r>
                  <a:rPr lang="en-US" altLang="zh-CN" sz="2000" b="1" baseline="-25000">
                    <a:latin typeface="Times New Roman" panose="02020603050405020304" pitchFamily="18" charset="0"/>
                  </a:rPr>
                  <a:t>Fs</a:t>
                </a:r>
                <a:endParaRPr lang="en-US" altLang="zh-CN" sz="2000" b="1" baseline="-250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7684" name="Text Box 31"/>
              <p:cNvSpPr txBox="1">
                <a:spLocks noChangeArrowheads="1"/>
              </p:cNvSpPr>
              <p:nvPr/>
            </p:nvSpPr>
            <p:spPr bwMode="auto">
              <a:xfrm>
                <a:off x="5040" y="1184"/>
                <a:ext cx="576" cy="288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rgbClr val="0BD0D9"/>
                  </a:buClr>
                  <a:buSzPct val="95000"/>
                  <a:buFont typeface="Wingdings 2" pitchFamily="18" charset="2"/>
                  <a:buChar char=""/>
                  <a:defRPr sz="2600">
                    <a:solidFill>
                      <a:schemeClr val="tx1"/>
                    </a:solidFill>
                    <a:latin typeface="Constantia" panose="02030602050306030303" pitchFamily="18" charset="0"/>
                    <a:ea typeface="微软雅黑" panose="020B0503020204020204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accent1"/>
                  </a:buClr>
                  <a:buSzPct val="85000"/>
                  <a:buFont typeface="Wingdings 2" pitchFamily="18" charset="2"/>
                  <a:buChar char=""/>
                  <a:defRPr sz="2400">
                    <a:solidFill>
                      <a:schemeClr val="tx1"/>
                    </a:solidFill>
                    <a:latin typeface="Constantia" panose="02030602050306030303" pitchFamily="18" charset="0"/>
                    <a:ea typeface="微软雅黑" panose="020B0503020204020204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 2" pitchFamily="18" charset="2"/>
                  <a:buChar char=""/>
                  <a:defRPr sz="2100">
                    <a:solidFill>
                      <a:schemeClr val="tx1"/>
                    </a:solidFill>
                    <a:latin typeface="Constantia" panose="02030602050306030303" pitchFamily="18" charset="0"/>
                    <a:ea typeface="微软雅黑" panose="020B0503020204020204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rgbClr val="0BD0D9"/>
                  </a:buClr>
                  <a:buSzPct val="65000"/>
                  <a:buFont typeface="Wingdings 2" pitchFamily="18" charset="2"/>
                  <a:buChar char=""/>
                  <a:defRPr sz="2000">
                    <a:solidFill>
                      <a:schemeClr val="tx1"/>
                    </a:solidFill>
                    <a:latin typeface="Constantia" panose="02030602050306030303" pitchFamily="18" charset="0"/>
                    <a:ea typeface="微软雅黑" panose="020B0503020204020204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rgbClr val="10CF9B"/>
                  </a:buClr>
                  <a:buSzPct val="65000"/>
                  <a:buFont typeface="Wingdings 2" pitchFamily="18" charset="2"/>
                  <a:buChar char=""/>
                  <a:defRPr sz="2000">
                    <a:solidFill>
                      <a:schemeClr val="tx1"/>
                    </a:solidFill>
                    <a:latin typeface="Constantia" panose="02030602050306030303" pitchFamily="18" charset="0"/>
                    <a:ea typeface="微软雅黑" panose="020B0503020204020204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10CF9B"/>
                  </a:buClr>
                  <a:buSzPct val="65000"/>
                  <a:buFont typeface="Wingdings 2" pitchFamily="18" charset="2"/>
                  <a:buChar char=""/>
                  <a:defRPr sz="2000">
                    <a:solidFill>
                      <a:schemeClr val="tx1"/>
                    </a:solidFill>
                    <a:latin typeface="Constantia" panose="02030602050306030303" pitchFamily="18" charset="0"/>
                    <a:ea typeface="微软雅黑" panose="020B0503020204020204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10CF9B"/>
                  </a:buClr>
                  <a:buSzPct val="65000"/>
                  <a:buFont typeface="Wingdings 2" pitchFamily="18" charset="2"/>
                  <a:buChar char=""/>
                  <a:defRPr sz="2000">
                    <a:solidFill>
                      <a:schemeClr val="tx1"/>
                    </a:solidFill>
                    <a:latin typeface="Constantia" panose="02030602050306030303" pitchFamily="18" charset="0"/>
                    <a:ea typeface="微软雅黑" panose="020B0503020204020204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10CF9B"/>
                  </a:buClr>
                  <a:buSzPct val="65000"/>
                  <a:buFont typeface="Wingdings 2" pitchFamily="18" charset="2"/>
                  <a:buChar char=""/>
                  <a:defRPr sz="2000">
                    <a:solidFill>
                      <a:schemeClr val="tx1"/>
                    </a:solidFill>
                    <a:latin typeface="Constantia" panose="02030602050306030303" pitchFamily="18" charset="0"/>
                    <a:ea typeface="微软雅黑" panose="020B0503020204020204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10CF9B"/>
                  </a:buClr>
                  <a:buSzPct val="65000"/>
                  <a:buFont typeface="Wingdings 2" pitchFamily="18" charset="2"/>
                  <a:buChar char=""/>
                  <a:defRPr sz="2000">
                    <a:solidFill>
                      <a:schemeClr val="tx1"/>
                    </a:solidFill>
                    <a:latin typeface="Constantia" panose="02030602050306030303" pitchFamily="18" charset="0"/>
                    <a:ea typeface="微软雅黑" panose="020B0503020204020204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2400" b="1">
                    <a:latin typeface="Times New Roman" panose="02020603050405020304" pitchFamily="18" charset="0"/>
                  </a:rPr>
                  <a:t>V</a:t>
                </a:r>
                <a:r>
                  <a:rPr lang="en-US" altLang="zh-CN" sz="2400" b="1" baseline="-25000">
                    <a:latin typeface="Times New Roman" panose="02020603050405020304" pitchFamily="18" charset="0"/>
                  </a:rPr>
                  <a:t>G</a:t>
                </a:r>
                <a:r>
                  <a:rPr lang="en-US" altLang="zh-CN" sz="2400" b="1">
                    <a:latin typeface="Times New Roman" panose="02020603050405020304" pitchFamily="18" charset="0"/>
                  </a:rPr>
                  <a:t>&lt;0</a:t>
                </a:r>
                <a:endParaRPr lang="en-US" altLang="zh-CN" sz="24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7685" name="Text Box 32"/>
              <p:cNvSpPr txBox="1">
                <a:spLocks noChangeArrowheads="1"/>
              </p:cNvSpPr>
              <p:nvPr/>
            </p:nvSpPr>
            <p:spPr bwMode="auto">
              <a:xfrm>
                <a:off x="4320" y="2822"/>
                <a:ext cx="336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rgbClr val="0BD0D9"/>
                  </a:buClr>
                  <a:buSzPct val="95000"/>
                  <a:buFont typeface="Wingdings 2" pitchFamily="18" charset="2"/>
                  <a:buChar char=""/>
                  <a:defRPr sz="2600">
                    <a:solidFill>
                      <a:schemeClr val="tx1"/>
                    </a:solidFill>
                    <a:latin typeface="Constantia" panose="02030602050306030303" pitchFamily="18" charset="0"/>
                    <a:ea typeface="微软雅黑" panose="020B0503020204020204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accent1"/>
                  </a:buClr>
                  <a:buSzPct val="85000"/>
                  <a:buFont typeface="Wingdings 2" pitchFamily="18" charset="2"/>
                  <a:buChar char=""/>
                  <a:defRPr sz="2400">
                    <a:solidFill>
                      <a:schemeClr val="tx1"/>
                    </a:solidFill>
                    <a:latin typeface="Constantia" panose="02030602050306030303" pitchFamily="18" charset="0"/>
                    <a:ea typeface="微软雅黑" panose="020B0503020204020204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 2" pitchFamily="18" charset="2"/>
                  <a:buChar char=""/>
                  <a:defRPr sz="2100">
                    <a:solidFill>
                      <a:schemeClr val="tx1"/>
                    </a:solidFill>
                    <a:latin typeface="Constantia" panose="02030602050306030303" pitchFamily="18" charset="0"/>
                    <a:ea typeface="微软雅黑" panose="020B0503020204020204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rgbClr val="0BD0D9"/>
                  </a:buClr>
                  <a:buSzPct val="65000"/>
                  <a:buFont typeface="Wingdings 2" pitchFamily="18" charset="2"/>
                  <a:buChar char=""/>
                  <a:defRPr sz="2000">
                    <a:solidFill>
                      <a:schemeClr val="tx1"/>
                    </a:solidFill>
                    <a:latin typeface="Constantia" panose="02030602050306030303" pitchFamily="18" charset="0"/>
                    <a:ea typeface="微软雅黑" panose="020B0503020204020204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rgbClr val="10CF9B"/>
                  </a:buClr>
                  <a:buSzPct val="65000"/>
                  <a:buFont typeface="Wingdings 2" pitchFamily="18" charset="2"/>
                  <a:buChar char=""/>
                  <a:defRPr sz="2000">
                    <a:solidFill>
                      <a:schemeClr val="tx1"/>
                    </a:solidFill>
                    <a:latin typeface="Constantia" panose="02030602050306030303" pitchFamily="18" charset="0"/>
                    <a:ea typeface="微软雅黑" panose="020B0503020204020204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10CF9B"/>
                  </a:buClr>
                  <a:buSzPct val="65000"/>
                  <a:buFont typeface="Wingdings 2" pitchFamily="18" charset="2"/>
                  <a:buChar char=""/>
                  <a:defRPr sz="2000">
                    <a:solidFill>
                      <a:schemeClr val="tx1"/>
                    </a:solidFill>
                    <a:latin typeface="Constantia" panose="02030602050306030303" pitchFamily="18" charset="0"/>
                    <a:ea typeface="微软雅黑" panose="020B0503020204020204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10CF9B"/>
                  </a:buClr>
                  <a:buSzPct val="65000"/>
                  <a:buFont typeface="Wingdings 2" pitchFamily="18" charset="2"/>
                  <a:buChar char=""/>
                  <a:defRPr sz="2000">
                    <a:solidFill>
                      <a:schemeClr val="tx1"/>
                    </a:solidFill>
                    <a:latin typeface="Constantia" panose="02030602050306030303" pitchFamily="18" charset="0"/>
                    <a:ea typeface="微软雅黑" panose="020B0503020204020204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10CF9B"/>
                  </a:buClr>
                  <a:buSzPct val="65000"/>
                  <a:buFont typeface="Wingdings 2" pitchFamily="18" charset="2"/>
                  <a:buChar char=""/>
                  <a:defRPr sz="2000">
                    <a:solidFill>
                      <a:schemeClr val="tx1"/>
                    </a:solidFill>
                    <a:latin typeface="Constantia" panose="02030602050306030303" pitchFamily="18" charset="0"/>
                    <a:ea typeface="微软雅黑" panose="020B0503020204020204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10CF9B"/>
                  </a:buClr>
                  <a:buSzPct val="65000"/>
                  <a:buFont typeface="Wingdings 2" pitchFamily="18" charset="2"/>
                  <a:buChar char=""/>
                  <a:defRPr sz="2000">
                    <a:solidFill>
                      <a:schemeClr val="tx1"/>
                    </a:solidFill>
                    <a:latin typeface="Constantia" panose="02030602050306030303" pitchFamily="18" charset="0"/>
                    <a:ea typeface="微软雅黑" panose="020B0503020204020204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2000" b="1">
                    <a:latin typeface="Times New Roman" panose="02020603050405020304" pitchFamily="18" charset="0"/>
                  </a:rPr>
                  <a:t>Q</a:t>
                </a:r>
                <a:r>
                  <a:rPr lang="en-US" altLang="zh-CN" sz="2000" b="1" baseline="-25000">
                    <a:latin typeface="Times New Roman" panose="02020603050405020304" pitchFamily="18" charset="0"/>
                  </a:rPr>
                  <a:t>s</a:t>
                </a:r>
                <a:endParaRPr lang="en-US" altLang="zh-CN" sz="2000" b="1" baseline="-250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7686" name="Text Box 33"/>
              <p:cNvSpPr txBox="1">
                <a:spLocks noChangeArrowheads="1"/>
              </p:cNvSpPr>
              <p:nvPr/>
            </p:nvSpPr>
            <p:spPr bwMode="auto">
              <a:xfrm>
                <a:off x="3648" y="3206"/>
                <a:ext cx="336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rgbClr val="0BD0D9"/>
                  </a:buClr>
                  <a:buSzPct val="95000"/>
                  <a:buFont typeface="Wingdings 2" pitchFamily="18" charset="2"/>
                  <a:buChar char=""/>
                  <a:defRPr sz="2600">
                    <a:solidFill>
                      <a:schemeClr val="tx1"/>
                    </a:solidFill>
                    <a:latin typeface="Constantia" panose="02030602050306030303" pitchFamily="18" charset="0"/>
                    <a:ea typeface="微软雅黑" panose="020B0503020204020204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accent1"/>
                  </a:buClr>
                  <a:buSzPct val="85000"/>
                  <a:buFont typeface="Wingdings 2" pitchFamily="18" charset="2"/>
                  <a:buChar char=""/>
                  <a:defRPr sz="2400">
                    <a:solidFill>
                      <a:schemeClr val="tx1"/>
                    </a:solidFill>
                    <a:latin typeface="Constantia" panose="02030602050306030303" pitchFamily="18" charset="0"/>
                    <a:ea typeface="微软雅黑" panose="020B0503020204020204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 2" pitchFamily="18" charset="2"/>
                  <a:buChar char=""/>
                  <a:defRPr sz="2100">
                    <a:solidFill>
                      <a:schemeClr val="tx1"/>
                    </a:solidFill>
                    <a:latin typeface="Constantia" panose="02030602050306030303" pitchFamily="18" charset="0"/>
                    <a:ea typeface="微软雅黑" panose="020B0503020204020204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rgbClr val="0BD0D9"/>
                  </a:buClr>
                  <a:buSzPct val="65000"/>
                  <a:buFont typeface="Wingdings 2" pitchFamily="18" charset="2"/>
                  <a:buChar char=""/>
                  <a:defRPr sz="2000">
                    <a:solidFill>
                      <a:schemeClr val="tx1"/>
                    </a:solidFill>
                    <a:latin typeface="Constantia" panose="02030602050306030303" pitchFamily="18" charset="0"/>
                    <a:ea typeface="微软雅黑" panose="020B0503020204020204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rgbClr val="10CF9B"/>
                  </a:buClr>
                  <a:buSzPct val="65000"/>
                  <a:buFont typeface="Wingdings 2" pitchFamily="18" charset="2"/>
                  <a:buChar char=""/>
                  <a:defRPr sz="2000">
                    <a:solidFill>
                      <a:schemeClr val="tx1"/>
                    </a:solidFill>
                    <a:latin typeface="Constantia" panose="02030602050306030303" pitchFamily="18" charset="0"/>
                    <a:ea typeface="微软雅黑" panose="020B0503020204020204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10CF9B"/>
                  </a:buClr>
                  <a:buSzPct val="65000"/>
                  <a:buFont typeface="Wingdings 2" pitchFamily="18" charset="2"/>
                  <a:buChar char=""/>
                  <a:defRPr sz="2000">
                    <a:solidFill>
                      <a:schemeClr val="tx1"/>
                    </a:solidFill>
                    <a:latin typeface="Constantia" panose="02030602050306030303" pitchFamily="18" charset="0"/>
                    <a:ea typeface="微软雅黑" panose="020B0503020204020204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10CF9B"/>
                  </a:buClr>
                  <a:buSzPct val="65000"/>
                  <a:buFont typeface="Wingdings 2" pitchFamily="18" charset="2"/>
                  <a:buChar char=""/>
                  <a:defRPr sz="2000">
                    <a:solidFill>
                      <a:schemeClr val="tx1"/>
                    </a:solidFill>
                    <a:latin typeface="Constantia" panose="02030602050306030303" pitchFamily="18" charset="0"/>
                    <a:ea typeface="微软雅黑" panose="020B0503020204020204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10CF9B"/>
                  </a:buClr>
                  <a:buSzPct val="65000"/>
                  <a:buFont typeface="Wingdings 2" pitchFamily="18" charset="2"/>
                  <a:buChar char=""/>
                  <a:defRPr sz="2000">
                    <a:solidFill>
                      <a:schemeClr val="tx1"/>
                    </a:solidFill>
                    <a:latin typeface="Constantia" panose="02030602050306030303" pitchFamily="18" charset="0"/>
                    <a:ea typeface="微软雅黑" panose="020B0503020204020204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10CF9B"/>
                  </a:buClr>
                  <a:buSzPct val="65000"/>
                  <a:buFont typeface="Wingdings 2" pitchFamily="18" charset="2"/>
                  <a:buChar char=""/>
                  <a:defRPr sz="2000">
                    <a:solidFill>
                      <a:schemeClr val="tx1"/>
                    </a:solidFill>
                    <a:latin typeface="Constantia" panose="02030602050306030303" pitchFamily="18" charset="0"/>
                    <a:ea typeface="微软雅黑" panose="020B0503020204020204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2000" b="1">
                    <a:latin typeface="Times New Roman" panose="02020603050405020304" pitchFamily="18" charset="0"/>
                  </a:rPr>
                  <a:t>Q</a:t>
                </a:r>
                <a:r>
                  <a:rPr lang="en-US" altLang="zh-CN" sz="2000" b="1" baseline="-25000">
                    <a:latin typeface="Times New Roman" panose="02020603050405020304" pitchFamily="18" charset="0"/>
                  </a:rPr>
                  <a:t>m</a:t>
                </a:r>
                <a:endParaRPr lang="en-US" altLang="zh-CN" sz="2000" b="1" baseline="-25000">
                  <a:latin typeface="Times New Roman" panose="02020603050405020304" pitchFamily="18" charset="0"/>
                </a:endParaRPr>
              </a:p>
            </p:txBody>
          </p:sp>
          <p:graphicFrame>
            <p:nvGraphicFramePr>
              <p:cNvPr id="27687" name="Object 34"/>
              <p:cNvGraphicFramePr>
                <a:graphicFrameLocks noChangeAspect="1"/>
              </p:cNvGraphicFramePr>
              <p:nvPr/>
            </p:nvGraphicFramePr>
            <p:xfrm>
              <a:off x="3246" y="2688"/>
              <a:ext cx="210" cy="22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3799" name="公式" r:id="rId1" imgW="152400" imgH="165100" progId="Equation.3">
                      <p:embed/>
                    </p:oleObj>
                  </mc:Choice>
                  <mc:Fallback>
                    <p:oleObj name="公式" r:id="rId1" imgW="152400" imgH="165100" progId="Equation.3">
                      <p:embed/>
                      <p:pic>
                        <p:nvPicPr>
                          <p:cNvPr id="0" name="图片 33798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246" y="2688"/>
                            <a:ext cx="210" cy="227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252963" name="Text Box 35"/>
              <p:cNvSpPr txBox="1">
                <a:spLocks noChangeArrowheads="1"/>
              </p:cNvSpPr>
              <p:nvPr/>
            </p:nvSpPr>
            <p:spPr bwMode="auto">
              <a:xfrm>
                <a:off x="2928" y="1152"/>
                <a:ext cx="1152" cy="288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  <a:defRPr/>
                </a:pPr>
                <a:r>
                  <a:rPr lang="en-US" altLang="zh-CN" sz="2400" b="1" dirty="0">
                    <a:solidFill>
                      <a:schemeClr val="tx2"/>
                    </a:solidFill>
                    <a:effectLst>
                      <a:outerShdw blurRad="38100" dist="38100" dir="2700000" algn="tl">
                        <a:srgbClr val="FFFFFF"/>
                      </a:outerShdw>
                    </a:effectLst>
                    <a:latin typeface="Times New Roman" panose="02020603050405020304" pitchFamily="18" charset="0"/>
                    <a:ea typeface="黑体" panose="02010609060101010101" pitchFamily="2" charset="-122"/>
                  </a:rPr>
                  <a:t>P</a:t>
                </a:r>
                <a:r>
                  <a:rPr lang="zh-CN" altLang="en-US" sz="2400" b="1" dirty="0">
                    <a:solidFill>
                      <a:schemeClr val="tx2"/>
                    </a:solidFill>
                    <a:effectLst>
                      <a:outerShdw blurRad="38100" dist="38100" dir="2700000" algn="tl">
                        <a:srgbClr val="FFFFFF"/>
                      </a:outerShdw>
                    </a:effectLst>
                    <a:latin typeface="Times New Roman" panose="02020603050405020304" pitchFamily="18" charset="0"/>
                    <a:ea typeface="黑体" panose="02010609060101010101" pitchFamily="2" charset="-122"/>
                  </a:rPr>
                  <a:t>型半导体</a:t>
                </a:r>
                <a:endParaRPr lang="zh-CN" altLang="en-US" sz="2000" b="1" dirty="0">
                  <a:effectLst>
                    <a:outerShdw blurRad="38100" dist="38100" dir="2700000" algn="tl">
                      <a:srgbClr val="FFFFFF"/>
                    </a:outerShdw>
                  </a:effectLst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</p:grpSp>
      <p:sp>
        <p:nvSpPr>
          <p:cNvPr id="27651" name="Rectangle 36"/>
          <p:cNvSpPr>
            <a:spLocks noChangeArrowheads="1"/>
          </p:cNvSpPr>
          <p:nvPr/>
        </p:nvSpPr>
        <p:spPr bwMode="auto">
          <a:xfrm>
            <a:off x="228600" y="5562600"/>
            <a:ext cx="8726488" cy="873125"/>
          </a:xfrm>
          <a:prstGeom prst="rect">
            <a:avLst/>
          </a:prstGeom>
          <a:solidFill>
            <a:srgbClr val="FF99FF"/>
          </a:solidFill>
          <a:ln w="28575">
            <a:solidFill>
              <a:srgbClr val="C00000"/>
            </a:solidFill>
            <a:miter lim="800000"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  <a:ea typeface="微软雅黑" panose="020B0503020204020204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  <a:ea typeface="微软雅黑" panose="020B0503020204020204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  <a:ea typeface="微软雅黑" panose="020B0503020204020204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  <a:ea typeface="微软雅黑" panose="020B0503020204020204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  <a:ea typeface="微软雅黑" panose="020B050302020402020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  <a:ea typeface="微软雅黑" panose="020B050302020402020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  <a:ea typeface="微软雅黑" panose="020B050302020402020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  <a:ea typeface="微软雅黑" panose="020B050302020402020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  <a:ea typeface="微软雅黑" panose="020B050302020402020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latin typeface="Tahoma" panose="020B0604030504040204" pitchFamily="34" charset="0"/>
            </a:endParaRPr>
          </a:p>
        </p:txBody>
      </p:sp>
      <p:sp>
        <p:nvSpPr>
          <p:cNvPr id="252966" name="Text Box 38"/>
          <p:cNvSpPr txBox="1">
            <a:spLocks noChangeArrowheads="1"/>
          </p:cNvSpPr>
          <p:nvPr/>
        </p:nvSpPr>
        <p:spPr bwMode="auto">
          <a:xfrm>
            <a:off x="381000" y="762000"/>
            <a:ext cx="4114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zh-CN" altLang="en-US" sz="2400" b="1" dirty="0">
                <a:solidFill>
                  <a:srgbClr val="008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黑体" panose="02010609060101010101" pitchFamily="2" charset="-122"/>
              </a:rPr>
              <a:t>（</a:t>
            </a:r>
            <a:r>
              <a:rPr lang="en-US" altLang="zh-CN" sz="2400" b="1" dirty="0">
                <a:solidFill>
                  <a:srgbClr val="008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黑体" panose="02010609060101010101" pitchFamily="2" charset="-122"/>
              </a:rPr>
              <a:t>1</a:t>
            </a:r>
            <a:r>
              <a:rPr lang="zh-CN" altLang="en-US" sz="2400" b="1" dirty="0">
                <a:solidFill>
                  <a:srgbClr val="008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黑体" panose="02010609060101010101" pitchFamily="2" charset="-122"/>
              </a:rPr>
              <a:t>）多数载流子堆积状态</a:t>
            </a:r>
            <a:endParaRPr lang="zh-CN" altLang="en-US" sz="2000" b="1" dirty="0">
              <a:solidFill>
                <a:srgbClr val="0080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pic>
        <p:nvPicPr>
          <p:cNvPr id="252967" name="Picture 3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03" t="32370" r="20451" b="15582"/>
          <a:stretch>
            <a:fillRect/>
          </a:stretch>
        </p:blipFill>
        <p:spPr bwMode="auto">
          <a:xfrm>
            <a:off x="304800" y="1533525"/>
            <a:ext cx="4495800" cy="3763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Group 40"/>
          <p:cNvGrpSpPr/>
          <p:nvPr/>
        </p:nvGrpSpPr>
        <p:grpSpPr bwMode="auto">
          <a:xfrm>
            <a:off x="304800" y="1533525"/>
            <a:ext cx="4495800" cy="3763963"/>
            <a:chOff x="1248" y="1584"/>
            <a:chExt cx="2832" cy="2371"/>
          </a:xfrm>
        </p:grpSpPr>
        <p:pic>
          <p:nvPicPr>
            <p:cNvPr id="27660" name="Picture 41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903" t="32530" r="20451" b="15422"/>
            <a:stretch>
              <a:fillRect/>
            </a:stretch>
          </p:blipFill>
          <p:spPr bwMode="auto">
            <a:xfrm>
              <a:off x="1248" y="1584"/>
              <a:ext cx="2832" cy="23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661" name="Picture 4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347" t="67142" r="40678" b="28160"/>
            <a:stretch>
              <a:fillRect/>
            </a:stretch>
          </p:blipFill>
          <p:spPr bwMode="auto">
            <a:xfrm>
              <a:off x="1704" y="3168"/>
              <a:ext cx="1152" cy="2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252971" name="Picture 4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73" t="32370" r="19781" b="15582"/>
          <a:stretch>
            <a:fillRect/>
          </a:stretch>
        </p:blipFill>
        <p:spPr bwMode="auto">
          <a:xfrm>
            <a:off x="304800" y="1563688"/>
            <a:ext cx="4495800" cy="374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2972" name="Picture 4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03" t="32370" r="20451" b="15582"/>
          <a:stretch>
            <a:fillRect/>
          </a:stretch>
        </p:blipFill>
        <p:spPr bwMode="auto">
          <a:xfrm>
            <a:off x="304800" y="1538288"/>
            <a:ext cx="4495800" cy="3763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2973" name="Text Box 45"/>
          <p:cNvSpPr txBox="1">
            <a:spLocks noChangeArrowheads="1"/>
          </p:cNvSpPr>
          <p:nvPr/>
        </p:nvSpPr>
        <p:spPr bwMode="auto">
          <a:xfrm>
            <a:off x="1143000" y="5578475"/>
            <a:ext cx="7848600" cy="830263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charset="-122"/>
              </a:rPr>
              <a:t>（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charset="-122"/>
              </a:rPr>
              <a:t>1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charset="-122"/>
              </a:rPr>
              <a:t>）能带向上弯曲、价带接近甚至高过</a:t>
            </a:r>
            <a:r>
              <a:rPr lang="en-US" altLang="zh-CN" sz="2400" b="1" i="1" dirty="0">
                <a:latin typeface="Times New Roman" panose="02020603050405020304" pitchFamily="18" charset="0"/>
                <a:ea typeface="微软雅黑" panose="020B0503020204020204" charset="-122"/>
              </a:rPr>
              <a:t>E</a:t>
            </a:r>
            <a:r>
              <a:rPr lang="en-US" altLang="zh-CN" sz="2400" b="1" i="1" baseline="-25000" dirty="0">
                <a:latin typeface="Times New Roman" panose="02020603050405020304" pitchFamily="18" charset="0"/>
                <a:ea typeface="微软雅黑" panose="020B0503020204020204" charset="-122"/>
              </a:rPr>
              <a:t>F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charset="-122"/>
              </a:rPr>
              <a:t>；（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charset="-122"/>
              </a:rPr>
              <a:t>2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charset="-122"/>
              </a:rPr>
              <a:t>）多子在半导体表面积累，越接近半导体表面多子浓度越高。</a:t>
            </a:r>
            <a:endParaRPr lang="zh-CN" altLang="en-US" sz="2400" b="1" dirty="0">
              <a:solidFill>
                <a:srgbClr val="FF99FF"/>
              </a:solidFill>
              <a:latin typeface="Times New Roman" panose="02020603050405020304" pitchFamily="18" charset="0"/>
              <a:ea typeface="微软雅黑" panose="020B0503020204020204" charset="-122"/>
            </a:endParaRPr>
          </a:p>
        </p:txBody>
      </p:sp>
      <p:sp>
        <p:nvSpPr>
          <p:cNvPr id="27658" name="Rectangle 46"/>
          <p:cNvSpPr>
            <a:spLocks noChangeArrowheads="1"/>
          </p:cNvSpPr>
          <p:nvPr/>
        </p:nvSpPr>
        <p:spPr bwMode="auto">
          <a:xfrm>
            <a:off x="236538" y="5562600"/>
            <a:ext cx="931862" cy="860425"/>
          </a:xfrm>
          <a:prstGeom prst="rect">
            <a:avLst/>
          </a:prstGeom>
          <a:solidFill>
            <a:srgbClr val="81C3EB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  <a:ea typeface="微软雅黑" panose="020B0503020204020204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  <a:ea typeface="微软雅黑" panose="020B0503020204020204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  <a:ea typeface="微软雅黑" panose="020B0503020204020204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  <a:ea typeface="微软雅黑" panose="020B0503020204020204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  <a:ea typeface="微软雅黑" panose="020B050302020402020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  <a:ea typeface="微软雅黑" panose="020B050302020402020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  <a:ea typeface="微软雅黑" panose="020B050302020402020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  <a:ea typeface="微软雅黑" panose="020B050302020402020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  <a:ea typeface="微软雅黑" panose="020B050302020402020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latin typeface="Tahoma" panose="020B0604030504040204" pitchFamily="34" charset="0"/>
            </a:endParaRPr>
          </a:p>
        </p:txBody>
      </p:sp>
      <p:sp>
        <p:nvSpPr>
          <p:cNvPr id="27659" name="Text Box 47"/>
          <p:cNvSpPr txBox="1">
            <a:spLocks noChangeArrowheads="1"/>
          </p:cNvSpPr>
          <p:nvPr/>
        </p:nvSpPr>
        <p:spPr bwMode="auto">
          <a:xfrm>
            <a:off x="228600" y="5638800"/>
            <a:ext cx="10668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  <a:ea typeface="微软雅黑" panose="020B0503020204020204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  <a:ea typeface="微软雅黑" panose="020B0503020204020204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  <a:ea typeface="微软雅黑" panose="020B0503020204020204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  <a:ea typeface="微软雅黑" panose="020B0503020204020204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  <a:ea typeface="微软雅黑" panose="020B050302020402020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  <a:ea typeface="微软雅黑" panose="020B050302020402020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  <a:ea typeface="微软雅黑" panose="020B050302020402020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  <a:ea typeface="微软雅黑" panose="020B050302020402020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  <a:ea typeface="微软雅黑" panose="020B050302020402020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3200" b="1">
                <a:latin typeface="Tahoma" panose="020B0604030504040204" pitchFamily="34" charset="0"/>
              </a:rPr>
              <a:t>特征</a:t>
            </a:r>
            <a:endParaRPr lang="zh-CN" altLang="en-US" sz="3200" b="1">
              <a:latin typeface="Tahoma" panose="020B060403050404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57"/>
          <p:cNvSpPr>
            <a:spLocks noChangeArrowheads="1"/>
          </p:cNvSpPr>
          <p:nvPr/>
        </p:nvSpPr>
        <p:spPr bwMode="auto">
          <a:xfrm>
            <a:off x="4724400" y="1524000"/>
            <a:ext cx="4267200" cy="3644900"/>
          </a:xfrm>
          <a:prstGeom prst="rect">
            <a:avLst/>
          </a:prstGeom>
          <a:solidFill>
            <a:srgbClr val="7AA5EA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  <a:ea typeface="微软雅黑" panose="020B0503020204020204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  <a:ea typeface="微软雅黑" panose="020B0503020204020204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  <a:ea typeface="微软雅黑" panose="020B0503020204020204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  <a:ea typeface="微软雅黑" panose="020B0503020204020204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  <a:ea typeface="微软雅黑" panose="020B050302020402020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  <a:ea typeface="微软雅黑" panose="020B050302020402020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  <a:ea typeface="微软雅黑" panose="020B050302020402020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  <a:ea typeface="微软雅黑" panose="020B050302020402020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  <a:ea typeface="微软雅黑" panose="020B0503020204020204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>
              <a:latin typeface="Tahoma" panose="020B0604030504040204" pitchFamily="34" charset="0"/>
            </a:endParaRPr>
          </a:p>
        </p:txBody>
      </p:sp>
      <p:sp>
        <p:nvSpPr>
          <p:cNvPr id="197637" name="Text Box 5"/>
          <p:cNvSpPr txBox="1">
            <a:spLocks noChangeArrowheads="1"/>
          </p:cNvSpPr>
          <p:nvPr/>
        </p:nvSpPr>
        <p:spPr bwMode="auto">
          <a:xfrm>
            <a:off x="228600" y="685800"/>
            <a:ext cx="62484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zh-CN" altLang="en-US" sz="2400" b="1" dirty="0">
                <a:solidFill>
                  <a:srgbClr val="008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黑体" panose="02010609060101010101" pitchFamily="2" charset="-122"/>
              </a:rPr>
              <a:t>（</a:t>
            </a:r>
            <a:r>
              <a:rPr lang="en-US" altLang="zh-CN" sz="2400" b="1" dirty="0">
                <a:solidFill>
                  <a:srgbClr val="008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黑体" panose="02010609060101010101" pitchFamily="2" charset="-122"/>
              </a:rPr>
              <a:t>2</a:t>
            </a:r>
            <a:r>
              <a:rPr lang="zh-CN" altLang="en-US" sz="2400" b="1" dirty="0">
                <a:solidFill>
                  <a:srgbClr val="008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黑体" panose="02010609060101010101" pitchFamily="2" charset="-122"/>
              </a:rPr>
              <a:t>）多数载流子耗尽状态</a:t>
            </a:r>
            <a:endParaRPr lang="zh-CN" altLang="en-US" sz="2000" b="1" dirty="0">
              <a:solidFill>
                <a:srgbClr val="0080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28676" name="Rectangle 25"/>
          <p:cNvSpPr>
            <a:spLocks noChangeArrowheads="1"/>
          </p:cNvSpPr>
          <p:nvPr/>
        </p:nvSpPr>
        <p:spPr bwMode="auto">
          <a:xfrm>
            <a:off x="6172200" y="4114800"/>
            <a:ext cx="152400" cy="457200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  <a:ea typeface="微软雅黑" panose="020B0503020204020204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  <a:ea typeface="微软雅黑" panose="020B0503020204020204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  <a:ea typeface="微软雅黑" panose="020B0503020204020204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  <a:ea typeface="微软雅黑" panose="020B0503020204020204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  <a:ea typeface="微软雅黑" panose="020B050302020402020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  <a:ea typeface="微软雅黑" panose="020B050302020402020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  <a:ea typeface="微软雅黑" panose="020B050302020402020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  <a:ea typeface="微软雅黑" panose="020B050302020402020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  <a:ea typeface="微软雅黑" panose="020B050302020402020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latin typeface="Tahoma" panose="020B0604030504040204" pitchFamily="34" charset="0"/>
            </a:endParaRPr>
          </a:p>
        </p:txBody>
      </p:sp>
      <p:sp>
        <p:nvSpPr>
          <p:cNvPr id="28677" name="Rectangle 26"/>
          <p:cNvSpPr>
            <a:spLocks noChangeArrowheads="1"/>
          </p:cNvSpPr>
          <p:nvPr/>
        </p:nvSpPr>
        <p:spPr bwMode="auto">
          <a:xfrm>
            <a:off x="6553200" y="4572000"/>
            <a:ext cx="228600" cy="22860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  <a:ea typeface="微软雅黑" panose="020B0503020204020204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  <a:ea typeface="微软雅黑" panose="020B0503020204020204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  <a:ea typeface="微软雅黑" panose="020B0503020204020204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  <a:ea typeface="微软雅黑" panose="020B0503020204020204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  <a:ea typeface="微软雅黑" panose="020B050302020402020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  <a:ea typeface="微软雅黑" panose="020B050302020402020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  <a:ea typeface="微软雅黑" panose="020B050302020402020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  <a:ea typeface="微软雅黑" panose="020B050302020402020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  <a:ea typeface="微软雅黑" panose="020B050302020402020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latin typeface="Tahoma" panose="020B0604030504040204" pitchFamily="34" charset="0"/>
            </a:endParaRPr>
          </a:p>
        </p:txBody>
      </p:sp>
      <p:sp>
        <p:nvSpPr>
          <p:cNvPr id="28678" name="Line 27"/>
          <p:cNvSpPr>
            <a:spLocks noChangeShapeType="1"/>
          </p:cNvSpPr>
          <p:nvPr/>
        </p:nvSpPr>
        <p:spPr bwMode="auto">
          <a:xfrm>
            <a:off x="5105400" y="4572000"/>
            <a:ext cx="3505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8679" name="Line 28"/>
          <p:cNvSpPr>
            <a:spLocks noChangeShapeType="1"/>
          </p:cNvSpPr>
          <p:nvPr/>
        </p:nvSpPr>
        <p:spPr bwMode="auto">
          <a:xfrm flipV="1">
            <a:off x="5105400" y="4038600"/>
            <a:ext cx="0" cy="1066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8680" name="Text Box 38"/>
          <p:cNvSpPr txBox="1">
            <a:spLocks noChangeArrowheads="1"/>
          </p:cNvSpPr>
          <p:nvPr/>
        </p:nvSpPr>
        <p:spPr bwMode="auto">
          <a:xfrm>
            <a:off x="6629400" y="4632325"/>
            <a:ext cx="533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  <a:ea typeface="微软雅黑" panose="020B0503020204020204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  <a:ea typeface="微软雅黑" panose="020B0503020204020204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  <a:ea typeface="微软雅黑" panose="020B0503020204020204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  <a:ea typeface="微软雅黑" panose="020B0503020204020204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  <a:ea typeface="微软雅黑" panose="020B050302020402020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  <a:ea typeface="微软雅黑" panose="020B050302020402020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  <a:ea typeface="微软雅黑" panose="020B050302020402020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  <a:ea typeface="微软雅黑" panose="020B050302020402020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  <a:ea typeface="微软雅黑" panose="020B0503020204020204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000" b="1">
                <a:latin typeface="Times New Roman" panose="02020603050405020304" pitchFamily="18" charset="0"/>
              </a:rPr>
              <a:t>Q</a:t>
            </a:r>
            <a:r>
              <a:rPr lang="en-US" altLang="zh-CN" sz="2000" b="1" baseline="-25000">
                <a:latin typeface="Times New Roman" panose="02020603050405020304" pitchFamily="18" charset="0"/>
              </a:rPr>
              <a:t>s</a:t>
            </a:r>
            <a:endParaRPr lang="en-US" altLang="zh-CN" sz="2000" b="1" baseline="-25000">
              <a:latin typeface="Times New Roman" panose="02020603050405020304" pitchFamily="18" charset="0"/>
            </a:endParaRPr>
          </a:p>
        </p:txBody>
      </p:sp>
      <p:sp>
        <p:nvSpPr>
          <p:cNvPr id="28681" name="Text Box 39"/>
          <p:cNvSpPr txBox="1">
            <a:spLocks noChangeArrowheads="1"/>
          </p:cNvSpPr>
          <p:nvPr/>
        </p:nvSpPr>
        <p:spPr bwMode="auto">
          <a:xfrm>
            <a:off x="5715000" y="4114800"/>
            <a:ext cx="533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  <a:ea typeface="微软雅黑" panose="020B0503020204020204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  <a:ea typeface="微软雅黑" panose="020B0503020204020204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  <a:ea typeface="微软雅黑" panose="020B0503020204020204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  <a:ea typeface="微软雅黑" panose="020B0503020204020204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  <a:ea typeface="微软雅黑" panose="020B050302020402020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  <a:ea typeface="微软雅黑" panose="020B050302020402020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  <a:ea typeface="微软雅黑" panose="020B050302020402020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  <a:ea typeface="微软雅黑" panose="020B050302020402020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  <a:ea typeface="微软雅黑" panose="020B0503020204020204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000" b="1">
                <a:latin typeface="Times New Roman" panose="02020603050405020304" pitchFamily="18" charset="0"/>
              </a:rPr>
              <a:t>Q</a:t>
            </a:r>
            <a:r>
              <a:rPr lang="en-US" altLang="zh-CN" sz="2000" b="1" baseline="-25000">
                <a:latin typeface="Times New Roman" panose="02020603050405020304" pitchFamily="18" charset="0"/>
              </a:rPr>
              <a:t>m</a:t>
            </a:r>
            <a:endParaRPr lang="en-US" altLang="zh-CN" sz="2000" b="1" baseline="-25000">
              <a:latin typeface="Times New Roman" panose="02020603050405020304" pitchFamily="18" charset="0"/>
            </a:endParaRPr>
          </a:p>
        </p:txBody>
      </p:sp>
      <p:graphicFrame>
        <p:nvGraphicFramePr>
          <p:cNvPr id="28682" name="Object 40"/>
          <p:cNvGraphicFramePr>
            <a:graphicFrameLocks noChangeAspect="1"/>
          </p:cNvGraphicFramePr>
          <p:nvPr/>
        </p:nvGraphicFramePr>
        <p:xfrm>
          <a:off x="5153025" y="3886200"/>
          <a:ext cx="333375" cy="360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23" name="公式" r:id="rId1" imgW="152400" imgH="165100" progId="Equation.3">
                  <p:embed/>
                </p:oleObj>
              </mc:Choice>
              <mc:Fallback>
                <p:oleObj name="公式" r:id="rId1" imgW="152400" imgH="165100" progId="Equation.3">
                  <p:embed/>
                  <p:pic>
                    <p:nvPicPr>
                      <p:cNvPr id="0" name="图片 348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53025" y="3886200"/>
                        <a:ext cx="333375" cy="360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97673" name="Picture 4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34" t="30441" r="17540" b="11726"/>
          <a:stretch>
            <a:fillRect/>
          </a:stretch>
        </p:blipFill>
        <p:spPr bwMode="auto">
          <a:xfrm>
            <a:off x="228600" y="1524000"/>
            <a:ext cx="4495800" cy="3644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7674" name="Picture 4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34" t="30603" r="17540" b="11566"/>
          <a:stretch>
            <a:fillRect/>
          </a:stretch>
        </p:blipFill>
        <p:spPr bwMode="auto">
          <a:xfrm>
            <a:off x="228600" y="1524000"/>
            <a:ext cx="4495800" cy="3644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7675" name="Picture 4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34" t="30441" r="17540" b="11726"/>
          <a:stretch>
            <a:fillRect/>
          </a:stretch>
        </p:blipFill>
        <p:spPr bwMode="auto">
          <a:xfrm>
            <a:off x="228600" y="1524000"/>
            <a:ext cx="4495800" cy="3644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7676" name="Picture 4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34" t="30603" r="17540" b="11566"/>
          <a:stretch>
            <a:fillRect/>
          </a:stretch>
        </p:blipFill>
        <p:spPr bwMode="auto">
          <a:xfrm>
            <a:off x="228600" y="1524000"/>
            <a:ext cx="4495800" cy="3644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7677" name="Picture 4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34" t="30441" r="17540" b="11726"/>
          <a:stretch>
            <a:fillRect/>
          </a:stretch>
        </p:blipFill>
        <p:spPr bwMode="auto">
          <a:xfrm>
            <a:off x="228600" y="1524000"/>
            <a:ext cx="4495800" cy="3644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8688" name="组合 1"/>
          <p:cNvGrpSpPr/>
          <p:nvPr/>
        </p:nvGrpSpPr>
        <p:grpSpPr bwMode="auto">
          <a:xfrm>
            <a:off x="304800" y="5562600"/>
            <a:ext cx="8726488" cy="873125"/>
            <a:chOff x="304800" y="5791200"/>
            <a:chExt cx="8726488" cy="873125"/>
          </a:xfrm>
        </p:grpSpPr>
        <p:sp>
          <p:nvSpPr>
            <p:cNvPr id="22575" name="Rectangle 47"/>
            <p:cNvSpPr>
              <a:spLocks noChangeArrowheads="1"/>
            </p:cNvSpPr>
            <p:nvPr/>
          </p:nvSpPr>
          <p:spPr bwMode="auto">
            <a:xfrm>
              <a:off x="304800" y="5791200"/>
              <a:ext cx="8726488" cy="873125"/>
            </a:xfrm>
            <a:prstGeom prst="rect">
              <a:avLst/>
            </a:prstGeom>
            <a:solidFill>
              <a:schemeClr val="accent6"/>
            </a:solidFill>
            <a:ln w="28575">
              <a:solidFill>
                <a:srgbClr val="C00000"/>
              </a:solidFill>
              <a:miter lim="800000"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ea typeface="微软雅黑" panose="020B0503020204020204" charset="-122"/>
              </a:endParaRPr>
            </a:p>
          </p:txBody>
        </p:sp>
        <p:sp>
          <p:nvSpPr>
            <p:cNvPr id="197680" name="Text Box 48"/>
            <p:cNvSpPr txBox="1">
              <a:spLocks noChangeArrowheads="1"/>
            </p:cNvSpPr>
            <p:nvPr/>
          </p:nvSpPr>
          <p:spPr bwMode="auto">
            <a:xfrm>
              <a:off x="1244600" y="5881688"/>
              <a:ext cx="7786688" cy="708025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zh-CN" altLang="en-US" sz="2000" b="1" dirty="0">
                  <a:effectLst>
                    <a:outerShdw blurRad="38100" dist="38100" dir="2700000" algn="tl">
                      <a:srgbClr val="FFFFFF"/>
                    </a:outerShdw>
                  </a:effectLst>
                  <a:latin typeface="Times New Roman" panose="02020603050405020304" pitchFamily="18" charset="0"/>
                  <a:ea typeface="微软雅黑" panose="020B0503020204020204" charset="-122"/>
                </a:rPr>
                <a:t>（</a:t>
              </a:r>
              <a:r>
                <a:rPr lang="en-US" altLang="zh-CN" sz="2000" b="1" dirty="0">
                  <a:effectLst>
                    <a:outerShdw blurRad="38100" dist="38100" dir="2700000" algn="tl">
                      <a:srgbClr val="FFFFFF"/>
                    </a:outerShdw>
                  </a:effectLst>
                  <a:latin typeface="Times New Roman" panose="02020603050405020304" pitchFamily="18" charset="0"/>
                  <a:ea typeface="微软雅黑" panose="020B0503020204020204" charset="-122"/>
                </a:rPr>
                <a:t>1</a:t>
              </a:r>
              <a:r>
                <a:rPr lang="zh-CN" altLang="en-US" sz="2000" b="1" dirty="0">
                  <a:effectLst>
                    <a:outerShdw blurRad="38100" dist="38100" dir="2700000" algn="tl">
                      <a:srgbClr val="FFFFFF"/>
                    </a:outerShdw>
                  </a:effectLst>
                  <a:latin typeface="Times New Roman" panose="02020603050405020304" pitchFamily="18" charset="0"/>
                  <a:ea typeface="微软雅黑" panose="020B0503020204020204" charset="-122"/>
                </a:rPr>
                <a:t>）表面能带向下弯曲；（</a:t>
              </a:r>
              <a:r>
                <a:rPr lang="en-US" altLang="zh-CN" sz="2000" b="1" dirty="0">
                  <a:effectLst>
                    <a:outerShdw blurRad="38100" dist="38100" dir="2700000" algn="tl">
                      <a:srgbClr val="FFFFFF"/>
                    </a:outerShdw>
                  </a:effectLst>
                  <a:latin typeface="Times New Roman" panose="02020603050405020304" pitchFamily="18" charset="0"/>
                  <a:ea typeface="微软雅黑" panose="020B0503020204020204" charset="-122"/>
                </a:rPr>
                <a:t>2</a:t>
              </a:r>
              <a:r>
                <a:rPr lang="zh-CN" altLang="en-US" sz="2000" b="1" dirty="0">
                  <a:effectLst>
                    <a:outerShdw blurRad="38100" dist="38100" dir="2700000" algn="tl">
                      <a:srgbClr val="FFFFFF"/>
                    </a:outerShdw>
                  </a:effectLst>
                  <a:latin typeface="Times New Roman" panose="02020603050405020304" pitchFamily="18" charset="0"/>
                  <a:ea typeface="微软雅黑" panose="020B0503020204020204" charset="-122"/>
                </a:rPr>
                <a:t>）表面上的多子浓度远少于体内，基本上耗尽，表面带负电（浓度基本等于电离受主杂质浓度）。</a:t>
              </a:r>
              <a:endParaRPr lang="zh-CN" altLang="en-US" sz="2000" b="1" dirty="0">
                <a:solidFill>
                  <a:srgbClr val="FF99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微软雅黑" panose="020B0503020204020204" charset="-122"/>
              </a:endParaRPr>
            </a:p>
          </p:txBody>
        </p:sp>
        <p:sp>
          <p:nvSpPr>
            <p:cNvPr id="28722" name="Rectangle 49"/>
            <p:cNvSpPr>
              <a:spLocks noChangeArrowheads="1"/>
            </p:cNvSpPr>
            <p:nvPr/>
          </p:nvSpPr>
          <p:spPr bwMode="auto">
            <a:xfrm>
              <a:off x="312738" y="5791200"/>
              <a:ext cx="931862" cy="860425"/>
            </a:xfrm>
            <a:prstGeom prst="rect">
              <a:avLst/>
            </a:prstGeom>
            <a:solidFill>
              <a:srgbClr val="81C3EB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0BD0D9"/>
                </a:buClr>
                <a:buSzPct val="95000"/>
                <a:buFont typeface="Wingdings 2" pitchFamily="18" charset="2"/>
                <a:buChar char=""/>
                <a:defRPr sz="2600">
                  <a:solidFill>
                    <a:schemeClr val="tx1"/>
                  </a:solidFill>
                  <a:latin typeface="Constantia" panose="02030602050306030303" pitchFamily="18" charset="0"/>
                  <a:ea typeface="微软雅黑" panose="020B0503020204020204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1"/>
                </a:buClr>
                <a:buSzPct val="85000"/>
                <a:buFont typeface="Wingdings 2" pitchFamily="18" charset="2"/>
                <a:buChar char=""/>
                <a:defRPr sz="2400">
                  <a:solidFill>
                    <a:schemeClr val="tx1"/>
                  </a:solidFill>
                  <a:latin typeface="Constantia" panose="02030602050306030303" pitchFamily="18" charset="0"/>
                  <a:ea typeface="微软雅黑" panose="020B0503020204020204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 2" pitchFamily="18" charset="2"/>
                <a:buChar char=""/>
                <a:defRPr sz="2100">
                  <a:solidFill>
                    <a:schemeClr val="tx1"/>
                  </a:solidFill>
                  <a:latin typeface="Constantia" panose="02030602050306030303" pitchFamily="18" charset="0"/>
                  <a:ea typeface="微软雅黑" panose="020B0503020204020204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0BD0D9"/>
                </a:buClr>
                <a:buSzPct val="65000"/>
                <a:buFont typeface="Wingdings 2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  <a:ea typeface="微软雅黑" panose="020B0503020204020204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10CF9B"/>
                </a:buClr>
                <a:buSzPct val="65000"/>
                <a:buFont typeface="Wingdings 2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  <a:ea typeface="微软雅黑" panose="020B050302020402020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  <a:ea typeface="微软雅黑" panose="020B050302020402020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  <a:ea typeface="微软雅黑" panose="020B050302020402020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  <a:ea typeface="微软雅黑" panose="020B050302020402020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  <a:ea typeface="微软雅黑" panose="020B0503020204020204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>
                <a:latin typeface="Tahoma" panose="020B0604030504040204" pitchFamily="34" charset="0"/>
              </a:endParaRPr>
            </a:p>
          </p:txBody>
        </p:sp>
        <p:sp>
          <p:nvSpPr>
            <p:cNvPr id="28723" name="Text Box 50"/>
            <p:cNvSpPr txBox="1">
              <a:spLocks noChangeArrowheads="1"/>
            </p:cNvSpPr>
            <p:nvPr/>
          </p:nvSpPr>
          <p:spPr bwMode="auto">
            <a:xfrm>
              <a:off x="304800" y="5867400"/>
              <a:ext cx="1066800" cy="5794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0BD0D9"/>
                </a:buClr>
                <a:buSzPct val="95000"/>
                <a:buFont typeface="Wingdings 2" pitchFamily="18" charset="2"/>
                <a:buChar char=""/>
                <a:defRPr sz="2600">
                  <a:solidFill>
                    <a:schemeClr val="tx1"/>
                  </a:solidFill>
                  <a:latin typeface="Constantia" panose="02030602050306030303" pitchFamily="18" charset="0"/>
                  <a:ea typeface="微软雅黑" panose="020B0503020204020204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1"/>
                </a:buClr>
                <a:buSzPct val="85000"/>
                <a:buFont typeface="Wingdings 2" pitchFamily="18" charset="2"/>
                <a:buChar char=""/>
                <a:defRPr sz="2400">
                  <a:solidFill>
                    <a:schemeClr val="tx1"/>
                  </a:solidFill>
                  <a:latin typeface="Constantia" panose="02030602050306030303" pitchFamily="18" charset="0"/>
                  <a:ea typeface="微软雅黑" panose="020B0503020204020204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 2" pitchFamily="18" charset="2"/>
                <a:buChar char=""/>
                <a:defRPr sz="2100">
                  <a:solidFill>
                    <a:schemeClr val="tx1"/>
                  </a:solidFill>
                  <a:latin typeface="Constantia" panose="02030602050306030303" pitchFamily="18" charset="0"/>
                  <a:ea typeface="微软雅黑" panose="020B0503020204020204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0BD0D9"/>
                </a:buClr>
                <a:buSzPct val="65000"/>
                <a:buFont typeface="Wingdings 2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  <a:ea typeface="微软雅黑" panose="020B0503020204020204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10CF9B"/>
                </a:buClr>
                <a:buSzPct val="65000"/>
                <a:buFont typeface="Wingdings 2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  <a:ea typeface="微软雅黑" panose="020B050302020402020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  <a:ea typeface="微软雅黑" panose="020B050302020402020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  <a:ea typeface="微软雅黑" panose="020B050302020402020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  <a:ea typeface="微软雅黑" panose="020B050302020402020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  <a:ea typeface="微软雅黑" panose="020B0503020204020204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3200" b="1">
                  <a:latin typeface="Tahoma" panose="020B0604030504040204" pitchFamily="34" charset="0"/>
                </a:rPr>
                <a:t>特征</a:t>
              </a:r>
              <a:endParaRPr lang="zh-CN" altLang="en-US" sz="3200" b="1">
                <a:latin typeface="Tahoma" panose="020B0604030504040204" pitchFamily="34" charset="0"/>
              </a:endParaRPr>
            </a:p>
          </p:txBody>
        </p:sp>
      </p:grpSp>
      <p:sp>
        <p:nvSpPr>
          <p:cNvPr id="28689" name="Line 11"/>
          <p:cNvSpPr>
            <a:spLocks noChangeShapeType="1"/>
          </p:cNvSpPr>
          <p:nvPr/>
        </p:nvSpPr>
        <p:spPr bwMode="auto">
          <a:xfrm flipV="1">
            <a:off x="6438900" y="1689100"/>
            <a:ext cx="0" cy="2032000"/>
          </a:xfrm>
          <a:prstGeom prst="line">
            <a:avLst/>
          </a:prstGeom>
          <a:noFill/>
          <a:ln w="177800">
            <a:solidFill>
              <a:srgbClr val="33CC33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28690" name="Group 54"/>
          <p:cNvGrpSpPr/>
          <p:nvPr/>
        </p:nvGrpSpPr>
        <p:grpSpPr bwMode="auto">
          <a:xfrm flipV="1">
            <a:off x="6527800" y="2578100"/>
            <a:ext cx="1714500" cy="76200"/>
            <a:chOff x="4128" y="1440"/>
            <a:chExt cx="1072" cy="192"/>
          </a:xfrm>
        </p:grpSpPr>
        <p:sp>
          <p:nvSpPr>
            <p:cNvPr id="28718" name="Freeform 13"/>
            <p:cNvSpPr/>
            <p:nvPr/>
          </p:nvSpPr>
          <p:spPr bwMode="auto">
            <a:xfrm>
              <a:off x="4128" y="1440"/>
              <a:ext cx="288" cy="192"/>
            </a:xfrm>
            <a:custGeom>
              <a:avLst/>
              <a:gdLst>
                <a:gd name="T0" fmla="*/ 0 w 288"/>
                <a:gd name="T1" fmla="*/ 0 h 192"/>
                <a:gd name="T2" fmla="*/ 96 w 288"/>
                <a:gd name="T3" fmla="*/ 144 h 192"/>
                <a:gd name="T4" fmla="*/ 288 w 288"/>
                <a:gd name="T5" fmla="*/ 192 h 192"/>
                <a:gd name="T6" fmla="*/ 0 60000 65536"/>
                <a:gd name="T7" fmla="*/ 0 60000 65536"/>
                <a:gd name="T8" fmla="*/ 0 60000 65536"/>
                <a:gd name="T9" fmla="*/ 0 w 288"/>
                <a:gd name="T10" fmla="*/ 0 h 192"/>
                <a:gd name="T11" fmla="*/ 288 w 288"/>
                <a:gd name="T12" fmla="*/ 192 h 19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88" h="192">
                  <a:moveTo>
                    <a:pt x="0" y="0"/>
                  </a:moveTo>
                  <a:cubicBezTo>
                    <a:pt x="24" y="56"/>
                    <a:pt x="48" y="112"/>
                    <a:pt x="96" y="144"/>
                  </a:cubicBezTo>
                  <a:cubicBezTo>
                    <a:pt x="144" y="176"/>
                    <a:pt x="216" y="184"/>
                    <a:pt x="288" y="192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719" name="Line 14"/>
            <p:cNvSpPr>
              <a:spLocks noChangeShapeType="1"/>
            </p:cNvSpPr>
            <p:nvPr/>
          </p:nvSpPr>
          <p:spPr bwMode="auto">
            <a:xfrm>
              <a:off x="4384" y="1632"/>
              <a:ext cx="81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28691" name="Group 52"/>
          <p:cNvGrpSpPr/>
          <p:nvPr/>
        </p:nvGrpSpPr>
        <p:grpSpPr bwMode="auto">
          <a:xfrm flipV="1">
            <a:off x="6540500" y="3492500"/>
            <a:ext cx="1714500" cy="76200"/>
            <a:chOff x="4136" y="2016"/>
            <a:chExt cx="1072" cy="192"/>
          </a:xfrm>
        </p:grpSpPr>
        <p:sp>
          <p:nvSpPr>
            <p:cNvPr id="28716" name="Freeform 15"/>
            <p:cNvSpPr/>
            <p:nvPr/>
          </p:nvSpPr>
          <p:spPr bwMode="auto">
            <a:xfrm>
              <a:off x="4136" y="2016"/>
              <a:ext cx="288" cy="192"/>
            </a:xfrm>
            <a:custGeom>
              <a:avLst/>
              <a:gdLst>
                <a:gd name="T0" fmla="*/ 0 w 288"/>
                <a:gd name="T1" fmla="*/ 0 h 192"/>
                <a:gd name="T2" fmla="*/ 96 w 288"/>
                <a:gd name="T3" fmla="*/ 144 h 192"/>
                <a:gd name="T4" fmla="*/ 288 w 288"/>
                <a:gd name="T5" fmla="*/ 192 h 192"/>
                <a:gd name="T6" fmla="*/ 0 60000 65536"/>
                <a:gd name="T7" fmla="*/ 0 60000 65536"/>
                <a:gd name="T8" fmla="*/ 0 60000 65536"/>
                <a:gd name="T9" fmla="*/ 0 w 288"/>
                <a:gd name="T10" fmla="*/ 0 h 192"/>
                <a:gd name="T11" fmla="*/ 288 w 288"/>
                <a:gd name="T12" fmla="*/ 192 h 19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88" h="192">
                  <a:moveTo>
                    <a:pt x="0" y="0"/>
                  </a:moveTo>
                  <a:cubicBezTo>
                    <a:pt x="24" y="56"/>
                    <a:pt x="48" y="112"/>
                    <a:pt x="96" y="144"/>
                  </a:cubicBezTo>
                  <a:cubicBezTo>
                    <a:pt x="144" y="176"/>
                    <a:pt x="216" y="184"/>
                    <a:pt x="288" y="192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717" name="Line 16"/>
            <p:cNvSpPr>
              <a:spLocks noChangeShapeType="1"/>
            </p:cNvSpPr>
            <p:nvPr/>
          </p:nvSpPr>
          <p:spPr bwMode="auto">
            <a:xfrm>
              <a:off x="4392" y="2208"/>
              <a:ext cx="81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28692" name="Group 53"/>
          <p:cNvGrpSpPr/>
          <p:nvPr/>
        </p:nvGrpSpPr>
        <p:grpSpPr bwMode="auto">
          <a:xfrm flipV="1">
            <a:off x="6515100" y="3035300"/>
            <a:ext cx="1714500" cy="76200"/>
            <a:chOff x="4120" y="1728"/>
            <a:chExt cx="1072" cy="192"/>
          </a:xfrm>
        </p:grpSpPr>
        <p:sp>
          <p:nvSpPr>
            <p:cNvPr id="28714" name="Freeform 17"/>
            <p:cNvSpPr/>
            <p:nvPr/>
          </p:nvSpPr>
          <p:spPr bwMode="auto">
            <a:xfrm>
              <a:off x="4120" y="1728"/>
              <a:ext cx="288" cy="192"/>
            </a:xfrm>
            <a:custGeom>
              <a:avLst/>
              <a:gdLst>
                <a:gd name="T0" fmla="*/ 0 w 288"/>
                <a:gd name="T1" fmla="*/ 0 h 192"/>
                <a:gd name="T2" fmla="*/ 96 w 288"/>
                <a:gd name="T3" fmla="*/ 144 h 192"/>
                <a:gd name="T4" fmla="*/ 288 w 288"/>
                <a:gd name="T5" fmla="*/ 192 h 192"/>
                <a:gd name="T6" fmla="*/ 0 60000 65536"/>
                <a:gd name="T7" fmla="*/ 0 60000 65536"/>
                <a:gd name="T8" fmla="*/ 0 60000 65536"/>
                <a:gd name="T9" fmla="*/ 0 w 288"/>
                <a:gd name="T10" fmla="*/ 0 h 192"/>
                <a:gd name="T11" fmla="*/ 288 w 288"/>
                <a:gd name="T12" fmla="*/ 192 h 19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88" h="192">
                  <a:moveTo>
                    <a:pt x="0" y="0"/>
                  </a:moveTo>
                  <a:cubicBezTo>
                    <a:pt x="24" y="56"/>
                    <a:pt x="48" y="112"/>
                    <a:pt x="96" y="144"/>
                  </a:cubicBezTo>
                  <a:cubicBezTo>
                    <a:pt x="144" y="176"/>
                    <a:pt x="216" y="184"/>
                    <a:pt x="288" y="192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prstDash val="dash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715" name="Line 18"/>
            <p:cNvSpPr>
              <a:spLocks noChangeShapeType="1"/>
            </p:cNvSpPr>
            <p:nvPr/>
          </p:nvSpPr>
          <p:spPr bwMode="auto">
            <a:xfrm>
              <a:off x="4376" y="1920"/>
              <a:ext cx="81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dash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8693" name="Line 19"/>
          <p:cNvSpPr>
            <a:spLocks noChangeShapeType="1"/>
          </p:cNvSpPr>
          <p:nvPr/>
        </p:nvSpPr>
        <p:spPr bwMode="auto">
          <a:xfrm>
            <a:off x="4800600" y="3124200"/>
            <a:ext cx="15240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8694" name="Line 20"/>
          <p:cNvSpPr>
            <a:spLocks noChangeShapeType="1"/>
          </p:cNvSpPr>
          <p:nvPr/>
        </p:nvSpPr>
        <p:spPr bwMode="auto">
          <a:xfrm>
            <a:off x="6527800" y="3136900"/>
            <a:ext cx="1676400" cy="0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8695" name="Line 24"/>
          <p:cNvSpPr>
            <a:spLocks noChangeShapeType="1"/>
          </p:cNvSpPr>
          <p:nvPr/>
        </p:nvSpPr>
        <p:spPr bwMode="auto">
          <a:xfrm>
            <a:off x="6781800" y="1981200"/>
            <a:ext cx="0" cy="1828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8696" name="AutoShape 29"/>
          <p:cNvSpPr>
            <a:spLocks noChangeArrowheads="1"/>
          </p:cNvSpPr>
          <p:nvPr/>
        </p:nvSpPr>
        <p:spPr bwMode="auto">
          <a:xfrm flipV="1">
            <a:off x="6324600" y="1663700"/>
            <a:ext cx="304800" cy="304800"/>
          </a:xfrm>
          <a:prstGeom prst="rtTriangle">
            <a:avLst/>
          </a:prstGeom>
          <a:solidFill>
            <a:srgbClr val="7AA5EA"/>
          </a:solidFill>
          <a:ln w="9525">
            <a:solidFill>
              <a:srgbClr val="7AA5EA"/>
            </a:solidFill>
            <a:miter lim="800000"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  <a:ea typeface="微软雅黑" panose="020B0503020204020204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  <a:ea typeface="微软雅黑" panose="020B0503020204020204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  <a:ea typeface="微软雅黑" panose="020B0503020204020204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  <a:ea typeface="微软雅黑" panose="020B0503020204020204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  <a:ea typeface="微软雅黑" panose="020B050302020402020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  <a:ea typeface="微软雅黑" panose="020B050302020402020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  <a:ea typeface="微软雅黑" panose="020B050302020402020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  <a:ea typeface="微软雅黑" panose="020B050302020402020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  <a:ea typeface="微软雅黑" panose="020B050302020402020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latin typeface="Tahoma" panose="020B0604030504040204" pitchFamily="34" charset="0"/>
            </a:endParaRPr>
          </a:p>
        </p:txBody>
      </p:sp>
      <p:sp>
        <p:nvSpPr>
          <p:cNvPr id="28697" name="Line 30"/>
          <p:cNvSpPr>
            <a:spLocks noChangeShapeType="1"/>
          </p:cNvSpPr>
          <p:nvPr/>
        </p:nvSpPr>
        <p:spPr bwMode="auto">
          <a:xfrm flipH="1" flipV="1">
            <a:off x="6527800" y="1752600"/>
            <a:ext cx="0" cy="2057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8698" name="Line 31"/>
          <p:cNvSpPr>
            <a:spLocks noChangeShapeType="1"/>
          </p:cNvSpPr>
          <p:nvPr/>
        </p:nvSpPr>
        <p:spPr bwMode="auto">
          <a:xfrm flipH="1">
            <a:off x="6324600" y="1752600"/>
            <a:ext cx="2159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8699" name="Line 32"/>
          <p:cNvSpPr>
            <a:spLocks noChangeShapeType="1"/>
          </p:cNvSpPr>
          <p:nvPr/>
        </p:nvSpPr>
        <p:spPr bwMode="auto">
          <a:xfrm flipH="1">
            <a:off x="6337300" y="1981200"/>
            <a:ext cx="0" cy="1828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8700" name="Text Box 33"/>
          <p:cNvSpPr txBox="1">
            <a:spLocks noChangeArrowheads="1"/>
          </p:cNvSpPr>
          <p:nvPr/>
        </p:nvSpPr>
        <p:spPr bwMode="auto">
          <a:xfrm>
            <a:off x="8229600" y="2362200"/>
            <a:ext cx="533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  <a:ea typeface="微软雅黑" panose="020B0503020204020204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  <a:ea typeface="微软雅黑" panose="020B0503020204020204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  <a:ea typeface="微软雅黑" panose="020B0503020204020204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  <a:ea typeface="微软雅黑" panose="020B0503020204020204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  <a:ea typeface="微软雅黑" panose="020B050302020402020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  <a:ea typeface="微软雅黑" panose="020B050302020402020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  <a:ea typeface="微软雅黑" panose="020B050302020402020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  <a:ea typeface="微软雅黑" panose="020B050302020402020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  <a:ea typeface="微软雅黑" panose="020B0503020204020204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000" b="1">
                <a:latin typeface="Times New Roman" panose="02020603050405020304" pitchFamily="18" charset="0"/>
              </a:rPr>
              <a:t>E</a:t>
            </a:r>
            <a:r>
              <a:rPr lang="en-US" altLang="zh-CN" sz="2000" b="1" baseline="-25000">
                <a:latin typeface="Times New Roman" panose="02020603050405020304" pitchFamily="18" charset="0"/>
              </a:rPr>
              <a:t>C</a:t>
            </a:r>
            <a:endParaRPr lang="en-US" altLang="zh-CN" sz="2000" b="1" baseline="-25000">
              <a:latin typeface="Times New Roman" panose="02020603050405020304" pitchFamily="18" charset="0"/>
            </a:endParaRPr>
          </a:p>
        </p:txBody>
      </p:sp>
      <p:sp>
        <p:nvSpPr>
          <p:cNvPr id="28701" name="Text Box 34"/>
          <p:cNvSpPr txBox="1">
            <a:spLocks noChangeArrowheads="1"/>
          </p:cNvSpPr>
          <p:nvPr/>
        </p:nvSpPr>
        <p:spPr bwMode="auto">
          <a:xfrm>
            <a:off x="8229600" y="3292475"/>
            <a:ext cx="533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  <a:ea typeface="微软雅黑" panose="020B0503020204020204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  <a:ea typeface="微软雅黑" panose="020B0503020204020204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  <a:ea typeface="微软雅黑" panose="020B0503020204020204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  <a:ea typeface="微软雅黑" panose="020B0503020204020204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  <a:ea typeface="微软雅黑" panose="020B050302020402020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  <a:ea typeface="微软雅黑" panose="020B050302020402020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  <a:ea typeface="微软雅黑" panose="020B050302020402020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  <a:ea typeface="微软雅黑" panose="020B050302020402020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  <a:ea typeface="微软雅黑" panose="020B0503020204020204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000" b="1">
                <a:latin typeface="Times New Roman" panose="02020603050405020304" pitchFamily="18" charset="0"/>
              </a:rPr>
              <a:t>E</a:t>
            </a:r>
            <a:r>
              <a:rPr lang="en-US" altLang="zh-CN" sz="2000" b="1" baseline="-25000">
                <a:latin typeface="Times New Roman" panose="02020603050405020304" pitchFamily="18" charset="0"/>
              </a:rPr>
              <a:t>V</a:t>
            </a:r>
            <a:endParaRPr lang="en-US" altLang="zh-CN" sz="2000" b="1" baseline="-25000">
              <a:latin typeface="Times New Roman" panose="02020603050405020304" pitchFamily="18" charset="0"/>
            </a:endParaRPr>
          </a:p>
        </p:txBody>
      </p:sp>
      <p:sp>
        <p:nvSpPr>
          <p:cNvPr id="28702" name="Text Box 35"/>
          <p:cNvSpPr txBox="1">
            <a:spLocks noChangeArrowheads="1"/>
          </p:cNvSpPr>
          <p:nvPr/>
        </p:nvSpPr>
        <p:spPr bwMode="auto">
          <a:xfrm>
            <a:off x="8229600" y="2743200"/>
            <a:ext cx="533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  <a:ea typeface="微软雅黑" panose="020B0503020204020204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  <a:ea typeface="微软雅黑" panose="020B0503020204020204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  <a:ea typeface="微软雅黑" panose="020B0503020204020204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  <a:ea typeface="微软雅黑" panose="020B0503020204020204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  <a:ea typeface="微软雅黑" panose="020B050302020402020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  <a:ea typeface="微软雅黑" panose="020B050302020402020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  <a:ea typeface="微软雅黑" panose="020B050302020402020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  <a:ea typeface="微软雅黑" panose="020B050302020402020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  <a:ea typeface="微软雅黑" panose="020B0503020204020204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000" b="1">
                <a:latin typeface="Times New Roman" panose="02020603050405020304" pitchFamily="18" charset="0"/>
              </a:rPr>
              <a:t>E</a:t>
            </a:r>
            <a:r>
              <a:rPr lang="en-US" altLang="zh-CN" sz="2000" b="1" baseline="-25000">
                <a:latin typeface="Times New Roman" panose="02020603050405020304" pitchFamily="18" charset="0"/>
              </a:rPr>
              <a:t>i</a:t>
            </a:r>
            <a:endParaRPr lang="en-US" altLang="zh-CN" sz="2000" b="1" baseline="-25000">
              <a:latin typeface="Times New Roman" panose="02020603050405020304" pitchFamily="18" charset="0"/>
            </a:endParaRPr>
          </a:p>
        </p:txBody>
      </p:sp>
      <p:sp>
        <p:nvSpPr>
          <p:cNvPr id="28703" name="Text Box 36"/>
          <p:cNvSpPr txBox="1">
            <a:spLocks noChangeArrowheads="1"/>
          </p:cNvSpPr>
          <p:nvPr/>
        </p:nvSpPr>
        <p:spPr bwMode="auto">
          <a:xfrm>
            <a:off x="8229600" y="2971800"/>
            <a:ext cx="533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  <a:ea typeface="微软雅黑" panose="020B0503020204020204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  <a:ea typeface="微软雅黑" panose="020B0503020204020204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  <a:ea typeface="微软雅黑" panose="020B0503020204020204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  <a:ea typeface="微软雅黑" panose="020B0503020204020204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  <a:ea typeface="微软雅黑" panose="020B050302020402020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  <a:ea typeface="微软雅黑" panose="020B050302020402020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  <a:ea typeface="微软雅黑" panose="020B050302020402020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  <a:ea typeface="微软雅黑" panose="020B050302020402020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  <a:ea typeface="微软雅黑" panose="020B0503020204020204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000" b="1">
                <a:latin typeface="Times New Roman" panose="02020603050405020304" pitchFamily="18" charset="0"/>
              </a:rPr>
              <a:t>E</a:t>
            </a:r>
            <a:r>
              <a:rPr lang="en-US" altLang="zh-CN" sz="2000" b="1" baseline="-25000">
                <a:latin typeface="Times New Roman" panose="02020603050405020304" pitchFamily="18" charset="0"/>
              </a:rPr>
              <a:t>Fs</a:t>
            </a:r>
            <a:endParaRPr lang="en-US" altLang="zh-CN" sz="2000" b="1" baseline="-25000">
              <a:latin typeface="Times New Roman" panose="02020603050405020304" pitchFamily="18" charset="0"/>
            </a:endParaRPr>
          </a:p>
        </p:txBody>
      </p:sp>
      <p:sp>
        <p:nvSpPr>
          <p:cNvPr id="28704" name="Text Box 37"/>
          <p:cNvSpPr txBox="1">
            <a:spLocks noChangeArrowheads="1"/>
          </p:cNvSpPr>
          <p:nvPr/>
        </p:nvSpPr>
        <p:spPr bwMode="auto">
          <a:xfrm>
            <a:off x="8016875" y="1608138"/>
            <a:ext cx="914400" cy="457200"/>
          </a:xfrm>
          <a:prstGeom prst="rect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  <a:ea typeface="微软雅黑" panose="020B0503020204020204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  <a:ea typeface="微软雅黑" panose="020B0503020204020204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  <a:ea typeface="微软雅黑" panose="020B0503020204020204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  <a:ea typeface="微软雅黑" panose="020B0503020204020204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  <a:ea typeface="微软雅黑" panose="020B050302020402020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  <a:ea typeface="微软雅黑" panose="020B050302020402020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  <a:ea typeface="微软雅黑" panose="020B050302020402020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  <a:ea typeface="微软雅黑" panose="020B050302020402020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  <a:ea typeface="微软雅黑" panose="020B0503020204020204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400" b="1">
                <a:latin typeface="Times New Roman" panose="02020603050405020304" pitchFamily="18" charset="0"/>
              </a:rPr>
              <a:t>V</a:t>
            </a:r>
            <a:r>
              <a:rPr lang="en-US" altLang="zh-CN" sz="2400" b="1" baseline="-25000">
                <a:latin typeface="Times New Roman" panose="02020603050405020304" pitchFamily="18" charset="0"/>
              </a:rPr>
              <a:t>G</a:t>
            </a:r>
            <a:r>
              <a:rPr lang="en-US" altLang="zh-CN" sz="2000" b="1">
                <a:latin typeface="Times New Roman" panose="02020603050405020304" pitchFamily="18" charset="0"/>
              </a:rPr>
              <a:t>&gt;</a:t>
            </a:r>
            <a:r>
              <a:rPr lang="en-US" altLang="zh-CN" sz="2400" b="1">
                <a:latin typeface="Times New Roman" panose="02020603050405020304" pitchFamily="18" charset="0"/>
              </a:rPr>
              <a:t>0</a:t>
            </a:r>
            <a:endParaRPr lang="en-US" altLang="zh-CN" sz="2400" b="1">
              <a:latin typeface="Times New Roman" panose="02020603050405020304" pitchFamily="18" charset="0"/>
            </a:endParaRPr>
          </a:p>
        </p:txBody>
      </p:sp>
      <p:sp>
        <p:nvSpPr>
          <p:cNvPr id="28705" name="Text Box 55"/>
          <p:cNvSpPr txBox="1">
            <a:spLocks noChangeArrowheads="1"/>
          </p:cNvSpPr>
          <p:nvPr/>
        </p:nvSpPr>
        <p:spPr bwMode="auto">
          <a:xfrm>
            <a:off x="5715000" y="3124200"/>
            <a:ext cx="60960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  <a:ea typeface="微软雅黑" panose="020B0503020204020204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  <a:ea typeface="微软雅黑" panose="020B0503020204020204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  <a:ea typeface="微软雅黑" panose="020B0503020204020204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  <a:ea typeface="微软雅黑" panose="020B0503020204020204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  <a:ea typeface="微软雅黑" panose="020B050302020402020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  <a:ea typeface="微软雅黑" panose="020B050302020402020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  <a:ea typeface="微软雅黑" panose="020B050302020402020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  <a:ea typeface="微软雅黑" panose="020B050302020402020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  <a:ea typeface="微软雅黑" panose="020B0503020204020204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zh-CN" altLang="zh-CN" sz="2000" b="1" baseline="-25000">
              <a:latin typeface="Times New Roman" panose="02020603050405020304" pitchFamily="18" charset="0"/>
            </a:endParaRPr>
          </a:p>
        </p:txBody>
      </p:sp>
      <p:sp>
        <p:nvSpPr>
          <p:cNvPr id="28706" name="Text Box 56"/>
          <p:cNvSpPr txBox="1">
            <a:spLocks noChangeArrowheads="1"/>
          </p:cNvSpPr>
          <p:nvPr/>
        </p:nvSpPr>
        <p:spPr bwMode="auto">
          <a:xfrm>
            <a:off x="8382000" y="4572000"/>
            <a:ext cx="533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  <a:ea typeface="微软雅黑" panose="020B0503020204020204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  <a:ea typeface="微软雅黑" panose="020B0503020204020204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  <a:ea typeface="微软雅黑" panose="020B0503020204020204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  <a:ea typeface="微软雅黑" panose="020B0503020204020204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  <a:ea typeface="微软雅黑" panose="020B050302020402020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  <a:ea typeface="微软雅黑" panose="020B050302020402020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  <a:ea typeface="微软雅黑" panose="020B050302020402020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  <a:ea typeface="微软雅黑" panose="020B050302020402020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  <a:ea typeface="微软雅黑" panose="020B0503020204020204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000" b="1" i="1">
                <a:latin typeface="Times New Roman" panose="02020603050405020304" pitchFamily="18" charset="0"/>
              </a:rPr>
              <a:t>x</a:t>
            </a:r>
            <a:endParaRPr lang="en-US" altLang="zh-CN" sz="2000" b="1" i="1" baseline="-25000">
              <a:latin typeface="Times New Roman" panose="02020603050405020304" pitchFamily="18" charset="0"/>
            </a:endParaRPr>
          </a:p>
        </p:txBody>
      </p:sp>
      <p:sp>
        <p:nvSpPr>
          <p:cNvPr id="197695" name="Text Box 63"/>
          <p:cNvSpPr txBox="1">
            <a:spLocks noChangeArrowheads="1"/>
          </p:cNvSpPr>
          <p:nvPr/>
        </p:nvSpPr>
        <p:spPr bwMode="auto">
          <a:xfrm>
            <a:off x="4724400" y="1600200"/>
            <a:ext cx="1595438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400" b="1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黑体" panose="02010609060101010101" pitchFamily="2" charset="-122"/>
              </a:rPr>
              <a:t>P</a:t>
            </a:r>
            <a:r>
              <a:rPr lang="zh-CN" altLang="en-US" sz="2400" b="1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黑体" panose="02010609060101010101" pitchFamily="2" charset="-122"/>
              </a:rPr>
              <a:t>型半导体</a:t>
            </a:r>
            <a:endParaRPr lang="zh-CN" altLang="en-US" sz="2400" b="1"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cxnSp>
        <p:nvCxnSpPr>
          <p:cNvPr id="28708" name="AutoShape 64"/>
          <p:cNvCxnSpPr>
            <a:cxnSpLocks noChangeShapeType="1"/>
            <a:stCxn id="28674" idx="2"/>
            <a:endCxn id="28674" idx="2"/>
          </p:cNvCxnSpPr>
          <p:nvPr/>
        </p:nvCxnSpPr>
        <p:spPr bwMode="auto">
          <a:xfrm>
            <a:off x="6858000" y="5168900"/>
            <a:ext cx="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8709" name="Line 65"/>
          <p:cNvSpPr>
            <a:spLocks noChangeShapeType="1"/>
          </p:cNvSpPr>
          <p:nvPr/>
        </p:nvSpPr>
        <p:spPr bwMode="auto">
          <a:xfrm>
            <a:off x="6781800" y="4343400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8710" name="Line 66"/>
          <p:cNvSpPr>
            <a:spLocks noChangeShapeType="1"/>
          </p:cNvSpPr>
          <p:nvPr/>
        </p:nvSpPr>
        <p:spPr bwMode="auto">
          <a:xfrm>
            <a:off x="6553200" y="4343400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8711" name="Line 67"/>
          <p:cNvSpPr>
            <a:spLocks noChangeShapeType="1"/>
          </p:cNvSpPr>
          <p:nvPr/>
        </p:nvSpPr>
        <p:spPr bwMode="auto">
          <a:xfrm>
            <a:off x="6553200" y="4495800"/>
            <a:ext cx="22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8712" name="Text Box 68"/>
          <p:cNvSpPr txBox="1">
            <a:spLocks noChangeArrowheads="1"/>
          </p:cNvSpPr>
          <p:nvPr/>
        </p:nvSpPr>
        <p:spPr bwMode="auto">
          <a:xfrm>
            <a:off x="6781800" y="4114800"/>
            <a:ext cx="533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  <a:ea typeface="微软雅黑" panose="020B0503020204020204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  <a:ea typeface="微软雅黑" panose="020B0503020204020204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  <a:ea typeface="微软雅黑" panose="020B0503020204020204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  <a:ea typeface="微软雅黑" panose="020B0503020204020204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  <a:ea typeface="微软雅黑" panose="020B050302020402020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  <a:ea typeface="微软雅黑" panose="020B050302020402020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  <a:ea typeface="微软雅黑" panose="020B050302020402020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  <a:ea typeface="微软雅黑" panose="020B050302020402020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  <a:ea typeface="微软雅黑" panose="020B0503020204020204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000" b="1" i="1">
                <a:latin typeface="Times New Roman" panose="02020603050405020304" pitchFamily="18" charset="0"/>
              </a:rPr>
              <a:t>x</a:t>
            </a:r>
            <a:r>
              <a:rPr lang="en-US" altLang="zh-CN" sz="2000" b="1" i="1" baseline="-25000">
                <a:latin typeface="Times New Roman" panose="02020603050405020304" pitchFamily="18" charset="0"/>
              </a:rPr>
              <a:t>d</a:t>
            </a:r>
            <a:endParaRPr lang="en-US" altLang="zh-CN" sz="2000" b="1" i="1" baseline="-25000">
              <a:latin typeface="Times New Roman" panose="02020603050405020304" pitchFamily="18" charset="0"/>
            </a:endParaRPr>
          </a:p>
        </p:txBody>
      </p:sp>
      <p:pic>
        <p:nvPicPr>
          <p:cNvPr id="28713" name="Picture 51" descr="C:\Users\Administrator\AppData\Roaming\Tencent\Users\1976565693\QQ\WinTemp\RichOle\XQ26VNUWKZ%B@O`7IAXD3WO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0"/>
            <a:ext cx="2895600" cy="153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7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7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7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7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7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704" name="Text Box 48"/>
          <p:cNvSpPr txBox="1">
            <a:spLocks noChangeArrowheads="1"/>
          </p:cNvSpPr>
          <p:nvPr/>
        </p:nvSpPr>
        <p:spPr bwMode="auto">
          <a:xfrm>
            <a:off x="228600" y="533400"/>
            <a:ext cx="62484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zh-CN" altLang="en-US" sz="2400" b="1">
                <a:solidFill>
                  <a:srgbClr val="008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黑体" panose="02010609060101010101" pitchFamily="2" charset="-122"/>
              </a:rPr>
              <a:t>（</a:t>
            </a:r>
            <a:r>
              <a:rPr lang="en-US" altLang="zh-CN" sz="2400" b="1">
                <a:solidFill>
                  <a:srgbClr val="008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黑体" panose="02010609060101010101" pitchFamily="2" charset="-122"/>
              </a:rPr>
              <a:t>3</a:t>
            </a:r>
            <a:r>
              <a:rPr lang="zh-CN" altLang="en-US" sz="2400" b="1">
                <a:solidFill>
                  <a:srgbClr val="008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黑体" panose="02010609060101010101" pitchFamily="2" charset="-122"/>
              </a:rPr>
              <a:t>）少数载流子反型状态</a:t>
            </a:r>
            <a:endParaRPr lang="zh-CN" altLang="en-US" sz="2000" b="1">
              <a:solidFill>
                <a:srgbClr val="0080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pic>
        <p:nvPicPr>
          <p:cNvPr id="198705" name="Picture 49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20" t="32530" r="18987" b="17349"/>
          <a:stretch>
            <a:fillRect/>
          </a:stretch>
        </p:blipFill>
        <p:spPr bwMode="auto">
          <a:xfrm>
            <a:off x="228600" y="1265238"/>
            <a:ext cx="4495800" cy="3652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8706" name="Picture 5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20" t="32370" r="18987" b="17509"/>
          <a:stretch>
            <a:fillRect/>
          </a:stretch>
        </p:blipFill>
        <p:spPr bwMode="auto">
          <a:xfrm>
            <a:off x="228600" y="1265238"/>
            <a:ext cx="4495800" cy="3652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8707" name="Picture 5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20" t="32530" r="18987" b="17349"/>
          <a:stretch>
            <a:fillRect/>
          </a:stretch>
        </p:blipFill>
        <p:spPr bwMode="auto">
          <a:xfrm>
            <a:off x="228600" y="1265238"/>
            <a:ext cx="4495800" cy="3652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8708" name="Picture 5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20" t="32370" r="18987" b="17509"/>
          <a:stretch>
            <a:fillRect/>
          </a:stretch>
        </p:blipFill>
        <p:spPr bwMode="auto">
          <a:xfrm>
            <a:off x="228600" y="1265238"/>
            <a:ext cx="4495800" cy="3652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8709" name="Picture 5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20" t="32530" r="18987" b="17349"/>
          <a:stretch>
            <a:fillRect/>
          </a:stretch>
        </p:blipFill>
        <p:spPr bwMode="auto">
          <a:xfrm>
            <a:off x="228600" y="1265238"/>
            <a:ext cx="4495800" cy="3652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704" name="Rectangle 55"/>
          <p:cNvSpPr>
            <a:spLocks noChangeArrowheads="1"/>
          </p:cNvSpPr>
          <p:nvPr/>
        </p:nvSpPr>
        <p:spPr bwMode="auto">
          <a:xfrm>
            <a:off x="4724400" y="1260475"/>
            <a:ext cx="4267200" cy="3657600"/>
          </a:xfrm>
          <a:prstGeom prst="rect">
            <a:avLst/>
          </a:prstGeom>
          <a:solidFill>
            <a:srgbClr val="7AA5EA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  <a:ea typeface="微软雅黑" panose="020B0503020204020204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  <a:ea typeface="微软雅黑" panose="020B0503020204020204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  <a:ea typeface="微软雅黑" panose="020B0503020204020204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  <a:ea typeface="微软雅黑" panose="020B0503020204020204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  <a:ea typeface="微软雅黑" panose="020B050302020402020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  <a:ea typeface="微软雅黑" panose="020B050302020402020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  <a:ea typeface="微软雅黑" panose="020B050302020402020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  <a:ea typeface="微软雅黑" panose="020B050302020402020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  <a:ea typeface="微软雅黑" panose="020B050302020402020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latin typeface="Tahoma" panose="020B0604030504040204" pitchFamily="34" charset="0"/>
            </a:endParaRPr>
          </a:p>
        </p:txBody>
      </p:sp>
      <p:sp>
        <p:nvSpPr>
          <p:cNvPr id="29705" name="Rectangle 57"/>
          <p:cNvSpPr>
            <a:spLocks noChangeArrowheads="1"/>
          </p:cNvSpPr>
          <p:nvPr/>
        </p:nvSpPr>
        <p:spPr bwMode="auto">
          <a:xfrm>
            <a:off x="4724400" y="1260475"/>
            <a:ext cx="4267200" cy="3657600"/>
          </a:xfrm>
          <a:prstGeom prst="rect">
            <a:avLst/>
          </a:prstGeom>
          <a:solidFill>
            <a:srgbClr val="7AA5EA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  <a:ea typeface="微软雅黑" panose="020B0503020204020204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  <a:ea typeface="微软雅黑" panose="020B0503020204020204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  <a:ea typeface="微软雅黑" panose="020B0503020204020204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  <a:ea typeface="微软雅黑" panose="020B0503020204020204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  <a:ea typeface="微软雅黑" panose="020B050302020402020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  <a:ea typeface="微软雅黑" panose="020B050302020402020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  <a:ea typeface="微软雅黑" panose="020B050302020402020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  <a:ea typeface="微软雅黑" panose="020B050302020402020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  <a:ea typeface="微软雅黑" panose="020B050302020402020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latin typeface="Tahoma" panose="020B0604030504040204" pitchFamily="34" charset="0"/>
            </a:endParaRPr>
          </a:p>
        </p:txBody>
      </p:sp>
      <p:sp>
        <p:nvSpPr>
          <p:cNvPr id="29706" name="Rectangle 58"/>
          <p:cNvSpPr>
            <a:spLocks noChangeArrowheads="1"/>
          </p:cNvSpPr>
          <p:nvPr/>
        </p:nvSpPr>
        <p:spPr bwMode="auto">
          <a:xfrm>
            <a:off x="6172200" y="3851275"/>
            <a:ext cx="152400" cy="457200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  <a:ea typeface="微软雅黑" panose="020B0503020204020204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  <a:ea typeface="微软雅黑" panose="020B0503020204020204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  <a:ea typeface="微软雅黑" panose="020B0503020204020204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  <a:ea typeface="微软雅黑" panose="020B0503020204020204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  <a:ea typeface="微软雅黑" panose="020B050302020402020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  <a:ea typeface="微软雅黑" panose="020B050302020402020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  <a:ea typeface="微软雅黑" panose="020B050302020402020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  <a:ea typeface="微软雅黑" panose="020B050302020402020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  <a:ea typeface="微软雅黑" panose="020B050302020402020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latin typeface="Tahoma" panose="020B0604030504040204" pitchFamily="34" charset="0"/>
            </a:endParaRPr>
          </a:p>
        </p:txBody>
      </p:sp>
      <p:sp>
        <p:nvSpPr>
          <p:cNvPr id="29707" name="Rectangle 59"/>
          <p:cNvSpPr>
            <a:spLocks noChangeArrowheads="1"/>
          </p:cNvSpPr>
          <p:nvPr/>
        </p:nvSpPr>
        <p:spPr bwMode="auto">
          <a:xfrm>
            <a:off x="6553200" y="4308475"/>
            <a:ext cx="152400" cy="457200"/>
          </a:xfrm>
          <a:prstGeom prst="rect">
            <a:avLst/>
          </a:prstGeom>
          <a:solidFill>
            <a:srgbClr val="CCFF33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  <a:ea typeface="微软雅黑" panose="020B0503020204020204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  <a:ea typeface="微软雅黑" panose="020B0503020204020204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  <a:ea typeface="微软雅黑" panose="020B0503020204020204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  <a:ea typeface="微软雅黑" panose="020B0503020204020204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  <a:ea typeface="微软雅黑" panose="020B050302020402020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  <a:ea typeface="微软雅黑" panose="020B050302020402020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  <a:ea typeface="微软雅黑" panose="020B050302020402020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  <a:ea typeface="微软雅黑" panose="020B050302020402020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  <a:ea typeface="微软雅黑" panose="020B050302020402020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latin typeface="Tahoma" panose="020B0604030504040204" pitchFamily="34" charset="0"/>
            </a:endParaRPr>
          </a:p>
        </p:txBody>
      </p:sp>
      <p:sp>
        <p:nvSpPr>
          <p:cNvPr id="29708" name="Line 60"/>
          <p:cNvSpPr>
            <a:spLocks noChangeShapeType="1"/>
          </p:cNvSpPr>
          <p:nvPr/>
        </p:nvSpPr>
        <p:spPr bwMode="auto">
          <a:xfrm>
            <a:off x="5105400" y="4308475"/>
            <a:ext cx="3505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9709" name="Line 61"/>
          <p:cNvSpPr>
            <a:spLocks noChangeShapeType="1"/>
          </p:cNvSpPr>
          <p:nvPr/>
        </p:nvSpPr>
        <p:spPr bwMode="auto">
          <a:xfrm flipV="1">
            <a:off x="5105400" y="3775075"/>
            <a:ext cx="0" cy="1066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9710" name="Text Box 62"/>
          <p:cNvSpPr txBox="1">
            <a:spLocks noChangeArrowheads="1"/>
          </p:cNvSpPr>
          <p:nvPr/>
        </p:nvSpPr>
        <p:spPr bwMode="auto">
          <a:xfrm>
            <a:off x="6629400" y="4521200"/>
            <a:ext cx="533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  <a:ea typeface="微软雅黑" panose="020B0503020204020204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  <a:ea typeface="微软雅黑" panose="020B0503020204020204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  <a:ea typeface="微软雅黑" panose="020B0503020204020204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  <a:ea typeface="微软雅黑" panose="020B0503020204020204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  <a:ea typeface="微软雅黑" panose="020B050302020402020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  <a:ea typeface="微软雅黑" panose="020B050302020402020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  <a:ea typeface="微软雅黑" panose="020B050302020402020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  <a:ea typeface="微软雅黑" panose="020B050302020402020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  <a:ea typeface="微软雅黑" panose="020B0503020204020204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000" b="1">
                <a:latin typeface="Times New Roman" panose="02020603050405020304" pitchFamily="18" charset="0"/>
              </a:rPr>
              <a:t>Q</a:t>
            </a:r>
            <a:r>
              <a:rPr lang="en-US" altLang="zh-CN" sz="2000" b="1" baseline="-25000">
                <a:latin typeface="Times New Roman" panose="02020603050405020304" pitchFamily="18" charset="0"/>
              </a:rPr>
              <a:t>n</a:t>
            </a:r>
            <a:endParaRPr lang="en-US" altLang="zh-CN" sz="2000" b="1" baseline="-25000">
              <a:latin typeface="Times New Roman" panose="02020603050405020304" pitchFamily="18" charset="0"/>
            </a:endParaRPr>
          </a:p>
        </p:txBody>
      </p:sp>
      <p:sp>
        <p:nvSpPr>
          <p:cNvPr id="29711" name="Text Box 63"/>
          <p:cNvSpPr txBox="1">
            <a:spLocks noChangeArrowheads="1"/>
          </p:cNvSpPr>
          <p:nvPr/>
        </p:nvSpPr>
        <p:spPr bwMode="auto">
          <a:xfrm>
            <a:off x="5715000" y="3851275"/>
            <a:ext cx="533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  <a:ea typeface="微软雅黑" panose="020B0503020204020204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  <a:ea typeface="微软雅黑" panose="020B0503020204020204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  <a:ea typeface="微软雅黑" panose="020B0503020204020204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  <a:ea typeface="微软雅黑" panose="020B0503020204020204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  <a:ea typeface="微软雅黑" panose="020B050302020402020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  <a:ea typeface="微软雅黑" panose="020B050302020402020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  <a:ea typeface="微软雅黑" panose="020B050302020402020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  <a:ea typeface="微软雅黑" panose="020B050302020402020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  <a:ea typeface="微软雅黑" panose="020B0503020204020204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000" b="1">
                <a:latin typeface="Times New Roman" panose="02020603050405020304" pitchFamily="18" charset="0"/>
              </a:rPr>
              <a:t>Q</a:t>
            </a:r>
            <a:r>
              <a:rPr lang="en-US" altLang="zh-CN" sz="2000" b="1" baseline="-25000">
                <a:latin typeface="Times New Roman" panose="02020603050405020304" pitchFamily="18" charset="0"/>
              </a:rPr>
              <a:t>m</a:t>
            </a:r>
            <a:endParaRPr lang="en-US" altLang="zh-CN" sz="2000" b="1" baseline="-25000">
              <a:latin typeface="Times New Roman" panose="02020603050405020304" pitchFamily="18" charset="0"/>
            </a:endParaRPr>
          </a:p>
        </p:txBody>
      </p:sp>
      <p:graphicFrame>
        <p:nvGraphicFramePr>
          <p:cNvPr id="29712" name="Object 64"/>
          <p:cNvGraphicFramePr>
            <a:graphicFrameLocks noChangeAspect="1"/>
          </p:cNvGraphicFramePr>
          <p:nvPr/>
        </p:nvGraphicFramePr>
        <p:xfrm>
          <a:off x="5153025" y="3622675"/>
          <a:ext cx="333375" cy="360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47" name="公式" r:id="rId6" imgW="152400" imgH="165100" progId="Equation.3">
                  <p:embed/>
                </p:oleObj>
              </mc:Choice>
              <mc:Fallback>
                <p:oleObj name="公式" r:id="rId6" imgW="152400" imgH="165100" progId="Equation.3">
                  <p:embed/>
                  <p:pic>
                    <p:nvPicPr>
                      <p:cNvPr id="0" name="图片 3584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53025" y="3622675"/>
                        <a:ext cx="333375" cy="360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9713" name="Group 97"/>
          <p:cNvGrpSpPr/>
          <p:nvPr/>
        </p:nvGrpSpPr>
        <p:grpSpPr bwMode="auto">
          <a:xfrm>
            <a:off x="304800" y="5070475"/>
            <a:ext cx="8726488" cy="1330325"/>
            <a:chOff x="192" y="3360"/>
            <a:chExt cx="5497" cy="838"/>
          </a:xfrm>
        </p:grpSpPr>
        <p:sp>
          <p:nvSpPr>
            <p:cNvPr id="198712" name="Text Box 56"/>
            <p:cNvSpPr txBox="1">
              <a:spLocks noChangeArrowheads="1"/>
            </p:cNvSpPr>
            <p:nvPr/>
          </p:nvSpPr>
          <p:spPr bwMode="auto">
            <a:xfrm>
              <a:off x="816" y="3658"/>
              <a:ext cx="4800" cy="523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zh-CN" altLang="en-US" sz="2400" b="1" dirty="0">
                  <a:effectLst>
                    <a:outerShdw blurRad="38100" dist="38100" dir="2700000" algn="tl">
                      <a:srgbClr val="FFFFFF"/>
                    </a:outerShdw>
                  </a:effectLst>
                  <a:latin typeface="Times New Roman" panose="02020603050405020304" pitchFamily="18" charset="0"/>
                  <a:ea typeface="微软雅黑" panose="020B0503020204020204" charset="-122"/>
                </a:rPr>
                <a:t>（</a:t>
              </a:r>
              <a:r>
                <a:rPr lang="en-US" altLang="zh-CN" sz="2400" b="1" dirty="0">
                  <a:effectLst>
                    <a:outerShdw blurRad="38100" dist="38100" dir="2700000" algn="tl">
                      <a:srgbClr val="FFFFFF"/>
                    </a:outerShdw>
                  </a:effectLst>
                  <a:latin typeface="Times New Roman" panose="02020603050405020304" pitchFamily="18" charset="0"/>
                  <a:ea typeface="微软雅黑" panose="020B0503020204020204" charset="-122"/>
                </a:rPr>
                <a:t>1</a:t>
              </a:r>
              <a:r>
                <a:rPr lang="zh-CN" altLang="en-US" sz="2400" b="1" dirty="0">
                  <a:effectLst>
                    <a:outerShdw blurRad="38100" dist="38100" dir="2700000" algn="tl">
                      <a:srgbClr val="FFFFFF"/>
                    </a:outerShdw>
                  </a:effectLst>
                  <a:latin typeface="Times New Roman" panose="02020603050405020304" pitchFamily="18" charset="0"/>
                  <a:ea typeface="微软雅黑" panose="020B0503020204020204" charset="-122"/>
                </a:rPr>
                <a:t>）表面能带向下弯曲；（</a:t>
              </a:r>
              <a:r>
                <a:rPr lang="en-US" altLang="zh-CN" sz="2400" b="1" dirty="0">
                  <a:effectLst>
                    <a:outerShdw blurRad="38100" dist="38100" dir="2700000" algn="tl">
                      <a:srgbClr val="FFFFFF"/>
                    </a:outerShdw>
                  </a:effectLst>
                  <a:latin typeface="Times New Roman" panose="02020603050405020304" pitchFamily="18" charset="0"/>
                  <a:ea typeface="微软雅黑" panose="020B0503020204020204" charset="-122"/>
                </a:rPr>
                <a:t>2</a:t>
              </a:r>
              <a:r>
                <a:rPr lang="zh-CN" altLang="en-US" sz="2400" b="1" dirty="0">
                  <a:effectLst>
                    <a:outerShdw blurRad="38100" dist="38100" dir="2700000" algn="tl">
                      <a:srgbClr val="FFFFFF"/>
                    </a:outerShdw>
                  </a:effectLst>
                  <a:latin typeface="Times New Roman" panose="02020603050405020304" pitchFamily="18" charset="0"/>
                  <a:ea typeface="微软雅黑" panose="020B0503020204020204" charset="-122"/>
                </a:rPr>
                <a:t>）表面上的多子浓度远少于体内，基本上耗尽，表面带负电。</a:t>
              </a:r>
              <a:endParaRPr lang="zh-CN" altLang="en-US" sz="2400" b="1" dirty="0">
                <a:solidFill>
                  <a:srgbClr val="FF99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微软雅黑" panose="020B0503020204020204" charset="-122"/>
              </a:endParaRPr>
            </a:p>
          </p:txBody>
        </p:sp>
        <p:sp>
          <p:nvSpPr>
            <p:cNvPr id="198721" name="Rectangle 65"/>
            <p:cNvSpPr>
              <a:spLocks noChangeArrowheads="1"/>
            </p:cNvSpPr>
            <p:nvPr/>
          </p:nvSpPr>
          <p:spPr bwMode="auto">
            <a:xfrm>
              <a:off x="192" y="3360"/>
              <a:ext cx="5497" cy="838"/>
            </a:xfrm>
            <a:prstGeom prst="rect">
              <a:avLst/>
            </a:prstGeom>
            <a:solidFill>
              <a:schemeClr val="accent6"/>
            </a:solidFill>
            <a:ln w="28575">
              <a:solidFill>
                <a:srgbClr val="C00000"/>
              </a:solidFill>
              <a:miter lim="800000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 dirty="0">
                <a:ea typeface="微软雅黑" panose="020B0503020204020204" charset="-122"/>
              </a:endParaRPr>
            </a:p>
          </p:txBody>
        </p:sp>
        <p:sp>
          <p:nvSpPr>
            <p:cNvPr id="198722" name="Text Box 66"/>
            <p:cNvSpPr txBox="1">
              <a:spLocks noChangeArrowheads="1"/>
            </p:cNvSpPr>
            <p:nvPr/>
          </p:nvSpPr>
          <p:spPr bwMode="auto">
            <a:xfrm>
              <a:off x="816" y="3376"/>
              <a:ext cx="4800" cy="756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zh-CN" altLang="en-US" sz="2400" b="1" dirty="0">
                  <a:effectLst>
                    <a:outerShdw blurRad="38100" dist="38100" dir="2700000" algn="tl">
                      <a:srgbClr val="FFFFFF"/>
                    </a:outerShdw>
                  </a:effectLst>
                  <a:latin typeface="Times New Roman" panose="02020603050405020304" pitchFamily="18" charset="0"/>
                  <a:ea typeface="微软雅黑" panose="020B0503020204020204" charset="-122"/>
                </a:rPr>
                <a:t>（</a:t>
              </a:r>
              <a:r>
                <a:rPr lang="en-US" altLang="zh-CN" sz="2400" b="1" dirty="0">
                  <a:effectLst>
                    <a:outerShdw blurRad="38100" dist="38100" dir="2700000" algn="tl">
                      <a:srgbClr val="FFFFFF"/>
                    </a:outerShdw>
                  </a:effectLst>
                  <a:latin typeface="Times New Roman" panose="02020603050405020304" pitchFamily="18" charset="0"/>
                  <a:ea typeface="微软雅黑" panose="020B0503020204020204" charset="-122"/>
                </a:rPr>
                <a:t>1</a:t>
              </a:r>
              <a:r>
                <a:rPr lang="zh-CN" altLang="en-US" sz="2400" b="1" dirty="0">
                  <a:effectLst>
                    <a:outerShdw blurRad="38100" dist="38100" dir="2700000" algn="tl">
                      <a:srgbClr val="FFFFFF"/>
                    </a:outerShdw>
                  </a:effectLst>
                  <a:latin typeface="Times New Roman" panose="02020603050405020304" pitchFamily="18" charset="0"/>
                  <a:ea typeface="微软雅黑" panose="020B0503020204020204" charset="-122"/>
                </a:rPr>
                <a:t>）</a:t>
              </a:r>
              <a:r>
                <a:rPr lang="en-US" altLang="zh-CN" sz="2400" b="1" i="1" dirty="0" err="1">
                  <a:effectLst>
                    <a:outerShdw blurRad="38100" dist="38100" dir="2700000" algn="tl">
                      <a:srgbClr val="FFFFFF"/>
                    </a:outerShdw>
                  </a:effectLst>
                  <a:latin typeface="Times New Roman" panose="02020603050405020304" pitchFamily="18" charset="0"/>
                  <a:ea typeface="微软雅黑" panose="020B0503020204020204" charset="-122"/>
                </a:rPr>
                <a:t>E</a:t>
              </a:r>
              <a:r>
                <a:rPr lang="en-US" altLang="zh-CN" sz="2400" b="1" i="1" baseline="-25000" dirty="0" err="1">
                  <a:effectLst>
                    <a:outerShdw blurRad="38100" dist="38100" dir="2700000" algn="tl">
                      <a:srgbClr val="FFFFFF"/>
                    </a:outerShdw>
                  </a:effectLst>
                  <a:latin typeface="Times New Roman" panose="02020603050405020304" pitchFamily="18" charset="0"/>
                  <a:ea typeface="微软雅黑" panose="020B0503020204020204" charset="-122"/>
                </a:rPr>
                <a:t>i</a:t>
              </a:r>
              <a:r>
                <a:rPr lang="zh-CN" altLang="en-US" sz="2400" b="1" dirty="0">
                  <a:effectLst>
                    <a:outerShdw blurRad="38100" dist="38100" dir="2700000" algn="tl">
                      <a:srgbClr val="FFFFFF"/>
                    </a:outerShdw>
                  </a:effectLst>
                  <a:latin typeface="Times New Roman" panose="02020603050405020304" pitchFamily="18" charset="0"/>
                  <a:ea typeface="微软雅黑" panose="020B0503020204020204" charset="-122"/>
                </a:rPr>
                <a:t>与</a:t>
              </a:r>
              <a:r>
                <a:rPr lang="en-US" altLang="zh-CN" sz="2400" b="1" i="1" dirty="0">
                  <a:effectLst>
                    <a:outerShdw blurRad="38100" dist="38100" dir="2700000" algn="tl">
                      <a:srgbClr val="FFFFFF"/>
                    </a:outerShdw>
                  </a:effectLst>
                  <a:latin typeface="Times New Roman" panose="02020603050405020304" pitchFamily="18" charset="0"/>
                  <a:ea typeface="微软雅黑" panose="020B0503020204020204" charset="-122"/>
                </a:rPr>
                <a:t>E</a:t>
              </a:r>
              <a:r>
                <a:rPr lang="en-US" altLang="zh-CN" sz="2400" b="1" i="1" baseline="-25000" dirty="0">
                  <a:effectLst>
                    <a:outerShdw blurRad="38100" dist="38100" dir="2700000" algn="tl">
                      <a:srgbClr val="FFFFFF"/>
                    </a:outerShdw>
                  </a:effectLst>
                  <a:latin typeface="Times New Roman" panose="02020603050405020304" pitchFamily="18" charset="0"/>
                  <a:ea typeface="微软雅黑" panose="020B0503020204020204" charset="-122"/>
                </a:rPr>
                <a:t>F</a:t>
              </a:r>
              <a:r>
                <a:rPr lang="zh-CN" altLang="en-US" sz="2400" b="1" dirty="0">
                  <a:effectLst>
                    <a:outerShdw blurRad="38100" dist="38100" dir="2700000" algn="tl">
                      <a:srgbClr val="FFFFFF"/>
                    </a:outerShdw>
                  </a:effectLst>
                  <a:latin typeface="Times New Roman" panose="02020603050405020304" pitchFamily="18" charset="0"/>
                  <a:ea typeface="微软雅黑" panose="020B0503020204020204" charset="-122"/>
                </a:rPr>
                <a:t>在表面处相交；（</a:t>
              </a:r>
              <a:r>
                <a:rPr lang="en-US" altLang="zh-CN" sz="2400" b="1" dirty="0">
                  <a:effectLst>
                    <a:outerShdw blurRad="38100" dist="38100" dir="2700000" algn="tl">
                      <a:srgbClr val="FFFFFF"/>
                    </a:outerShdw>
                  </a:effectLst>
                  <a:latin typeface="Times New Roman" panose="02020603050405020304" pitchFamily="18" charset="0"/>
                  <a:ea typeface="微软雅黑" panose="020B0503020204020204" charset="-122"/>
                </a:rPr>
                <a:t>2</a:t>
              </a:r>
              <a:r>
                <a:rPr lang="zh-CN" altLang="en-US" sz="2400" b="1" dirty="0">
                  <a:effectLst>
                    <a:outerShdw blurRad="38100" dist="38100" dir="2700000" algn="tl">
                      <a:srgbClr val="FFFFFF"/>
                    </a:outerShdw>
                  </a:effectLst>
                  <a:latin typeface="Times New Roman" panose="02020603050405020304" pitchFamily="18" charset="0"/>
                  <a:ea typeface="微软雅黑" panose="020B0503020204020204" charset="-122"/>
                </a:rPr>
                <a:t>）表面区的少子数大于多子数</a:t>
              </a:r>
              <a:r>
                <a:rPr lang="en-US" altLang="zh-CN" sz="2400" b="1" dirty="0">
                  <a:effectLst>
                    <a:outerShdw blurRad="38100" dist="38100" dir="2700000" algn="tl">
                      <a:srgbClr val="FFFFFF"/>
                    </a:outerShdw>
                  </a:effectLst>
                  <a:latin typeface="Times New Roman" panose="02020603050405020304" pitchFamily="18" charset="0"/>
                  <a:ea typeface="微软雅黑" panose="020B0503020204020204" charset="-122"/>
                </a:rPr>
                <a:t>——</a:t>
              </a:r>
              <a:r>
                <a:rPr lang="zh-CN" altLang="en-US" sz="2400" b="1" dirty="0">
                  <a:effectLst>
                    <a:outerShdw blurRad="38100" dist="38100" dir="2700000" algn="tl">
                      <a:srgbClr val="FFFFFF"/>
                    </a:outerShdw>
                  </a:effectLst>
                  <a:latin typeface="Times New Roman" panose="02020603050405020304" pitchFamily="18" charset="0"/>
                  <a:ea typeface="微软雅黑" panose="020B0503020204020204" charset="-122"/>
                </a:rPr>
                <a:t>表面反型；（</a:t>
              </a:r>
              <a:r>
                <a:rPr lang="en-US" altLang="zh-CN" sz="2400" b="1" dirty="0">
                  <a:effectLst>
                    <a:outerShdw blurRad="38100" dist="38100" dir="2700000" algn="tl">
                      <a:srgbClr val="FFFFFF"/>
                    </a:outerShdw>
                  </a:effectLst>
                  <a:latin typeface="Times New Roman" panose="02020603050405020304" pitchFamily="18" charset="0"/>
                  <a:ea typeface="微软雅黑" panose="020B0503020204020204" charset="-122"/>
                </a:rPr>
                <a:t>3</a:t>
              </a:r>
              <a:r>
                <a:rPr lang="zh-CN" altLang="en-US" sz="2400" b="1" dirty="0">
                  <a:effectLst>
                    <a:outerShdw blurRad="38100" dist="38100" dir="2700000" algn="tl">
                      <a:srgbClr val="FFFFFF"/>
                    </a:outerShdw>
                  </a:effectLst>
                  <a:latin typeface="Times New Roman" panose="02020603050405020304" pitchFamily="18" charset="0"/>
                  <a:ea typeface="微软雅黑" panose="020B0503020204020204" charset="-122"/>
                </a:rPr>
                <a:t>）反型层和半导体内部之间还夹着一层耗尽层。</a:t>
              </a:r>
              <a:endParaRPr lang="zh-CN" altLang="en-US" sz="2400" b="1" dirty="0">
                <a:solidFill>
                  <a:srgbClr val="FF99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微软雅黑" panose="020B0503020204020204" charset="-122"/>
              </a:endParaRPr>
            </a:p>
          </p:txBody>
        </p:sp>
        <p:sp>
          <p:nvSpPr>
            <p:cNvPr id="29747" name="Rectangle 67"/>
            <p:cNvSpPr>
              <a:spLocks noChangeArrowheads="1"/>
            </p:cNvSpPr>
            <p:nvPr/>
          </p:nvSpPr>
          <p:spPr bwMode="auto">
            <a:xfrm>
              <a:off x="197" y="3360"/>
              <a:ext cx="587" cy="830"/>
            </a:xfrm>
            <a:prstGeom prst="rect">
              <a:avLst/>
            </a:prstGeom>
            <a:solidFill>
              <a:srgbClr val="81C3EB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0BD0D9"/>
                </a:buClr>
                <a:buSzPct val="95000"/>
                <a:buFont typeface="Wingdings 2" pitchFamily="18" charset="2"/>
                <a:buChar char=""/>
                <a:defRPr sz="2600">
                  <a:solidFill>
                    <a:schemeClr val="tx1"/>
                  </a:solidFill>
                  <a:latin typeface="Constantia" panose="02030602050306030303" pitchFamily="18" charset="0"/>
                  <a:ea typeface="微软雅黑" panose="020B0503020204020204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1"/>
                </a:buClr>
                <a:buSzPct val="85000"/>
                <a:buFont typeface="Wingdings 2" pitchFamily="18" charset="2"/>
                <a:buChar char=""/>
                <a:defRPr sz="2400">
                  <a:solidFill>
                    <a:schemeClr val="tx1"/>
                  </a:solidFill>
                  <a:latin typeface="Constantia" panose="02030602050306030303" pitchFamily="18" charset="0"/>
                  <a:ea typeface="微软雅黑" panose="020B0503020204020204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 2" pitchFamily="18" charset="2"/>
                <a:buChar char=""/>
                <a:defRPr sz="2100">
                  <a:solidFill>
                    <a:schemeClr val="tx1"/>
                  </a:solidFill>
                  <a:latin typeface="Constantia" panose="02030602050306030303" pitchFamily="18" charset="0"/>
                  <a:ea typeface="微软雅黑" panose="020B0503020204020204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0BD0D9"/>
                </a:buClr>
                <a:buSzPct val="65000"/>
                <a:buFont typeface="Wingdings 2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  <a:ea typeface="微软雅黑" panose="020B0503020204020204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10CF9B"/>
                </a:buClr>
                <a:buSzPct val="65000"/>
                <a:buFont typeface="Wingdings 2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  <a:ea typeface="微软雅黑" panose="020B050302020402020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  <a:ea typeface="微软雅黑" panose="020B050302020402020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  <a:ea typeface="微软雅黑" panose="020B050302020402020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  <a:ea typeface="微软雅黑" panose="020B050302020402020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  <a:ea typeface="微软雅黑" panose="020B0503020204020204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>
                <a:latin typeface="Tahoma" panose="020B0604030504040204" pitchFamily="34" charset="0"/>
              </a:endParaRPr>
            </a:p>
          </p:txBody>
        </p:sp>
        <p:sp>
          <p:nvSpPr>
            <p:cNvPr id="29748" name="Text Box 68"/>
            <p:cNvSpPr txBox="1">
              <a:spLocks noChangeArrowheads="1"/>
            </p:cNvSpPr>
            <p:nvPr/>
          </p:nvSpPr>
          <p:spPr bwMode="auto">
            <a:xfrm>
              <a:off x="192" y="3552"/>
              <a:ext cx="672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0BD0D9"/>
                </a:buClr>
                <a:buSzPct val="95000"/>
                <a:buFont typeface="Wingdings 2" pitchFamily="18" charset="2"/>
                <a:buChar char=""/>
                <a:defRPr sz="2600">
                  <a:solidFill>
                    <a:schemeClr val="tx1"/>
                  </a:solidFill>
                  <a:latin typeface="Constantia" panose="02030602050306030303" pitchFamily="18" charset="0"/>
                  <a:ea typeface="微软雅黑" panose="020B0503020204020204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1"/>
                </a:buClr>
                <a:buSzPct val="85000"/>
                <a:buFont typeface="Wingdings 2" pitchFamily="18" charset="2"/>
                <a:buChar char=""/>
                <a:defRPr sz="2400">
                  <a:solidFill>
                    <a:schemeClr val="tx1"/>
                  </a:solidFill>
                  <a:latin typeface="Constantia" panose="02030602050306030303" pitchFamily="18" charset="0"/>
                  <a:ea typeface="微软雅黑" panose="020B0503020204020204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 2" pitchFamily="18" charset="2"/>
                <a:buChar char=""/>
                <a:defRPr sz="2100">
                  <a:solidFill>
                    <a:schemeClr val="tx1"/>
                  </a:solidFill>
                  <a:latin typeface="Constantia" panose="02030602050306030303" pitchFamily="18" charset="0"/>
                  <a:ea typeface="微软雅黑" panose="020B0503020204020204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0BD0D9"/>
                </a:buClr>
                <a:buSzPct val="65000"/>
                <a:buFont typeface="Wingdings 2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  <a:ea typeface="微软雅黑" panose="020B0503020204020204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10CF9B"/>
                </a:buClr>
                <a:buSzPct val="65000"/>
                <a:buFont typeface="Wingdings 2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  <a:ea typeface="微软雅黑" panose="020B050302020402020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  <a:ea typeface="微软雅黑" panose="020B050302020402020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  <a:ea typeface="微软雅黑" panose="020B050302020402020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  <a:ea typeface="微软雅黑" panose="020B050302020402020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  <a:ea typeface="微软雅黑" panose="020B0503020204020204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3200" b="1">
                  <a:latin typeface="Tahoma" panose="020B0604030504040204" pitchFamily="34" charset="0"/>
                </a:rPr>
                <a:t>特征</a:t>
              </a:r>
              <a:endParaRPr lang="zh-CN" altLang="en-US" sz="3200" b="1">
                <a:latin typeface="Tahoma" panose="020B0604030504040204" pitchFamily="34" charset="0"/>
              </a:endParaRPr>
            </a:p>
          </p:txBody>
        </p:sp>
      </p:grpSp>
      <p:sp>
        <p:nvSpPr>
          <p:cNvPr id="29714" name="Line 70"/>
          <p:cNvSpPr>
            <a:spLocks noChangeShapeType="1"/>
          </p:cNvSpPr>
          <p:nvPr/>
        </p:nvSpPr>
        <p:spPr bwMode="auto">
          <a:xfrm flipV="1">
            <a:off x="6438900" y="1755775"/>
            <a:ext cx="0" cy="2032000"/>
          </a:xfrm>
          <a:prstGeom prst="line">
            <a:avLst/>
          </a:prstGeom>
          <a:noFill/>
          <a:ln w="177800">
            <a:solidFill>
              <a:srgbClr val="33CC33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29715" name="Group 71"/>
          <p:cNvGrpSpPr/>
          <p:nvPr/>
        </p:nvGrpSpPr>
        <p:grpSpPr bwMode="auto">
          <a:xfrm flipV="1">
            <a:off x="6553200" y="2314575"/>
            <a:ext cx="1689100" cy="317500"/>
            <a:chOff x="4128" y="1440"/>
            <a:chExt cx="1072" cy="192"/>
          </a:xfrm>
        </p:grpSpPr>
        <p:sp>
          <p:nvSpPr>
            <p:cNvPr id="29742" name="Freeform 72"/>
            <p:cNvSpPr/>
            <p:nvPr/>
          </p:nvSpPr>
          <p:spPr bwMode="auto">
            <a:xfrm>
              <a:off x="4128" y="1440"/>
              <a:ext cx="288" cy="192"/>
            </a:xfrm>
            <a:custGeom>
              <a:avLst/>
              <a:gdLst>
                <a:gd name="T0" fmla="*/ 0 w 288"/>
                <a:gd name="T1" fmla="*/ 0 h 192"/>
                <a:gd name="T2" fmla="*/ 96 w 288"/>
                <a:gd name="T3" fmla="*/ 144 h 192"/>
                <a:gd name="T4" fmla="*/ 288 w 288"/>
                <a:gd name="T5" fmla="*/ 192 h 192"/>
                <a:gd name="T6" fmla="*/ 0 60000 65536"/>
                <a:gd name="T7" fmla="*/ 0 60000 65536"/>
                <a:gd name="T8" fmla="*/ 0 60000 65536"/>
                <a:gd name="T9" fmla="*/ 0 w 288"/>
                <a:gd name="T10" fmla="*/ 0 h 192"/>
                <a:gd name="T11" fmla="*/ 288 w 288"/>
                <a:gd name="T12" fmla="*/ 192 h 19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88" h="192">
                  <a:moveTo>
                    <a:pt x="0" y="0"/>
                  </a:moveTo>
                  <a:cubicBezTo>
                    <a:pt x="24" y="56"/>
                    <a:pt x="48" y="112"/>
                    <a:pt x="96" y="144"/>
                  </a:cubicBezTo>
                  <a:cubicBezTo>
                    <a:pt x="144" y="176"/>
                    <a:pt x="216" y="184"/>
                    <a:pt x="288" y="192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743" name="Line 73"/>
            <p:cNvSpPr>
              <a:spLocks noChangeShapeType="1"/>
            </p:cNvSpPr>
            <p:nvPr/>
          </p:nvSpPr>
          <p:spPr bwMode="auto">
            <a:xfrm>
              <a:off x="4384" y="1632"/>
              <a:ext cx="81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29716" name="Group 74"/>
          <p:cNvGrpSpPr/>
          <p:nvPr/>
        </p:nvGrpSpPr>
        <p:grpSpPr bwMode="auto">
          <a:xfrm flipV="1">
            <a:off x="6553200" y="3228975"/>
            <a:ext cx="1701800" cy="393700"/>
            <a:chOff x="4136" y="2016"/>
            <a:chExt cx="1072" cy="192"/>
          </a:xfrm>
        </p:grpSpPr>
        <p:sp>
          <p:nvSpPr>
            <p:cNvPr id="29740" name="Freeform 75"/>
            <p:cNvSpPr/>
            <p:nvPr/>
          </p:nvSpPr>
          <p:spPr bwMode="auto">
            <a:xfrm>
              <a:off x="4136" y="2016"/>
              <a:ext cx="288" cy="192"/>
            </a:xfrm>
            <a:custGeom>
              <a:avLst/>
              <a:gdLst>
                <a:gd name="T0" fmla="*/ 0 w 288"/>
                <a:gd name="T1" fmla="*/ 0 h 192"/>
                <a:gd name="T2" fmla="*/ 96 w 288"/>
                <a:gd name="T3" fmla="*/ 144 h 192"/>
                <a:gd name="T4" fmla="*/ 288 w 288"/>
                <a:gd name="T5" fmla="*/ 192 h 192"/>
                <a:gd name="T6" fmla="*/ 0 60000 65536"/>
                <a:gd name="T7" fmla="*/ 0 60000 65536"/>
                <a:gd name="T8" fmla="*/ 0 60000 65536"/>
                <a:gd name="T9" fmla="*/ 0 w 288"/>
                <a:gd name="T10" fmla="*/ 0 h 192"/>
                <a:gd name="T11" fmla="*/ 288 w 288"/>
                <a:gd name="T12" fmla="*/ 192 h 19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88" h="192">
                  <a:moveTo>
                    <a:pt x="0" y="0"/>
                  </a:moveTo>
                  <a:cubicBezTo>
                    <a:pt x="24" y="56"/>
                    <a:pt x="48" y="112"/>
                    <a:pt x="96" y="144"/>
                  </a:cubicBezTo>
                  <a:cubicBezTo>
                    <a:pt x="144" y="176"/>
                    <a:pt x="216" y="184"/>
                    <a:pt x="288" y="192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741" name="Line 76"/>
            <p:cNvSpPr>
              <a:spLocks noChangeShapeType="1"/>
            </p:cNvSpPr>
            <p:nvPr/>
          </p:nvSpPr>
          <p:spPr bwMode="auto">
            <a:xfrm>
              <a:off x="4392" y="2208"/>
              <a:ext cx="81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29717" name="Group 77"/>
          <p:cNvGrpSpPr/>
          <p:nvPr/>
        </p:nvGrpSpPr>
        <p:grpSpPr bwMode="auto">
          <a:xfrm flipV="1">
            <a:off x="6553200" y="2771775"/>
            <a:ext cx="1676400" cy="317500"/>
            <a:chOff x="4120" y="1728"/>
            <a:chExt cx="1072" cy="192"/>
          </a:xfrm>
        </p:grpSpPr>
        <p:sp>
          <p:nvSpPr>
            <p:cNvPr id="29738" name="Freeform 78"/>
            <p:cNvSpPr/>
            <p:nvPr/>
          </p:nvSpPr>
          <p:spPr bwMode="auto">
            <a:xfrm>
              <a:off x="4120" y="1728"/>
              <a:ext cx="288" cy="192"/>
            </a:xfrm>
            <a:custGeom>
              <a:avLst/>
              <a:gdLst>
                <a:gd name="T0" fmla="*/ 0 w 288"/>
                <a:gd name="T1" fmla="*/ 0 h 192"/>
                <a:gd name="T2" fmla="*/ 96 w 288"/>
                <a:gd name="T3" fmla="*/ 144 h 192"/>
                <a:gd name="T4" fmla="*/ 288 w 288"/>
                <a:gd name="T5" fmla="*/ 192 h 192"/>
                <a:gd name="T6" fmla="*/ 0 60000 65536"/>
                <a:gd name="T7" fmla="*/ 0 60000 65536"/>
                <a:gd name="T8" fmla="*/ 0 60000 65536"/>
                <a:gd name="T9" fmla="*/ 0 w 288"/>
                <a:gd name="T10" fmla="*/ 0 h 192"/>
                <a:gd name="T11" fmla="*/ 288 w 288"/>
                <a:gd name="T12" fmla="*/ 192 h 19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88" h="192">
                  <a:moveTo>
                    <a:pt x="0" y="0"/>
                  </a:moveTo>
                  <a:cubicBezTo>
                    <a:pt x="24" y="56"/>
                    <a:pt x="48" y="112"/>
                    <a:pt x="96" y="144"/>
                  </a:cubicBezTo>
                  <a:cubicBezTo>
                    <a:pt x="144" y="176"/>
                    <a:pt x="216" y="184"/>
                    <a:pt x="288" y="192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prstDash val="dash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739" name="Line 79"/>
            <p:cNvSpPr>
              <a:spLocks noChangeShapeType="1"/>
            </p:cNvSpPr>
            <p:nvPr/>
          </p:nvSpPr>
          <p:spPr bwMode="auto">
            <a:xfrm>
              <a:off x="4376" y="1920"/>
              <a:ext cx="81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dash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9718" name="Line 80"/>
          <p:cNvSpPr>
            <a:spLocks noChangeShapeType="1"/>
          </p:cNvSpPr>
          <p:nvPr/>
        </p:nvSpPr>
        <p:spPr bwMode="auto">
          <a:xfrm>
            <a:off x="4800600" y="2860675"/>
            <a:ext cx="1524000" cy="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9719" name="Line 81"/>
          <p:cNvSpPr>
            <a:spLocks noChangeShapeType="1"/>
          </p:cNvSpPr>
          <p:nvPr/>
        </p:nvSpPr>
        <p:spPr bwMode="auto">
          <a:xfrm>
            <a:off x="6540500" y="2873375"/>
            <a:ext cx="1676400" cy="0"/>
          </a:xfrm>
          <a:prstGeom prst="line">
            <a:avLst/>
          </a:prstGeom>
          <a:noFill/>
          <a:ln w="19050">
            <a:solidFill>
              <a:srgbClr val="FF6600"/>
            </a:solidFill>
            <a:prstDash val="dash"/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9720" name="Line 82"/>
          <p:cNvSpPr>
            <a:spLocks noChangeShapeType="1"/>
          </p:cNvSpPr>
          <p:nvPr/>
        </p:nvSpPr>
        <p:spPr bwMode="auto">
          <a:xfrm>
            <a:off x="5638800" y="3622675"/>
            <a:ext cx="685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9721" name="Line 83"/>
          <p:cNvSpPr>
            <a:spLocks noChangeShapeType="1"/>
          </p:cNvSpPr>
          <p:nvPr/>
        </p:nvSpPr>
        <p:spPr bwMode="auto">
          <a:xfrm flipV="1">
            <a:off x="6019800" y="36226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9722" name="Line 84"/>
          <p:cNvSpPr>
            <a:spLocks noChangeShapeType="1"/>
          </p:cNvSpPr>
          <p:nvPr/>
        </p:nvSpPr>
        <p:spPr bwMode="auto">
          <a:xfrm>
            <a:off x="6019800" y="26320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9723" name="Line 85"/>
          <p:cNvSpPr>
            <a:spLocks noChangeShapeType="1"/>
          </p:cNvSpPr>
          <p:nvPr/>
        </p:nvSpPr>
        <p:spPr bwMode="auto">
          <a:xfrm>
            <a:off x="6667500" y="1870075"/>
            <a:ext cx="0" cy="1828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9724" name="AutoShape 86"/>
          <p:cNvSpPr>
            <a:spLocks noChangeArrowheads="1"/>
          </p:cNvSpPr>
          <p:nvPr/>
        </p:nvSpPr>
        <p:spPr bwMode="auto">
          <a:xfrm flipV="1">
            <a:off x="6337300" y="1628775"/>
            <a:ext cx="304800" cy="304800"/>
          </a:xfrm>
          <a:prstGeom prst="rtTriangle">
            <a:avLst/>
          </a:prstGeom>
          <a:solidFill>
            <a:srgbClr val="7AA5EA"/>
          </a:solidFill>
          <a:ln w="9525">
            <a:solidFill>
              <a:srgbClr val="7AA5EA"/>
            </a:solidFill>
            <a:miter lim="800000"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  <a:ea typeface="微软雅黑" panose="020B0503020204020204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  <a:ea typeface="微软雅黑" panose="020B0503020204020204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  <a:ea typeface="微软雅黑" panose="020B0503020204020204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  <a:ea typeface="微软雅黑" panose="020B0503020204020204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  <a:ea typeface="微软雅黑" panose="020B050302020402020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  <a:ea typeface="微软雅黑" panose="020B050302020402020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  <a:ea typeface="微软雅黑" panose="020B050302020402020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  <a:ea typeface="微软雅黑" panose="020B050302020402020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  <a:ea typeface="微软雅黑" panose="020B050302020402020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latin typeface="Tahoma" panose="020B0604030504040204" pitchFamily="34" charset="0"/>
            </a:endParaRPr>
          </a:p>
        </p:txBody>
      </p:sp>
      <p:sp>
        <p:nvSpPr>
          <p:cNvPr id="29725" name="Line 87"/>
          <p:cNvSpPr>
            <a:spLocks noChangeShapeType="1"/>
          </p:cNvSpPr>
          <p:nvPr/>
        </p:nvSpPr>
        <p:spPr bwMode="auto">
          <a:xfrm flipH="1" flipV="1">
            <a:off x="6540500" y="1717675"/>
            <a:ext cx="0" cy="2057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9726" name="Line 88"/>
          <p:cNvSpPr>
            <a:spLocks noChangeShapeType="1"/>
          </p:cNvSpPr>
          <p:nvPr/>
        </p:nvSpPr>
        <p:spPr bwMode="auto">
          <a:xfrm flipH="1">
            <a:off x="6337300" y="1717675"/>
            <a:ext cx="2159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9727" name="Line 89"/>
          <p:cNvSpPr>
            <a:spLocks noChangeShapeType="1"/>
          </p:cNvSpPr>
          <p:nvPr/>
        </p:nvSpPr>
        <p:spPr bwMode="auto">
          <a:xfrm flipH="1">
            <a:off x="6350000" y="1946275"/>
            <a:ext cx="0" cy="1828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9728" name="Text Box 90"/>
          <p:cNvSpPr txBox="1">
            <a:spLocks noChangeArrowheads="1"/>
          </p:cNvSpPr>
          <p:nvPr/>
        </p:nvSpPr>
        <p:spPr bwMode="auto">
          <a:xfrm>
            <a:off x="8229600" y="2098675"/>
            <a:ext cx="533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  <a:ea typeface="微软雅黑" panose="020B0503020204020204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  <a:ea typeface="微软雅黑" panose="020B0503020204020204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  <a:ea typeface="微软雅黑" panose="020B0503020204020204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  <a:ea typeface="微软雅黑" panose="020B0503020204020204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  <a:ea typeface="微软雅黑" panose="020B050302020402020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  <a:ea typeface="微软雅黑" panose="020B050302020402020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  <a:ea typeface="微软雅黑" panose="020B050302020402020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  <a:ea typeface="微软雅黑" panose="020B050302020402020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  <a:ea typeface="微软雅黑" panose="020B0503020204020204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000" b="1">
                <a:latin typeface="Times New Roman" panose="02020603050405020304" pitchFamily="18" charset="0"/>
              </a:rPr>
              <a:t>E</a:t>
            </a:r>
            <a:r>
              <a:rPr lang="en-US" altLang="zh-CN" sz="2000" b="1" baseline="-25000">
                <a:latin typeface="Times New Roman" panose="02020603050405020304" pitchFamily="18" charset="0"/>
              </a:rPr>
              <a:t>C</a:t>
            </a:r>
            <a:endParaRPr lang="en-US" altLang="zh-CN" sz="2000" b="1" baseline="-25000">
              <a:latin typeface="Times New Roman" panose="02020603050405020304" pitchFamily="18" charset="0"/>
            </a:endParaRPr>
          </a:p>
        </p:txBody>
      </p:sp>
      <p:sp>
        <p:nvSpPr>
          <p:cNvPr id="29729" name="Text Box 91"/>
          <p:cNvSpPr txBox="1">
            <a:spLocks noChangeArrowheads="1"/>
          </p:cNvSpPr>
          <p:nvPr/>
        </p:nvSpPr>
        <p:spPr bwMode="auto">
          <a:xfrm>
            <a:off x="8229600" y="3028950"/>
            <a:ext cx="533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  <a:ea typeface="微软雅黑" panose="020B0503020204020204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  <a:ea typeface="微软雅黑" panose="020B0503020204020204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  <a:ea typeface="微软雅黑" panose="020B0503020204020204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  <a:ea typeface="微软雅黑" panose="020B0503020204020204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  <a:ea typeface="微软雅黑" panose="020B050302020402020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  <a:ea typeface="微软雅黑" panose="020B050302020402020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  <a:ea typeface="微软雅黑" panose="020B050302020402020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  <a:ea typeface="微软雅黑" panose="020B050302020402020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  <a:ea typeface="微软雅黑" panose="020B0503020204020204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000" b="1">
                <a:latin typeface="Times New Roman" panose="02020603050405020304" pitchFamily="18" charset="0"/>
              </a:rPr>
              <a:t>E</a:t>
            </a:r>
            <a:r>
              <a:rPr lang="en-US" altLang="zh-CN" sz="2000" b="1" baseline="-25000">
                <a:latin typeface="Times New Roman" panose="02020603050405020304" pitchFamily="18" charset="0"/>
              </a:rPr>
              <a:t>V</a:t>
            </a:r>
            <a:endParaRPr lang="en-US" altLang="zh-CN" sz="2000" b="1" baseline="-25000">
              <a:latin typeface="Times New Roman" panose="02020603050405020304" pitchFamily="18" charset="0"/>
            </a:endParaRPr>
          </a:p>
        </p:txBody>
      </p:sp>
      <p:sp>
        <p:nvSpPr>
          <p:cNvPr id="29730" name="Text Box 92"/>
          <p:cNvSpPr txBox="1">
            <a:spLocks noChangeArrowheads="1"/>
          </p:cNvSpPr>
          <p:nvPr/>
        </p:nvSpPr>
        <p:spPr bwMode="auto">
          <a:xfrm>
            <a:off x="8229600" y="2479675"/>
            <a:ext cx="533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  <a:ea typeface="微软雅黑" panose="020B0503020204020204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  <a:ea typeface="微软雅黑" panose="020B0503020204020204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  <a:ea typeface="微软雅黑" panose="020B0503020204020204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  <a:ea typeface="微软雅黑" panose="020B0503020204020204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  <a:ea typeface="微软雅黑" panose="020B050302020402020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  <a:ea typeface="微软雅黑" panose="020B050302020402020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  <a:ea typeface="微软雅黑" panose="020B050302020402020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  <a:ea typeface="微软雅黑" panose="020B050302020402020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  <a:ea typeface="微软雅黑" panose="020B0503020204020204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000" b="1">
                <a:latin typeface="Times New Roman" panose="02020603050405020304" pitchFamily="18" charset="0"/>
              </a:rPr>
              <a:t>E</a:t>
            </a:r>
            <a:r>
              <a:rPr lang="en-US" altLang="zh-CN" sz="2000" b="1" baseline="-25000">
                <a:latin typeface="Times New Roman" panose="02020603050405020304" pitchFamily="18" charset="0"/>
              </a:rPr>
              <a:t>i</a:t>
            </a:r>
            <a:endParaRPr lang="en-US" altLang="zh-CN" sz="2000" b="1" baseline="-25000">
              <a:latin typeface="Times New Roman" panose="02020603050405020304" pitchFamily="18" charset="0"/>
            </a:endParaRPr>
          </a:p>
        </p:txBody>
      </p:sp>
      <p:sp>
        <p:nvSpPr>
          <p:cNvPr id="29731" name="Text Box 93"/>
          <p:cNvSpPr txBox="1">
            <a:spLocks noChangeArrowheads="1"/>
          </p:cNvSpPr>
          <p:nvPr/>
        </p:nvSpPr>
        <p:spPr bwMode="auto">
          <a:xfrm>
            <a:off x="8229600" y="2708275"/>
            <a:ext cx="533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  <a:ea typeface="微软雅黑" panose="020B0503020204020204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  <a:ea typeface="微软雅黑" panose="020B0503020204020204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  <a:ea typeface="微软雅黑" panose="020B0503020204020204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  <a:ea typeface="微软雅黑" panose="020B0503020204020204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  <a:ea typeface="微软雅黑" panose="020B050302020402020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  <a:ea typeface="微软雅黑" panose="020B050302020402020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  <a:ea typeface="微软雅黑" panose="020B050302020402020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  <a:ea typeface="微软雅黑" panose="020B050302020402020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  <a:ea typeface="微软雅黑" panose="020B0503020204020204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000" b="1">
                <a:latin typeface="Times New Roman" panose="02020603050405020304" pitchFamily="18" charset="0"/>
              </a:rPr>
              <a:t>E</a:t>
            </a:r>
            <a:r>
              <a:rPr lang="en-US" altLang="zh-CN" sz="2000" b="1" baseline="-25000">
                <a:latin typeface="Times New Roman" panose="02020603050405020304" pitchFamily="18" charset="0"/>
              </a:rPr>
              <a:t>Fs</a:t>
            </a:r>
            <a:endParaRPr lang="en-US" altLang="zh-CN" sz="2000" b="1" baseline="-25000">
              <a:latin typeface="Times New Roman" panose="02020603050405020304" pitchFamily="18" charset="0"/>
            </a:endParaRPr>
          </a:p>
        </p:txBody>
      </p:sp>
      <p:sp>
        <p:nvSpPr>
          <p:cNvPr id="29732" name="Text Box 94"/>
          <p:cNvSpPr txBox="1">
            <a:spLocks noChangeArrowheads="1"/>
          </p:cNvSpPr>
          <p:nvPr/>
        </p:nvSpPr>
        <p:spPr bwMode="auto">
          <a:xfrm>
            <a:off x="7772400" y="1463675"/>
            <a:ext cx="1066800" cy="457200"/>
          </a:xfrm>
          <a:prstGeom prst="rect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  <a:ea typeface="微软雅黑" panose="020B0503020204020204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  <a:ea typeface="微软雅黑" panose="020B0503020204020204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  <a:ea typeface="微软雅黑" panose="020B0503020204020204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  <a:ea typeface="微软雅黑" panose="020B0503020204020204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  <a:ea typeface="微软雅黑" panose="020B050302020402020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  <a:ea typeface="微软雅黑" panose="020B050302020402020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  <a:ea typeface="微软雅黑" panose="020B050302020402020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  <a:ea typeface="微软雅黑" panose="020B050302020402020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  <a:ea typeface="微软雅黑" panose="020B0503020204020204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400" b="1">
                <a:latin typeface="Times New Roman" panose="02020603050405020304" pitchFamily="18" charset="0"/>
              </a:rPr>
              <a:t>V</a:t>
            </a:r>
            <a:r>
              <a:rPr lang="en-US" altLang="zh-CN" sz="2400" b="1" baseline="-25000">
                <a:latin typeface="Times New Roman" panose="02020603050405020304" pitchFamily="18" charset="0"/>
              </a:rPr>
              <a:t>G</a:t>
            </a:r>
            <a:r>
              <a:rPr lang="en-US" altLang="zh-CN" sz="2000" b="1">
                <a:latin typeface="Times New Roman" panose="02020603050405020304" pitchFamily="18" charset="0"/>
              </a:rPr>
              <a:t>&gt;&gt;</a:t>
            </a:r>
            <a:r>
              <a:rPr lang="en-US" altLang="zh-CN" sz="2400" b="1">
                <a:latin typeface="Times New Roman" panose="02020603050405020304" pitchFamily="18" charset="0"/>
              </a:rPr>
              <a:t>0</a:t>
            </a:r>
            <a:endParaRPr lang="en-US" altLang="zh-CN" sz="2400" b="1">
              <a:latin typeface="Times New Roman" panose="02020603050405020304" pitchFamily="18" charset="0"/>
            </a:endParaRPr>
          </a:p>
        </p:txBody>
      </p:sp>
      <p:sp>
        <p:nvSpPr>
          <p:cNvPr id="29733" name="Text Box 96"/>
          <p:cNvSpPr txBox="1">
            <a:spLocks noChangeArrowheads="1"/>
          </p:cNvSpPr>
          <p:nvPr/>
        </p:nvSpPr>
        <p:spPr bwMode="auto">
          <a:xfrm>
            <a:off x="8382000" y="4308475"/>
            <a:ext cx="533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  <a:ea typeface="微软雅黑" panose="020B0503020204020204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  <a:ea typeface="微软雅黑" panose="020B0503020204020204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  <a:ea typeface="微软雅黑" panose="020B0503020204020204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  <a:ea typeface="微软雅黑" panose="020B0503020204020204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  <a:ea typeface="微软雅黑" panose="020B050302020402020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  <a:ea typeface="微软雅黑" panose="020B050302020402020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  <a:ea typeface="微软雅黑" panose="020B050302020402020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  <a:ea typeface="微软雅黑" panose="020B050302020402020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  <a:ea typeface="微软雅黑" panose="020B0503020204020204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000" b="1" i="1">
                <a:latin typeface="Times New Roman" panose="02020603050405020304" pitchFamily="18" charset="0"/>
              </a:rPr>
              <a:t>x</a:t>
            </a:r>
            <a:endParaRPr lang="en-US" altLang="zh-CN" sz="2000" b="1" i="1" baseline="-25000">
              <a:latin typeface="Times New Roman" panose="02020603050405020304" pitchFamily="18" charset="0"/>
            </a:endParaRPr>
          </a:p>
        </p:txBody>
      </p:sp>
      <p:sp>
        <p:nvSpPr>
          <p:cNvPr id="29734" name="Line 99"/>
          <p:cNvSpPr>
            <a:spLocks noChangeShapeType="1"/>
          </p:cNvSpPr>
          <p:nvPr/>
        </p:nvSpPr>
        <p:spPr bwMode="auto">
          <a:xfrm>
            <a:off x="6934200" y="1870075"/>
            <a:ext cx="0" cy="1828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9735" name="Rectangle 100"/>
          <p:cNvSpPr>
            <a:spLocks noChangeArrowheads="1"/>
          </p:cNvSpPr>
          <p:nvPr/>
        </p:nvSpPr>
        <p:spPr bwMode="auto">
          <a:xfrm>
            <a:off x="6705600" y="4308475"/>
            <a:ext cx="228600" cy="22860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  <a:ea typeface="微软雅黑" panose="020B0503020204020204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  <a:ea typeface="微软雅黑" panose="020B0503020204020204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  <a:ea typeface="微软雅黑" panose="020B0503020204020204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  <a:ea typeface="微软雅黑" panose="020B0503020204020204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  <a:ea typeface="微软雅黑" panose="020B050302020402020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  <a:ea typeface="微软雅黑" panose="020B050302020402020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  <a:ea typeface="微软雅黑" panose="020B050302020402020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  <a:ea typeface="微软雅黑" panose="020B050302020402020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  <a:ea typeface="微软雅黑" panose="020B050302020402020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latin typeface="Tahoma" panose="020B0604030504040204" pitchFamily="34" charset="0"/>
            </a:endParaRPr>
          </a:p>
        </p:txBody>
      </p:sp>
      <p:sp>
        <p:nvSpPr>
          <p:cNvPr id="198757" name="Text Box 101"/>
          <p:cNvSpPr txBox="1">
            <a:spLocks noChangeArrowheads="1"/>
          </p:cNvSpPr>
          <p:nvPr/>
        </p:nvSpPr>
        <p:spPr bwMode="auto">
          <a:xfrm>
            <a:off x="4729163" y="1412875"/>
            <a:ext cx="1595437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400" b="1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黑体" panose="02010609060101010101" pitchFamily="2" charset="-122"/>
              </a:rPr>
              <a:t>P</a:t>
            </a:r>
            <a:r>
              <a:rPr lang="zh-CN" altLang="en-US" sz="2400" b="1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黑体" panose="02010609060101010101" pitchFamily="2" charset="-122"/>
              </a:rPr>
              <a:t>型半导体</a:t>
            </a:r>
            <a:endParaRPr lang="zh-CN" altLang="en-US" sz="2400" b="1"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29737" name="Text Box 102"/>
          <p:cNvSpPr txBox="1">
            <a:spLocks noChangeArrowheads="1"/>
          </p:cNvSpPr>
          <p:nvPr/>
        </p:nvSpPr>
        <p:spPr bwMode="auto">
          <a:xfrm>
            <a:off x="6781800" y="3911600"/>
            <a:ext cx="533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  <a:ea typeface="微软雅黑" panose="020B0503020204020204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  <a:ea typeface="微软雅黑" panose="020B0503020204020204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  <a:ea typeface="微软雅黑" panose="020B0503020204020204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  <a:ea typeface="微软雅黑" panose="020B0503020204020204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  <a:ea typeface="微软雅黑" panose="020B050302020402020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  <a:ea typeface="微软雅黑" panose="020B050302020402020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  <a:ea typeface="微软雅黑" panose="020B050302020402020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  <a:ea typeface="微软雅黑" panose="020B050302020402020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  <a:ea typeface="微软雅黑" panose="020B0503020204020204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000" b="1" i="1">
                <a:latin typeface="Times New Roman" panose="02020603050405020304" pitchFamily="18" charset="0"/>
              </a:rPr>
              <a:t>x</a:t>
            </a:r>
            <a:r>
              <a:rPr lang="en-US" altLang="zh-CN" sz="2000" b="1" i="1" baseline="-25000">
                <a:latin typeface="Times New Roman" panose="02020603050405020304" pitchFamily="18" charset="0"/>
              </a:rPr>
              <a:t>dm</a:t>
            </a:r>
            <a:endParaRPr lang="en-US" altLang="zh-CN" sz="2000" b="1" i="1" baseline="-250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1" descr="C:\Users\Administrator\AppData\Roaming\Tencent\Users\1976565693\QQ\WinTemp\RichOle\H492BY3O6_P2C0`UW21{URN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914400"/>
            <a:ext cx="6975475" cy="525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1" descr="C:\Users\Administrator\AppData\Roaming\Tencent\Users\1976565693\QQ\WinTemp\RichOle\7%JI16Y[Y8(%B5J@M~5PK(9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990600"/>
            <a:ext cx="7391400" cy="556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62" name="Text Box 10"/>
          <p:cNvSpPr txBox="1">
            <a:spLocks noChangeArrowheads="1"/>
          </p:cNvSpPr>
          <p:nvPr/>
        </p:nvSpPr>
        <p:spPr bwMode="auto">
          <a:xfrm>
            <a:off x="914400" y="533400"/>
            <a:ext cx="6096000" cy="466725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99"/>
            </a:solidFill>
            <a:miter lim="800000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Char char="•"/>
              <a:defRPr/>
            </a:pPr>
            <a:r>
              <a:rPr lang="en-US" altLang="zh-CN" sz="2400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微软雅黑" panose="020B0503020204020204" charset="-122"/>
              </a:rPr>
              <a:t> </a:t>
            </a:r>
            <a:r>
              <a:rPr lang="zh-CN" altLang="en-US" sz="2400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微软雅黑" panose="020B0503020204020204" charset="-122"/>
              </a:rPr>
              <a:t>反型状态（</a:t>
            </a:r>
            <a:r>
              <a:rPr lang="zh-CN" altLang="en-US" sz="2400" i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微软雅黑" panose="020B0503020204020204" charset="-122"/>
              </a:rPr>
              <a:t>强反型、弱反型</a:t>
            </a:r>
            <a:r>
              <a:rPr lang="zh-CN" altLang="en-US" sz="2400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微软雅黑" panose="020B0503020204020204" charset="-122"/>
              </a:rPr>
              <a:t>）</a:t>
            </a:r>
            <a:endParaRPr lang="zh-CN" altLang="en-US" sz="2400" dirty="0"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微软雅黑" panose="020B0503020204020204" charset="-122"/>
            </a:endParaRPr>
          </a:p>
        </p:txBody>
      </p:sp>
      <p:sp>
        <p:nvSpPr>
          <p:cNvPr id="177166" name="Text Box 14"/>
          <p:cNvSpPr txBox="1">
            <a:spLocks noChangeArrowheads="1"/>
          </p:cNvSpPr>
          <p:nvPr/>
        </p:nvSpPr>
        <p:spPr bwMode="auto">
          <a:xfrm>
            <a:off x="4541838" y="3208338"/>
            <a:ext cx="4343400" cy="1200150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/>
          <a:p>
            <a:pPr>
              <a:lnSpc>
                <a:spcPct val="150000"/>
              </a:lnSpc>
              <a:spcBef>
                <a:spcPct val="50000"/>
              </a:spcBef>
              <a:defRPr/>
            </a:pPr>
            <a:r>
              <a:rPr lang="en-US" altLang="zh-CN" sz="2400" dirty="0">
                <a:solidFill>
                  <a:schemeClr val="tx2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微软雅黑" panose="020B0503020204020204" charset="-122"/>
              </a:rPr>
              <a:t> </a:t>
            </a:r>
            <a:r>
              <a:rPr lang="zh-CN" altLang="en-US" sz="2400" dirty="0">
                <a:solidFill>
                  <a:schemeClr val="tx2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微软雅黑" panose="020B0503020204020204" charset="-122"/>
              </a:rPr>
              <a:t>临界反型时，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charset="-122"/>
              </a:rPr>
              <a:t>表面势＝费米势</a:t>
            </a:r>
            <a:r>
              <a:rPr lang="zh-CN" altLang="en-US" sz="2400" dirty="0">
                <a:solidFill>
                  <a:schemeClr val="tx2"/>
                </a:solidFill>
                <a:latin typeface="Times New Roman" panose="02020603050405020304" pitchFamily="18" charset="0"/>
                <a:ea typeface="微软雅黑" panose="020B0503020204020204" charset="-122"/>
              </a:rPr>
              <a:t>，即</a:t>
            </a:r>
            <a:r>
              <a:rPr lang="en-US" altLang="zh-CN" sz="2400" i="1" dirty="0" err="1">
                <a:solidFill>
                  <a:schemeClr val="tx2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微软雅黑" panose="020B0503020204020204" charset="-122"/>
              </a:rPr>
              <a:t>V</a:t>
            </a:r>
            <a:r>
              <a:rPr lang="en-US" altLang="zh-CN" sz="2400" i="1" baseline="-25000" dirty="0" err="1">
                <a:solidFill>
                  <a:schemeClr val="tx2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微软雅黑" panose="020B0503020204020204" charset="-122"/>
              </a:rPr>
              <a:t>s</a:t>
            </a:r>
            <a:r>
              <a:rPr lang="en-US" altLang="zh-CN" sz="2400" i="1" baseline="-25000" dirty="0">
                <a:solidFill>
                  <a:schemeClr val="tx2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微软雅黑" panose="020B0503020204020204" charset="-122"/>
              </a:rPr>
              <a:t> </a:t>
            </a:r>
            <a:r>
              <a:rPr lang="en-US" altLang="zh-CN" sz="2400" dirty="0">
                <a:solidFill>
                  <a:schemeClr val="tx2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微软雅黑" panose="020B0503020204020204" charset="-122"/>
              </a:rPr>
              <a:t>= </a:t>
            </a:r>
            <a:r>
              <a:rPr lang="en-US" altLang="zh-CN" sz="2400" i="1" dirty="0">
                <a:solidFill>
                  <a:schemeClr val="tx2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微软雅黑" panose="020B0503020204020204" charset="-122"/>
              </a:rPr>
              <a:t>V</a:t>
            </a:r>
            <a:r>
              <a:rPr lang="en-US" altLang="zh-CN" sz="2400" i="1" baseline="-25000" dirty="0">
                <a:solidFill>
                  <a:schemeClr val="tx2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微软雅黑" panose="020B0503020204020204" charset="-122"/>
              </a:rPr>
              <a:t>B</a:t>
            </a:r>
            <a:endParaRPr lang="en-US" altLang="zh-CN" sz="2400" i="1" baseline="-25000" dirty="0">
              <a:solidFill>
                <a:schemeClr val="tx2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pitchFamily="18" charset="0"/>
              <a:ea typeface="微软雅黑" panose="020B0503020204020204" charset="-122"/>
            </a:endParaRP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/>
        </p:nvGraphicFramePr>
        <p:xfrm>
          <a:off x="4770438" y="2312988"/>
          <a:ext cx="3048000" cy="931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896" name="公式" r:id="rId1" imgW="1371600" imgH="419100" progId="Equation.3">
                  <p:embed/>
                </p:oleObj>
              </mc:Choice>
              <mc:Fallback>
                <p:oleObj name="公式" r:id="rId1" imgW="1371600" imgH="419100" progId="Equation.3">
                  <p:embed/>
                  <p:pic>
                    <p:nvPicPr>
                      <p:cNvPr id="0" name="图片 3689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70438" y="2312988"/>
                        <a:ext cx="3048000" cy="9318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4037" name="组合 7"/>
          <p:cNvGrpSpPr/>
          <p:nvPr/>
        </p:nvGrpSpPr>
        <p:grpSpPr bwMode="auto">
          <a:xfrm>
            <a:off x="458788" y="2579688"/>
            <a:ext cx="3581400" cy="3048000"/>
            <a:chOff x="152400" y="1219201"/>
            <a:chExt cx="3580724" cy="3047999"/>
          </a:xfrm>
        </p:grpSpPr>
        <p:graphicFrame>
          <p:nvGraphicFramePr>
            <p:cNvPr id="44043" name="Object 11"/>
            <p:cNvGraphicFramePr>
              <a:graphicFrameLocks noChangeAspect="1"/>
            </p:cNvGraphicFramePr>
            <p:nvPr/>
          </p:nvGraphicFramePr>
          <p:xfrm>
            <a:off x="152400" y="1219201"/>
            <a:ext cx="3509644" cy="304799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6897" name="BMP 图象" r:id="rId3" imgW="1158240" imgH="1005840" progId="PBrush">
                    <p:embed/>
                  </p:oleObj>
                </mc:Choice>
                <mc:Fallback>
                  <p:oleObj name="BMP 图象" r:id="rId3" imgW="1158240" imgH="1005840" progId="PBrush">
                    <p:embed/>
                    <p:pic>
                      <p:nvPicPr>
                        <p:cNvPr id="0" name="图片 3689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2400" y="1219201"/>
                          <a:ext cx="3509644" cy="304799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4044" name="Rectangle 7"/>
            <p:cNvSpPr>
              <a:spLocks noChangeArrowheads="1"/>
            </p:cNvSpPr>
            <p:nvPr/>
          </p:nvSpPr>
          <p:spPr bwMode="auto">
            <a:xfrm>
              <a:off x="2506530" y="2438400"/>
              <a:ext cx="705522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0BD0D9"/>
                </a:buClr>
                <a:buSzPct val="95000"/>
                <a:buFont typeface="Wingdings 2" pitchFamily="18" charset="2"/>
                <a:buChar char=""/>
                <a:defRPr sz="2600">
                  <a:solidFill>
                    <a:schemeClr val="tx1"/>
                  </a:solidFill>
                  <a:latin typeface="Constantia" panose="02030602050306030303" pitchFamily="18" charset="0"/>
                  <a:ea typeface="微软雅黑" panose="020B0503020204020204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1"/>
                </a:buClr>
                <a:buSzPct val="85000"/>
                <a:buFont typeface="Wingdings 2" pitchFamily="18" charset="2"/>
                <a:buChar char=""/>
                <a:defRPr sz="2400">
                  <a:solidFill>
                    <a:schemeClr val="tx1"/>
                  </a:solidFill>
                  <a:latin typeface="Constantia" panose="02030602050306030303" pitchFamily="18" charset="0"/>
                  <a:ea typeface="微软雅黑" panose="020B0503020204020204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 2" pitchFamily="18" charset="2"/>
                <a:buChar char=""/>
                <a:defRPr sz="2100">
                  <a:solidFill>
                    <a:schemeClr val="tx1"/>
                  </a:solidFill>
                  <a:latin typeface="Constantia" panose="02030602050306030303" pitchFamily="18" charset="0"/>
                  <a:ea typeface="微软雅黑" panose="020B0503020204020204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0BD0D9"/>
                </a:buClr>
                <a:buSzPct val="65000"/>
                <a:buFont typeface="Wingdings 2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  <a:ea typeface="微软雅黑" panose="020B0503020204020204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10CF9B"/>
                </a:buClr>
                <a:buSzPct val="65000"/>
                <a:buFont typeface="Wingdings 2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  <a:ea typeface="微软雅黑" panose="020B050302020402020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  <a:ea typeface="微软雅黑" panose="020B050302020402020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  <a:ea typeface="微软雅黑" panose="020B050302020402020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  <a:ea typeface="微软雅黑" panose="020B050302020402020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  <a:ea typeface="微软雅黑" panose="020B0503020204020204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24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qV</a:t>
              </a:r>
              <a:r>
                <a:rPr kumimoji="1" lang="en-US" altLang="zh-CN" sz="2400" baseline="-250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B</a:t>
              </a:r>
              <a:endParaRPr kumimoji="1" lang="en-US" altLang="zh-CN" sz="2400" baseline="-250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4045" name="Rectangle 8"/>
            <p:cNvSpPr>
              <a:spLocks noChangeArrowheads="1"/>
            </p:cNvSpPr>
            <p:nvPr/>
          </p:nvSpPr>
          <p:spPr bwMode="auto">
            <a:xfrm>
              <a:off x="672306" y="2503842"/>
              <a:ext cx="636588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0BD0D9"/>
                </a:buClr>
                <a:buSzPct val="95000"/>
                <a:buFont typeface="Wingdings 2" pitchFamily="18" charset="2"/>
                <a:buChar char=""/>
                <a:defRPr sz="2600">
                  <a:solidFill>
                    <a:schemeClr val="tx1"/>
                  </a:solidFill>
                  <a:latin typeface="Constantia" panose="02030602050306030303" pitchFamily="18" charset="0"/>
                  <a:ea typeface="微软雅黑" panose="020B0503020204020204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1"/>
                </a:buClr>
                <a:buSzPct val="85000"/>
                <a:buFont typeface="Wingdings 2" pitchFamily="18" charset="2"/>
                <a:buChar char=""/>
                <a:defRPr sz="2400">
                  <a:solidFill>
                    <a:schemeClr val="tx1"/>
                  </a:solidFill>
                  <a:latin typeface="Constantia" panose="02030602050306030303" pitchFamily="18" charset="0"/>
                  <a:ea typeface="微软雅黑" panose="020B0503020204020204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 2" pitchFamily="18" charset="2"/>
                <a:buChar char=""/>
                <a:defRPr sz="2100">
                  <a:solidFill>
                    <a:schemeClr val="tx1"/>
                  </a:solidFill>
                  <a:latin typeface="Constantia" panose="02030602050306030303" pitchFamily="18" charset="0"/>
                  <a:ea typeface="微软雅黑" panose="020B0503020204020204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0BD0D9"/>
                </a:buClr>
                <a:buSzPct val="65000"/>
                <a:buFont typeface="Wingdings 2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  <a:ea typeface="微软雅黑" panose="020B0503020204020204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10CF9B"/>
                </a:buClr>
                <a:buSzPct val="65000"/>
                <a:buFont typeface="Wingdings 2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  <a:ea typeface="微软雅黑" panose="020B050302020402020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  <a:ea typeface="微软雅黑" panose="020B050302020402020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  <a:ea typeface="微软雅黑" panose="020B050302020402020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  <a:ea typeface="微软雅黑" panose="020B050302020402020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  <a:ea typeface="微软雅黑" panose="020B0503020204020204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24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qV</a:t>
              </a:r>
              <a:r>
                <a:rPr kumimoji="1" lang="en-US" altLang="zh-CN" sz="2400" baseline="-250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s</a:t>
              </a:r>
              <a:endParaRPr kumimoji="1" lang="en-US" altLang="zh-CN" sz="2400" baseline="-250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4046" name="TextBox 4"/>
            <p:cNvSpPr txBox="1">
              <a:spLocks noChangeArrowheads="1"/>
            </p:cNvSpPr>
            <p:nvPr/>
          </p:nvSpPr>
          <p:spPr bwMode="auto">
            <a:xfrm>
              <a:off x="3295074" y="2166768"/>
              <a:ext cx="383438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0BD0D9"/>
                </a:buClr>
                <a:buSzPct val="95000"/>
                <a:buFont typeface="Wingdings 2" pitchFamily="18" charset="2"/>
                <a:buChar char=""/>
                <a:defRPr sz="2600">
                  <a:solidFill>
                    <a:schemeClr val="tx1"/>
                  </a:solidFill>
                  <a:latin typeface="Constantia" panose="02030602050306030303" pitchFamily="18" charset="0"/>
                  <a:ea typeface="微软雅黑" panose="020B0503020204020204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1"/>
                </a:buClr>
                <a:buSzPct val="85000"/>
                <a:buFont typeface="Wingdings 2" pitchFamily="18" charset="2"/>
                <a:buChar char=""/>
                <a:defRPr sz="2400">
                  <a:solidFill>
                    <a:schemeClr val="tx1"/>
                  </a:solidFill>
                  <a:latin typeface="Constantia" panose="02030602050306030303" pitchFamily="18" charset="0"/>
                  <a:ea typeface="微软雅黑" panose="020B0503020204020204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 2" pitchFamily="18" charset="2"/>
                <a:buChar char=""/>
                <a:defRPr sz="2100">
                  <a:solidFill>
                    <a:schemeClr val="tx1"/>
                  </a:solidFill>
                  <a:latin typeface="Constantia" panose="02030602050306030303" pitchFamily="18" charset="0"/>
                  <a:ea typeface="微软雅黑" panose="020B0503020204020204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0BD0D9"/>
                </a:buClr>
                <a:buSzPct val="65000"/>
                <a:buFont typeface="Wingdings 2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  <a:ea typeface="微软雅黑" panose="020B0503020204020204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10CF9B"/>
                </a:buClr>
                <a:buSzPct val="65000"/>
                <a:buFont typeface="Wingdings 2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  <a:ea typeface="微软雅黑" panose="020B050302020402020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  <a:ea typeface="微软雅黑" panose="020B050302020402020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  <a:ea typeface="微软雅黑" panose="020B050302020402020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  <a:ea typeface="微软雅黑" panose="020B050302020402020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  <a:ea typeface="微软雅黑" panose="020B0503020204020204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 i="1">
                  <a:latin typeface="Times New Roman" panose="02020603050405020304" pitchFamily="18" charset="0"/>
                  <a:ea typeface="宋体" panose="02010600030101010101" pitchFamily="2" charset="-122"/>
                </a:rPr>
                <a:t>E</a:t>
              </a:r>
              <a:r>
                <a:rPr lang="en-US" altLang="zh-CN" sz="1000" i="1">
                  <a:latin typeface="Times New Roman" panose="02020603050405020304" pitchFamily="18" charset="0"/>
                  <a:ea typeface="宋体" panose="02010600030101010101" pitchFamily="2" charset="-122"/>
                </a:rPr>
                <a:t>c</a:t>
              </a:r>
              <a:endParaRPr lang="zh-CN" altLang="en-US" sz="1000" i="1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4047" name="TextBox 13"/>
            <p:cNvSpPr txBox="1">
              <a:spLocks noChangeArrowheads="1"/>
            </p:cNvSpPr>
            <p:nvPr/>
          </p:nvSpPr>
          <p:spPr bwMode="auto">
            <a:xfrm>
              <a:off x="3325035" y="2591710"/>
              <a:ext cx="369012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0BD0D9"/>
                </a:buClr>
                <a:buSzPct val="95000"/>
                <a:buFont typeface="Wingdings 2" pitchFamily="18" charset="2"/>
                <a:buChar char=""/>
                <a:defRPr sz="2600">
                  <a:solidFill>
                    <a:schemeClr val="tx1"/>
                  </a:solidFill>
                  <a:latin typeface="Constantia" panose="02030602050306030303" pitchFamily="18" charset="0"/>
                  <a:ea typeface="微软雅黑" panose="020B0503020204020204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1"/>
                </a:buClr>
                <a:buSzPct val="85000"/>
                <a:buFont typeface="Wingdings 2" pitchFamily="18" charset="2"/>
                <a:buChar char=""/>
                <a:defRPr sz="2400">
                  <a:solidFill>
                    <a:schemeClr val="tx1"/>
                  </a:solidFill>
                  <a:latin typeface="Constantia" panose="02030602050306030303" pitchFamily="18" charset="0"/>
                  <a:ea typeface="微软雅黑" panose="020B0503020204020204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 2" pitchFamily="18" charset="2"/>
                <a:buChar char=""/>
                <a:defRPr sz="2100">
                  <a:solidFill>
                    <a:schemeClr val="tx1"/>
                  </a:solidFill>
                  <a:latin typeface="Constantia" panose="02030602050306030303" pitchFamily="18" charset="0"/>
                  <a:ea typeface="微软雅黑" panose="020B0503020204020204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0BD0D9"/>
                </a:buClr>
                <a:buSzPct val="65000"/>
                <a:buFont typeface="Wingdings 2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  <a:ea typeface="微软雅黑" panose="020B0503020204020204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10CF9B"/>
                </a:buClr>
                <a:buSzPct val="65000"/>
                <a:buFont typeface="Wingdings 2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  <a:ea typeface="微软雅黑" panose="020B050302020402020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  <a:ea typeface="微软雅黑" panose="020B050302020402020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  <a:ea typeface="微软雅黑" panose="020B050302020402020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  <a:ea typeface="微软雅黑" panose="020B050302020402020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  <a:ea typeface="微软雅黑" panose="020B0503020204020204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 i="1">
                  <a:latin typeface="Times New Roman" panose="02020603050405020304" pitchFamily="18" charset="0"/>
                  <a:ea typeface="宋体" panose="02010600030101010101" pitchFamily="2" charset="-122"/>
                </a:rPr>
                <a:t>E</a:t>
              </a:r>
              <a:r>
                <a:rPr lang="en-US" altLang="zh-CN" sz="1000" i="1"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endParaRPr lang="zh-CN" altLang="en-US" sz="400" i="1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4048" name="TextBox 14"/>
            <p:cNvSpPr txBox="1">
              <a:spLocks noChangeArrowheads="1"/>
            </p:cNvSpPr>
            <p:nvPr/>
          </p:nvSpPr>
          <p:spPr bwMode="auto">
            <a:xfrm>
              <a:off x="3328846" y="2819400"/>
              <a:ext cx="404278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0BD0D9"/>
                </a:buClr>
                <a:buSzPct val="95000"/>
                <a:buFont typeface="Wingdings 2" pitchFamily="18" charset="2"/>
                <a:buChar char=""/>
                <a:defRPr sz="2600">
                  <a:solidFill>
                    <a:schemeClr val="tx1"/>
                  </a:solidFill>
                  <a:latin typeface="Constantia" panose="02030602050306030303" pitchFamily="18" charset="0"/>
                  <a:ea typeface="微软雅黑" panose="020B0503020204020204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1"/>
                </a:buClr>
                <a:buSzPct val="85000"/>
                <a:buFont typeface="Wingdings 2" pitchFamily="18" charset="2"/>
                <a:buChar char=""/>
                <a:defRPr sz="2400">
                  <a:solidFill>
                    <a:schemeClr val="tx1"/>
                  </a:solidFill>
                  <a:latin typeface="Constantia" panose="02030602050306030303" pitchFamily="18" charset="0"/>
                  <a:ea typeface="微软雅黑" panose="020B0503020204020204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 2" pitchFamily="18" charset="2"/>
                <a:buChar char=""/>
                <a:defRPr sz="2100">
                  <a:solidFill>
                    <a:schemeClr val="tx1"/>
                  </a:solidFill>
                  <a:latin typeface="Constantia" panose="02030602050306030303" pitchFamily="18" charset="0"/>
                  <a:ea typeface="微软雅黑" panose="020B0503020204020204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0BD0D9"/>
                </a:buClr>
                <a:buSzPct val="65000"/>
                <a:buFont typeface="Wingdings 2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  <a:ea typeface="微软雅黑" panose="020B0503020204020204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10CF9B"/>
                </a:buClr>
                <a:buSzPct val="65000"/>
                <a:buFont typeface="Wingdings 2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  <a:ea typeface="微软雅黑" panose="020B050302020402020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  <a:ea typeface="微软雅黑" panose="020B050302020402020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  <a:ea typeface="微软雅黑" panose="020B050302020402020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  <a:ea typeface="微软雅黑" panose="020B050302020402020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  <a:ea typeface="微软雅黑" panose="020B0503020204020204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 i="1">
                  <a:latin typeface="Times New Roman" panose="02020603050405020304" pitchFamily="18" charset="0"/>
                  <a:ea typeface="宋体" panose="02010600030101010101" pitchFamily="2" charset="-122"/>
                </a:rPr>
                <a:t>E</a:t>
              </a:r>
              <a:r>
                <a:rPr lang="en-US" altLang="zh-CN" sz="1000" i="1">
                  <a:latin typeface="Times New Roman" panose="02020603050405020304" pitchFamily="18" charset="0"/>
                  <a:ea typeface="宋体" panose="02010600030101010101" pitchFamily="2" charset="-122"/>
                </a:rPr>
                <a:t>F</a:t>
              </a:r>
              <a:endParaRPr lang="zh-CN" altLang="en-US" sz="1000" i="1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4049" name="TextBox 15"/>
            <p:cNvSpPr txBox="1">
              <a:spLocks noChangeArrowheads="1"/>
            </p:cNvSpPr>
            <p:nvPr/>
          </p:nvSpPr>
          <p:spPr bwMode="auto">
            <a:xfrm>
              <a:off x="3341148" y="3157384"/>
              <a:ext cx="383438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0BD0D9"/>
                </a:buClr>
                <a:buSzPct val="95000"/>
                <a:buFont typeface="Wingdings 2" pitchFamily="18" charset="2"/>
                <a:buChar char=""/>
                <a:defRPr sz="2600">
                  <a:solidFill>
                    <a:schemeClr val="tx1"/>
                  </a:solidFill>
                  <a:latin typeface="Constantia" panose="02030602050306030303" pitchFamily="18" charset="0"/>
                  <a:ea typeface="微软雅黑" panose="020B0503020204020204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1"/>
                </a:buClr>
                <a:buSzPct val="85000"/>
                <a:buFont typeface="Wingdings 2" pitchFamily="18" charset="2"/>
                <a:buChar char=""/>
                <a:defRPr sz="2400">
                  <a:solidFill>
                    <a:schemeClr val="tx1"/>
                  </a:solidFill>
                  <a:latin typeface="Constantia" panose="02030602050306030303" pitchFamily="18" charset="0"/>
                  <a:ea typeface="微软雅黑" panose="020B0503020204020204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 2" pitchFamily="18" charset="2"/>
                <a:buChar char=""/>
                <a:defRPr sz="2100">
                  <a:solidFill>
                    <a:schemeClr val="tx1"/>
                  </a:solidFill>
                  <a:latin typeface="Constantia" panose="02030602050306030303" pitchFamily="18" charset="0"/>
                  <a:ea typeface="微软雅黑" panose="020B0503020204020204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0BD0D9"/>
                </a:buClr>
                <a:buSzPct val="65000"/>
                <a:buFont typeface="Wingdings 2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  <a:ea typeface="微软雅黑" panose="020B0503020204020204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10CF9B"/>
                </a:buClr>
                <a:buSzPct val="65000"/>
                <a:buFont typeface="Wingdings 2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  <a:ea typeface="微软雅黑" panose="020B050302020402020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  <a:ea typeface="微软雅黑" panose="020B050302020402020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  <a:ea typeface="微软雅黑" panose="020B050302020402020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  <a:ea typeface="微软雅黑" panose="020B050302020402020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  <a:ea typeface="微软雅黑" panose="020B0503020204020204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 i="1">
                  <a:latin typeface="Times New Roman" panose="02020603050405020304" pitchFamily="18" charset="0"/>
                  <a:ea typeface="宋体" panose="02010600030101010101" pitchFamily="2" charset="-122"/>
                </a:rPr>
                <a:t>E</a:t>
              </a:r>
              <a:r>
                <a:rPr lang="en-US" altLang="zh-CN" sz="1000" i="1">
                  <a:latin typeface="Times New Roman" panose="02020603050405020304" pitchFamily="18" charset="0"/>
                  <a:ea typeface="宋体" panose="02010600030101010101" pitchFamily="2" charset="-122"/>
                </a:rPr>
                <a:t>v</a:t>
              </a:r>
              <a:endParaRPr lang="zh-CN" altLang="en-US" sz="1000" i="1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aphicFrame>
        <p:nvGraphicFramePr>
          <p:cNvPr id="9" name="对象 8"/>
          <p:cNvGraphicFramePr>
            <a:graphicFrameLocks noChangeAspect="1"/>
          </p:cNvGraphicFramePr>
          <p:nvPr/>
        </p:nvGraphicFramePr>
        <p:xfrm>
          <a:off x="4876800" y="4495800"/>
          <a:ext cx="2781300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898" name="公式" r:id="rId5" imgW="1320165" imgH="241300" progId="Equation.3">
                  <p:embed/>
                </p:oleObj>
              </mc:Choice>
              <mc:Fallback>
                <p:oleObj name="公式" r:id="rId5" imgW="1320165" imgH="241300" progId="Equation.3">
                  <p:embed/>
                  <p:pic>
                    <p:nvPicPr>
                      <p:cNvPr id="0" name="图片 3689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76800" y="4495800"/>
                        <a:ext cx="2781300" cy="50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/>
          <p:cNvGraphicFramePr>
            <a:graphicFrameLocks noChangeAspect="1"/>
          </p:cNvGraphicFramePr>
          <p:nvPr/>
        </p:nvGraphicFramePr>
        <p:xfrm>
          <a:off x="4724400" y="5257800"/>
          <a:ext cx="342900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899" name="公式" r:id="rId7" imgW="1548765" imgH="241300" progId="Equation.3">
                  <p:embed/>
                </p:oleObj>
              </mc:Choice>
              <mc:Fallback>
                <p:oleObj name="公式" r:id="rId7" imgW="1548765" imgH="241300" progId="Equation.3">
                  <p:embed/>
                  <p:pic>
                    <p:nvPicPr>
                      <p:cNvPr id="0" name="图片 3689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24400" y="5257800"/>
                        <a:ext cx="3429000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040" name="TextBox 1"/>
          <p:cNvSpPr txBox="1">
            <a:spLocks noChangeArrowheads="1"/>
          </p:cNvSpPr>
          <p:nvPr/>
        </p:nvSpPr>
        <p:spPr bwMode="auto">
          <a:xfrm>
            <a:off x="762000" y="1114425"/>
            <a:ext cx="7229475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  <a:ea typeface="微软雅黑" panose="020B0503020204020204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  <a:ea typeface="微软雅黑" panose="020B0503020204020204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  <a:ea typeface="微软雅黑" panose="020B0503020204020204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  <a:ea typeface="微软雅黑" panose="020B0503020204020204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  <a:ea typeface="微软雅黑" panose="020B050302020402020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  <a:ea typeface="微软雅黑" panose="020B050302020402020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  <a:ea typeface="微软雅黑" panose="020B050302020402020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  <a:ea typeface="微软雅黑" panose="020B050302020402020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  <a:ea typeface="微软雅黑" panose="020B0503020204020204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>
                <a:solidFill>
                  <a:srgbClr val="C00000"/>
                </a:solidFill>
                <a:latin typeface="微软雅黑" panose="020B0503020204020204" charset="-122"/>
              </a:rPr>
              <a:t>强、弱反型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</a:rPr>
              <a:t>：表面处少数载流子浓度   是否超过体内</a:t>
            </a:r>
            <a:endParaRPr lang="en-US" altLang="zh-CN" sz="2400">
              <a:solidFill>
                <a:schemeClr val="tx2"/>
              </a:solidFill>
              <a:latin typeface="微软雅黑" panose="020B0503020204020204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</a:rPr>
              <a:t>多数载流子浓度     为标志。</a:t>
            </a:r>
            <a:endParaRPr lang="zh-CN" altLang="en-US" sz="2400">
              <a:solidFill>
                <a:schemeClr val="tx2"/>
              </a:solidFill>
              <a:latin typeface="微软雅黑" panose="020B0503020204020204" charset="-122"/>
            </a:endParaRPr>
          </a:p>
        </p:txBody>
      </p:sp>
      <p:graphicFrame>
        <p:nvGraphicFramePr>
          <p:cNvPr id="44041" name="对象 2"/>
          <p:cNvGraphicFramePr>
            <a:graphicFrameLocks noChangeAspect="1"/>
          </p:cNvGraphicFramePr>
          <p:nvPr/>
        </p:nvGraphicFramePr>
        <p:xfrm>
          <a:off x="5715000" y="1233488"/>
          <a:ext cx="323850" cy="447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900" name="Equation" r:id="rId9" imgW="165100" imgH="228600" progId="Equation.DSMT4">
                  <p:embed/>
                </p:oleObj>
              </mc:Choice>
              <mc:Fallback>
                <p:oleObj name="Equation" r:id="rId9" imgW="165100" imgH="228600" progId="Equation.DSMT4">
                  <p:embed/>
                  <p:pic>
                    <p:nvPicPr>
                      <p:cNvPr id="0" name="图片 3689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15000" y="1233488"/>
                        <a:ext cx="323850" cy="447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042" name="对象 4"/>
          <p:cNvGraphicFramePr>
            <a:graphicFrameLocks noChangeAspect="1"/>
          </p:cNvGraphicFramePr>
          <p:nvPr/>
        </p:nvGraphicFramePr>
        <p:xfrm>
          <a:off x="2951163" y="1838325"/>
          <a:ext cx="431800" cy="411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901" name="Equation" r:id="rId11" imgW="254000" imgH="241300" progId="Equation.DSMT4">
                  <p:embed/>
                </p:oleObj>
              </mc:Choice>
              <mc:Fallback>
                <p:oleObj name="Equation" r:id="rId11" imgW="254000" imgH="241300" progId="Equation.DSMT4">
                  <p:embed/>
                  <p:pic>
                    <p:nvPicPr>
                      <p:cNvPr id="0" name="图片 3690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51163" y="1838325"/>
                        <a:ext cx="431800" cy="411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77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716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第五章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非平衡载流子寿命和准费米能级概念</a:t>
            </a:r>
            <a:endParaRPr lang="en-US" altLang="zh-CN" dirty="0" smtClean="0"/>
          </a:p>
          <a:p>
            <a:r>
              <a:rPr lang="zh-CN" altLang="en-US" dirty="0" smtClean="0"/>
              <a:t>直接复合、间接复合、俄歇复合的比较</a:t>
            </a:r>
            <a:endParaRPr lang="en-US" altLang="zh-CN" dirty="0" smtClean="0"/>
          </a:p>
          <a:p>
            <a:r>
              <a:rPr lang="zh-CN" altLang="en-US" dirty="0" smtClean="0"/>
              <a:t>间接复合和陷阱效应的比较</a:t>
            </a:r>
            <a:endParaRPr lang="en-US" altLang="zh-CN" dirty="0" smtClean="0"/>
          </a:p>
          <a:p>
            <a:r>
              <a:rPr lang="zh-CN" altLang="en-US" dirty="0" smtClean="0"/>
              <a:t>爱因斯坦关系</a:t>
            </a:r>
            <a:endParaRPr lang="en-US" altLang="zh-CN" dirty="0" smtClean="0"/>
          </a:p>
          <a:p>
            <a:r>
              <a:rPr lang="zh-CN" altLang="en-US" dirty="0" smtClean="0"/>
              <a:t>载流子一维扩散：以空穴扩散为例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无限厚样品：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薄样品：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扩散电流：</a:t>
            </a:r>
            <a:endParaRPr lang="zh-CN" altLang="en-US" dirty="0"/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/>
        </p:nvGraphicFramePr>
        <p:xfrm>
          <a:off x="3330488" y="3342116"/>
          <a:ext cx="813144" cy="6388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991" name="Equation" r:id="rId1" imgW="12801600" imgH="10058400" progId="Equation.DSMT4">
                  <p:embed/>
                </p:oleObj>
              </mc:Choice>
              <mc:Fallback>
                <p:oleObj name="Equation" r:id="rId1" imgW="12801600" imgH="10058400" progId="Equation.DSMT4">
                  <p:embed/>
                  <p:pic>
                    <p:nvPicPr>
                      <p:cNvPr id="0" name="图片 41990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330488" y="3342116"/>
                        <a:ext cx="813144" cy="6388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/>
        </p:nvGraphicFramePr>
        <p:xfrm>
          <a:off x="3163329" y="4549774"/>
          <a:ext cx="2273644" cy="3374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992" name="Equation" r:id="rId3" imgW="39014400" imgH="5791200" progId="Equation.DSMT4">
                  <p:embed/>
                </p:oleObj>
              </mc:Choice>
              <mc:Fallback>
                <p:oleObj name="Equation" r:id="rId3" imgW="39014400" imgH="5791200" progId="Equation.DSMT4">
                  <p:embed/>
                  <p:pic>
                    <p:nvPicPr>
                      <p:cNvPr id="0" name="图片 4199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163329" y="4549774"/>
                        <a:ext cx="2273644" cy="3374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/>
        </p:nvGraphicFramePr>
        <p:xfrm>
          <a:off x="5798406" y="4541537"/>
          <a:ext cx="991267" cy="3517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993" name="Equation" r:id="rId5" imgW="18897600" imgH="6705600" progId="Equation.DSMT4">
                  <p:embed/>
                </p:oleObj>
              </mc:Choice>
              <mc:Fallback>
                <p:oleObj name="Equation" r:id="rId5" imgW="18897600" imgH="6705600" progId="Equation.DSMT4">
                  <p:embed/>
                  <p:pic>
                    <p:nvPicPr>
                      <p:cNvPr id="0" name="图片 41992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798406" y="4541537"/>
                        <a:ext cx="991267" cy="3517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/>
        </p:nvGraphicFramePr>
        <p:xfrm>
          <a:off x="2614484" y="5037138"/>
          <a:ext cx="2006600" cy="320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994" name="Equation" r:id="rId7" imgW="34442400" imgH="5486400" progId="Equation.DSMT4">
                  <p:embed/>
                </p:oleObj>
              </mc:Choice>
              <mc:Fallback>
                <p:oleObj name="Equation" r:id="rId7" imgW="34442400" imgH="5486400" progId="Equation.DSMT4">
                  <p:embed/>
                  <p:pic>
                    <p:nvPicPr>
                      <p:cNvPr id="0" name="图片 41993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614484" y="5037138"/>
                        <a:ext cx="2006600" cy="320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/>
          <p:cNvGraphicFramePr>
            <a:graphicFrameLocks noChangeAspect="1"/>
          </p:cNvGraphicFramePr>
          <p:nvPr/>
        </p:nvGraphicFramePr>
        <p:xfrm>
          <a:off x="2937131" y="5456027"/>
          <a:ext cx="1796076" cy="5246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995" name="Equation" r:id="rId9" imgW="28956000" imgH="8534400" progId="Equation.DSMT4">
                  <p:embed/>
                </p:oleObj>
              </mc:Choice>
              <mc:Fallback>
                <p:oleObj name="Equation" r:id="rId9" imgW="28956000" imgH="8534400" progId="Equation.DSMT4">
                  <p:embed/>
                  <p:pic>
                    <p:nvPicPr>
                      <p:cNvPr id="0" name="图片 4199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37131" y="5456027"/>
                        <a:ext cx="1796076" cy="52464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4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197"/>
          <a:stretch>
            <a:fillRect/>
          </a:stretch>
        </p:blipFill>
        <p:spPr bwMode="auto">
          <a:xfrm>
            <a:off x="685800" y="914400"/>
            <a:ext cx="7924800" cy="525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/>
          <p:cNvGraphicFramePr>
            <a:graphicFrameLocks noChangeAspect="1"/>
          </p:cNvGraphicFramePr>
          <p:nvPr/>
        </p:nvGraphicFramePr>
        <p:xfrm>
          <a:off x="1524000" y="3657600"/>
          <a:ext cx="5181600" cy="1863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10" name="公式" r:id="rId1" imgW="2755900" imgH="990600" progId="Equation.3">
                  <p:embed/>
                </p:oleObj>
              </mc:Choice>
              <mc:Fallback>
                <p:oleObj name="公式" r:id="rId1" imgW="2755900" imgH="990600" progId="Equation.3">
                  <p:embed/>
                  <p:pic>
                    <p:nvPicPr>
                      <p:cNvPr id="0" name="图片 3790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0" y="3657600"/>
                        <a:ext cx="5181600" cy="1863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12"/>
          <p:cNvSpPr>
            <a:spLocks noChangeArrowheads="1"/>
          </p:cNvSpPr>
          <p:nvPr/>
        </p:nvSpPr>
        <p:spPr bwMode="auto">
          <a:xfrm>
            <a:off x="914400" y="1012825"/>
            <a:ext cx="29718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  <a:ea typeface="微软雅黑" panose="020B0503020204020204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  <a:ea typeface="微软雅黑" panose="020B0503020204020204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  <a:ea typeface="微软雅黑" panose="020B0503020204020204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  <a:ea typeface="微软雅黑" panose="020B0503020204020204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  <a:ea typeface="微软雅黑" panose="020B050302020402020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  <a:ea typeface="微软雅黑" panose="020B050302020402020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  <a:ea typeface="微软雅黑" panose="020B050302020402020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  <a:ea typeface="微软雅黑" panose="020B050302020402020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  <a:ea typeface="微软雅黑" panose="020B050302020402020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400">
                <a:solidFill>
                  <a:schemeClr val="tx2"/>
                </a:solidFill>
                <a:latin typeface="Times New Roman" panose="02020603050405020304" pitchFamily="18" charset="0"/>
              </a:rPr>
              <a:t>根据</a:t>
            </a:r>
            <a:r>
              <a:rPr kumimoji="1" lang="en-US" altLang="zh-CN" sz="2400">
                <a:solidFill>
                  <a:schemeClr val="tx2"/>
                </a:solidFill>
                <a:latin typeface="Times New Roman" panose="02020603050405020304" pitchFamily="18" charset="0"/>
              </a:rPr>
              <a:t>Boltzmann</a:t>
            </a:r>
            <a:r>
              <a:rPr kumimoji="1" lang="zh-CN" altLang="en-US" sz="2400">
                <a:solidFill>
                  <a:schemeClr val="tx2"/>
                </a:solidFill>
                <a:latin typeface="Times New Roman" panose="02020603050405020304" pitchFamily="18" charset="0"/>
              </a:rPr>
              <a:t>统计：</a:t>
            </a:r>
            <a:endParaRPr kumimoji="1" lang="zh-CN" altLang="en-US" sz="2400" baseline="-25000">
              <a:solidFill>
                <a:schemeClr val="tx2"/>
              </a:solidFill>
              <a:latin typeface="Times New Roman" panose="02020603050405020304" pitchFamily="18" charset="0"/>
            </a:endParaRPr>
          </a:p>
        </p:txBody>
      </p:sp>
      <p:graphicFrame>
        <p:nvGraphicFramePr>
          <p:cNvPr id="9" name="Object 13"/>
          <p:cNvGraphicFramePr>
            <a:graphicFrameLocks noChangeAspect="1"/>
          </p:cNvGraphicFramePr>
          <p:nvPr/>
        </p:nvGraphicFramePr>
        <p:xfrm>
          <a:off x="4038600" y="914400"/>
          <a:ext cx="4114800" cy="1012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11" name="公式" r:id="rId3" imgW="1548765" imgH="381000" progId="Equation.3">
                  <p:embed/>
                </p:oleObj>
              </mc:Choice>
              <mc:Fallback>
                <p:oleObj name="公式" r:id="rId3" imgW="1548765" imgH="381000" progId="Equation.3">
                  <p:embed/>
                  <p:pic>
                    <p:nvPicPr>
                      <p:cNvPr id="0" name="图片 379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38600" y="914400"/>
                        <a:ext cx="4114800" cy="1012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14"/>
          <p:cNvGraphicFramePr>
            <a:graphicFrameLocks noChangeAspect="1"/>
          </p:cNvGraphicFramePr>
          <p:nvPr/>
        </p:nvGraphicFramePr>
        <p:xfrm>
          <a:off x="990600" y="2281238"/>
          <a:ext cx="1924050" cy="788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12" name="公式" r:id="rId5" imgW="837565" imgH="342900" progId="Equation.3">
                  <p:embed/>
                </p:oleObj>
              </mc:Choice>
              <mc:Fallback>
                <p:oleObj name="公式" r:id="rId5" imgW="837565" imgH="342900" progId="Equation.3">
                  <p:embed/>
                  <p:pic>
                    <p:nvPicPr>
                      <p:cNvPr id="0" name="图片 379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2281238"/>
                        <a:ext cx="1924050" cy="7889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5"/>
          <p:cNvGraphicFramePr>
            <a:graphicFrameLocks noChangeAspect="1"/>
          </p:cNvGraphicFramePr>
          <p:nvPr/>
        </p:nvGraphicFramePr>
        <p:xfrm>
          <a:off x="3276600" y="2057400"/>
          <a:ext cx="3762375" cy="1125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13" name="公式" r:id="rId7" imgW="1612900" imgH="482600" progId="Equation.3">
                  <p:embed/>
                </p:oleObj>
              </mc:Choice>
              <mc:Fallback>
                <p:oleObj name="公式" r:id="rId7" imgW="1612900" imgH="482600" progId="Equation.3">
                  <p:embed/>
                  <p:pic>
                    <p:nvPicPr>
                      <p:cNvPr id="0" name="图片 379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76600" y="2057400"/>
                        <a:ext cx="3762375" cy="11255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9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utoUpdateAnimBg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Text Box 52"/>
          <p:cNvSpPr txBox="1">
            <a:spLocks noChangeArrowheads="1"/>
          </p:cNvSpPr>
          <p:nvPr/>
        </p:nvSpPr>
        <p:spPr bwMode="auto">
          <a:xfrm>
            <a:off x="1600200" y="5943600"/>
            <a:ext cx="6492875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  <a:ea typeface="微软雅黑" panose="020B0503020204020204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  <a:ea typeface="微软雅黑" panose="020B0503020204020204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  <a:ea typeface="微软雅黑" panose="020B0503020204020204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  <a:ea typeface="微软雅黑" panose="020B0503020204020204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  <a:ea typeface="微软雅黑" panose="020B050302020402020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  <a:ea typeface="微软雅黑" panose="020B050302020402020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  <a:ea typeface="微软雅黑" panose="020B050302020402020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  <a:ea typeface="微软雅黑" panose="020B050302020402020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  <a:ea typeface="微软雅黑" panose="020B050302020402020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3200" b="1">
                <a:latin typeface="Times New Roman" panose="02020603050405020304" pitchFamily="18" charset="0"/>
                <a:ea typeface="宋体" panose="02010600030101010101" pitchFamily="2" charset="-122"/>
              </a:rPr>
              <a:t>MIS</a:t>
            </a:r>
            <a:r>
              <a:rPr kumimoji="1" lang="zh-CN" altLang="en-US" sz="3200" b="1">
                <a:latin typeface="Times New Roman" panose="02020603050405020304" pitchFamily="18" charset="0"/>
                <a:ea typeface="宋体" panose="02010600030101010101" pitchFamily="2" charset="-122"/>
              </a:rPr>
              <a:t>结构的电容</a:t>
            </a:r>
            <a:r>
              <a:rPr kumimoji="1" lang="en-US" altLang="zh-CN" sz="3200" b="1">
                <a:latin typeface="Times New Roman" panose="02020603050405020304" pitchFamily="18" charset="0"/>
                <a:ea typeface="宋体" panose="02010600030101010101" pitchFamily="2" charset="-122"/>
              </a:rPr>
              <a:t>-</a:t>
            </a:r>
            <a:r>
              <a:rPr kumimoji="1" lang="zh-CN" altLang="en-US" sz="3200" b="1">
                <a:latin typeface="Times New Roman" panose="02020603050405020304" pitchFamily="18" charset="0"/>
                <a:ea typeface="宋体" panose="02010600030101010101" pitchFamily="2" charset="-122"/>
              </a:rPr>
              <a:t>电压曲线</a:t>
            </a:r>
            <a:endParaRPr kumimoji="1" lang="zh-CN" altLang="en-US" sz="3200" b="1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65539" name="组合 1"/>
          <p:cNvGrpSpPr/>
          <p:nvPr/>
        </p:nvGrpSpPr>
        <p:grpSpPr bwMode="auto">
          <a:xfrm>
            <a:off x="358775" y="1565275"/>
            <a:ext cx="6499225" cy="4343400"/>
            <a:chOff x="358775" y="1565275"/>
            <a:chExt cx="6499225" cy="4343400"/>
          </a:xfrm>
        </p:grpSpPr>
        <p:sp>
          <p:nvSpPr>
            <p:cNvPr id="65540" name="Text Box 48"/>
            <p:cNvSpPr txBox="1">
              <a:spLocks noChangeArrowheads="1"/>
            </p:cNvSpPr>
            <p:nvPr/>
          </p:nvSpPr>
          <p:spPr bwMode="auto">
            <a:xfrm>
              <a:off x="3962400" y="5410200"/>
              <a:ext cx="3365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0BD0D9"/>
                </a:buClr>
                <a:buSzPct val="95000"/>
                <a:buFont typeface="Wingdings 2" pitchFamily="18" charset="2"/>
                <a:buChar char=""/>
                <a:defRPr sz="2600">
                  <a:solidFill>
                    <a:schemeClr val="tx1"/>
                  </a:solidFill>
                  <a:latin typeface="Constantia" panose="02030602050306030303" pitchFamily="18" charset="0"/>
                  <a:ea typeface="微软雅黑" panose="020B0503020204020204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1"/>
                </a:buClr>
                <a:buSzPct val="85000"/>
                <a:buFont typeface="Wingdings 2" pitchFamily="18" charset="2"/>
                <a:buChar char=""/>
                <a:defRPr sz="2400">
                  <a:solidFill>
                    <a:schemeClr val="tx1"/>
                  </a:solidFill>
                  <a:latin typeface="Constantia" panose="02030602050306030303" pitchFamily="18" charset="0"/>
                  <a:ea typeface="微软雅黑" panose="020B0503020204020204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 2" pitchFamily="18" charset="2"/>
                <a:buChar char=""/>
                <a:defRPr sz="2100">
                  <a:solidFill>
                    <a:schemeClr val="tx1"/>
                  </a:solidFill>
                  <a:latin typeface="Constantia" panose="02030602050306030303" pitchFamily="18" charset="0"/>
                  <a:ea typeface="微软雅黑" panose="020B0503020204020204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0BD0D9"/>
                </a:buClr>
                <a:buSzPct val="65000"/>
                <a:buFont typeface="Wingdings 2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  <a:ea typeface="微软雅黑" panose="020B0503020204020204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10CF9B"/>
                </a:buClr>
                <a:buSzPct val="65000"/>
                <a:buFont typeface="Wingdings 2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  <a:ea typeface="微软雅黑" panose="020B050302020402020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  <a:ea typeface="微软雅黑" panose="020B050302020402020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  <a:ea typeface="微软雅黑" panose="020B050302020402020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  <a:ea typeface="微软雅黑" panose="020B050302020402020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  <a:ea typeface="微软雅黑" panose="020B0503020204020204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2400">
                  <a:latin typeface="Times New Roman" panose="02020603050405020304" pitchFamily="18" charset="0"/>
                  <a:ea typeface="宋体" panose="02010600030101010101" pitchFamily="2" charset="-122"/>
                </a:rPr>
                <a:t>0</a:t>
              </a:r>
              <a:endParaRPr kumimoji="1" lang="en-US" altLang="zh-CN" sz="24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65541" name="Text Box 51"/>
            <p:cNvSpPr txBox="1">
              <a:spLocks noChangeArrowheads="1"/>
            </p:cNvSpPr>
            <p:nvPr/>
          </p:nvSpPr>
          <p:spPr bwMode="auto">
            <a:xfrm>
              <a:off x="5775325" y="5451475"/>
              <a:ext cx="576263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0BD0D9"/>
                </a:buClr>
                <a:buSzPct val="95000"/>
                <a:buFont typeface="Wingdings 2" pitchFamily="18" charset="2"/>
                <a:buChar char=""/>
                <a:defRPr sz="2600">
                  <a:solidFill>
                    <a:schemeClr val="tx1"/>
                  </a:solidFill>
                  <a:latin typeface="Constantia" panose="02030602050306030303" pitchFamily="18" charset="0"/>
                  <a:ea typeface="微软雅黑" panose="020B0503020204020204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1"/>
                </a:buClr>
                <a:buSzPct val="85000"/>
                <a:buFont typeface="Wingdings 2" pitchFamily="18" charset="2"/>
                <a:buChar char=""/>
                <a:defRPr sz="2400">
                  <a:solidFill>
                    <a:schemeClr val="tx1"/>
                  </a:solidFill>
                  <a:latin typeface="Constantia" panose="02030602050306030303" pitchFamily="18" charset="0"/>
                  <a:ea typeface="微软雅黑" panose="020B0503020204020204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 2" pitchFamily="18" charset="2"/>
                <a:buChar char=""/>
                <a:defRPr sz="2100">
                  <a:solidFill>
                    <a:schemeClr val="tx1"/>
                  </a:solidFill>
                  <a:latin typeface="Constantia" panose="02030602050306030303" pitchFamily="18" charset="0"/>
                  <a:ea typeface="微软雅黑" panose="020B0503020204020204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0BD0D9"/>
                </a:buClr>
                <a:buSzPct val="65000"/>
                <a:buFont typeface="Wingdings 2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  <a:ea typeface="微软雅黑" panose="020B0503020204020204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10CF9B"/>
                </a:buClr>
                <a:buSzPct val="65000"/>
                <a:buFont typeface="Wingdings 2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  <a:ea typeface="微软雅黑" panose="020B050302020402020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  <a:ea typeface="微软雅黑" panose="020B050302020402020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  <a:ea typeface="微软雅黑" panose="020B050302020402020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  <a:ea typeface="微软雅黑" panose="020B050302020402020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  <a:ea typeface="微软雅黑" panose="020B0503020204020204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2400">
                  <a:latin typeface="Times New Roman" panose="02020603050405020304" pitchFamily="18" charset="0"/>
                  <a:ea typeface="宋体" panose="02010600030101010101" pitchFamily="2" charset="-122"/>
                </a:rPr>
                <a:t>+V</a:t>
              </a:r>
              <a:endParaRPr kumimoji="1" lang="en-US" altLang="zh-CN" sz="24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grpSp>
          <p:nvGrpSpPr>
            <p:cNvPr id="65542" name="组合 1"/>
            <p:cNvGrpSpPr/>
            <p:nvPr/>
          </p:nvGrpSpPr>
          <p:grpSpPr bwMode="auto">
            <a:xfrm>
              <a:off x="358775" y="1565275"/>
              <a:ext cx="6499225" cy="4073525"/>
              <a:chOff x="358775" y="1565275"/>
              <a:chExt cx="6499225" cy="4073525"/>
            </a:xfrm>
          </p:grpSpPr>
          <p:sp>
            <p:nvSpPr>
              <p:cNvPr id="65543" name="Line 4"/>
              <p:cNvSpPr>
                <a:spLocks noChangeShapeType="1"/>
              </p:cNvSpPr>
              <p:nvPr/>
            </p:nvSpPr>
            <p:spPr bwMode="auto">
              <a:xfrm>
                <a:off x="1676400" y="1676400"/>
                <a:ext cx="51816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5544" name="Line 5"/>
              <p:cNvSpPr>
                <a:spLocks noChangeShapeType="1"/>
              </p:cNvSpPr>
              <p:nvPr/>
            </p:nvSpPr>
            <p:spPr bwMode="auto">
              <a:xfrm>
                <a:off x="1676400" y="1676400"/>
                <a:ext cx="0" cy="36576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5545" name="Line 6"/>
              <p:cNvSpPr>
                <a:spLocks noChangeShapeType="1"/>
              </p:cNvSpPr>
              <p:nvPr/>
            </p:nvSpPr>
            <p:spPr bwMode="auto">
              <a:xfrm>
                <a:off x="1676400" y="5334000"/>
                <a:ext cx="51816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5546" name="Line 7"/>
              <p:cNvSpPr>
                <a:spLocks noChangeShapeType="1"/>
              </p:cNvSpPr>
              <p:nvPr/>
            </p:nvSpPr>
            <p:spPr bwMode="auto">
              <a:xfrm>
                <a:off x="6858000" y="1676400"/>
                <a:ext cx="0" cy="36576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5547" name="Line 8"/>
              <p:cNvSpPr>
                <a:spLocks noChangeShapeType="1"/>
              </p:cNvSpPr>
              <p:nvPr/>
            </p:nvSpPr>
            <p:spPr bwMode="auto">
              <a:xfrm>
                <a:off x="1676400" y="2286000"/>
                <a:ext cx="1524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5548" name="Line 9"/>
              <p:cNvSpPr>
                <a:spLocks noChangeShapeType="1"/>
              </p:cNvSpPr>
              <p:nvPr/>
            </p:nvSpPr>
            <p:spPr bwMode="auto">
              <a:xfrm>
                <a:off x="1676400" y="2895600"/>
                <a:ext cx="1524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5549" name="Line 10"/>
              <p:cNvSpPr>
                <a:spLocks noChangeShapeType="1"/>
              </p:cNvSpPr>
              <p:nvPr/>
            </p:nvSpPr>
            <p:spPr bwMode="auto">
              <a:xfrm>
                <a:off x="1676400" y="3581400"/>
                <a:ext cx="1524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5550" name="Line 11"/>
              <p:cNvSpPr>
                <a:spLocks noChangeShapeType="1"/>
              </p:cNvSpPr>
              <p:nvPr/>
            </p:nvSpPr>
            <p:spPr bwMode="auto">
              <a:xfrm>
                <a:off x="1676400" y="4267200"/>
                <a:ext cx="1524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5551" name="Line 12"/>
              <p:cNvSpPr>
                <a:spLocks noChangeShapeType="1"/>
              </p:cNvSpPr>
              <p:nvPr/>
            </p:nvSpPr>
            <p:spPr bwMode="auto">
              <a:xfrm>
                <a:off x="1676400" y="4876800"/>
                <a:ext cx="1524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5552" name="Line 13"/>
              <p:cNvSpPr>
                <a:spLocks noChangeShapeType="1"/>
              </p:cNvSpPr>
              <p:nvPr/>
            </p:nvSpPr>
            <p:spPr bwMode="auto">
              <a:xfrm>
                <a:off x="4114800" y="1676400"/>
                <a:ext cx="0" cy="36576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5553" name="Line 14"/>
              <p:cNvSpPr>
                <a:spLocks noChangeShapeType="1"/>
              </p:cNvSpPr>
              <p:nvPr/>
            </p:nvSpPr>
            <p:spPr bwMode="auto">
              <a:xfrm>
                <a:off x="1676400" y="2286000"/>
                <a:ext cx="16764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5554" name="Freeform 15"/>
              <p:cNvSpPr/>
              <p:nvPr/>
            </p:nvSpPr>
            <p:spPr bwMode="auto">
              <a:xfrm>
                <a:off x="3352800" y="1943100"/>
                <a:ext cx="3505200" cy="2235200"/>
              </a:xfrm>
              <a:custGeom>
                <a:avLst/>
                <a:gdLst>
                  <a:gd name="T0" fmla="*/ 0 w 2208"/>
                  <a:gd name="T1" fmla="*/ 2147483647 h 1408"/>
                  <a:gd name="T2" fmla="*/ 2147483647 w 2208"/>
                  <a:gd name="T3" fmla="*/ 2147483647 h 1408"/>
                  <a:gd name="T4" fmla="*/ 2147483647 w 2208"/>
                  <a:gd name="T5" fmla="*/ 2147483647 h 1408"/>
                  <a:gd name="T6" fmla="*/ 2147483647 w 2208"/>
                  <a:gd name="T7" fmla="*/ 2147483647 h 1408"/>
                  <a:gd name="T8" fmla="*/ 2147483647 w 2208"/>
                  <a:gd name="T9" fmla="*/ 2147483647 h 1408"/>
                  <a:gd name="T10" fmla="*/ 2147483647 w 2208"/>
                  <a:gd name="T11" fmla="*/ 2147483647 h 140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208" h="1408">
                    <a:moveTo>
                      <a:pt x="0" y="216"/>
                    </a:moveTo>
                    <a:cubicBezTo>
                      <a:pt x="104" y="268"/>
                      <a:pt x="208" y="320"/>
                      <a:pt x="288" y="408"/>
                    </a:cubicBezTo>
                    <a:cubicBezTo>
                      <a:pt x="368" y="496"/>
                      <a:pt x="384" y="592"/>
                      <a:pt x="480" y="744"/>
                    </a:cubicBezTo>
                    <a:cubicBezTo>
                      <a:pt x="576" y="896"/>
                      <a:pt x="744" y="1408"/>
                      <a:pt x="864" y="1320"/>
                    </a:cubicBezTo>
                    <a:cubicBezTo>
                      <a:pt x="984" y="1232"/>
                      <a:pt x="976" y="432"/>
                      <a:pt x="1200" y="216"/>
                    </a:cubicBezTo>
                    <a:cubicBezTo>
                      <a:pt x="1424" y="0"/>
                      <a:pt x="1816" y="12"/>
                      <a:pt x="2208" y="24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5555" name="Freeform 16"/>
              <p:cNvSpPr/>
              <p:nvPr/>
            </p:nvSpPr>
            <p:spPr bwMode="auto">
              <a:xfrm>
                <a:off x="4724400" y="4038600"/>
                <a:ext cx="609600" cy="228600"/>
              </a:xfrm>
              <a:custGeom>
                <a:avLst/>
                <a:gdLst>
                  <a:gd name="T0" fmla="*/ 0 w 384"/>
                  <a:gd name="T1" fmla="*/ 0 h 144"/>
                  <a:gd name="T2" fmla="*/ 2147483647 w 384"/>
                  <a:gd name="T3" fmla="*/ 2147483647 h 144"/>
                  <a:gd name="T4" fmla="*/ 2147483647 w 384"/>
                  <a:gd name="T5" fmla="*/ 2147483647 h 144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384" h="144">
                    <a:moveTo>
                      <a:pt x="0" y="0"/>
                    </a:moveTo>
                    <a:cubicBezTo>
                      <a:pt x="64" y="36"/>
                      <a:pt x="128" y="72"/>
                      <a:pt x="192" y="96"/>
                    </a:cubicBezTo>
                    <a:cubicBezTo>
                      <a:pt x="256" y="120"/>
                      <a:pt x="320" y="132"/>
                      <a:pt x="384" y="144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5556" name="Line 17"/>
              <p:cNvSpPr>
                <a:spLocks noChangeShapeType="1"/>
              </p:cNvSpPr>
              <p:nvPr/>
            </p:nvSpPr>
            <p:spPr bwMode="auto">
              <a:xfrm>
                <a:off x="5334000" y="4267200"/>
                <a:ext cx="15240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5557" name="Line 18"/>
              <p:cNvSpPr>
                <a:spLocks noChangeShapeType="1"/>
              </p:cNvSpPr>
              <p:nvPr/>
            </p:nvSpPr>
            <p:spPr bwMode="auto">
              <a:xfrm flipH="1">
                <a:off x="3581400" y="3124200"/>
                <a:ext cx="5334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5558" name="Line 19"/>
              <p:cNvSpPr>
                <a:spLocks noChangeShapeType="1"/>
              </p:cNvSpPr>
              <p:nvPr/>
            </p:nvSpPr>
            <p:spPr bwMode="auto">
              <a:xfrm flipH="1">
                <a:off x="3505200" y="4038600"/>
                <a:ext cx="11430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5559" name="Line 20"/>
              <p:cNvSpPr>
                <a:spLocks noChangeShapeType="1"/>
              </p:cNvSpPr>
              <p:nvPr/>
            </p:nvSpPr>
            <p:spPr bwMode="auto">
              <a:xfrm flipH="1">
                <a:off x="3581400" y="4267200"/>
                <a:ext cx="16764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5560" name="Text Box 21"/>
              <p:cNvSpPr txBox="1">
                <a:spLocks noChangeArrowheads="1"/>
              </p:cNvSpPr>
              <p:nvPr/>
            </p:nvSpPr>
            <p:spPr bwMode="auto">
              <a:xfrm>
                <a:off x="1066800" y="2057400"/>
                <a:ext cx="565150" cy="4572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rgbClr val="0BD0D9"/>
                  </a:buClr>
                  <a:buSzPct val="95000"/>
                  <a:buFont typeface="Wingdings 2" pitchFamily="18" charset="2"/>
                  <a:buChar char=""/>
                  <a:defRPr sz="2600">
                    <a:solidFill>
                      <a:schemeClr val="tx1"/>
                    </a:solidFill>
                    <a:latin typeface="Constantia" panose="02030602050306030303" pitchFamily="18" charset="0"/>
                    <a:ea typeface="微软雅黑" panose="020B0503020204020204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accent1"/>
                  </a:buClr>
                  <a:buSzPct val="85000"/>
                  <a:buFont typeface="Wingdings 2" pitchFamily="18" charset="2"/>
                  <a:buChar char=""/>
                  <a:defRPr sz="2400">
                    <a:solidFill>
                      <a:schemeClr val="tx1"/>
                    </a:solidFill>
                    <a:latin typeface="Constantia" panose="02030602050306030303" pitchFamily="18" charset="0"/>
                    <a:ea typeface="微软雅黑" panose="020B0503020204020204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 2" pitchFamily="18" charset="2"/>
                  <a:buChar char=""/>
                  <a:defRPr sz="2100">
                    <a:solidFill>
                      <a:schemeClr val="tx1"/>
                    </a:solidFill>
                    <a:latin typeface="Constantia" panose="02030602050306030303" pitchFamily="18" charset="0"/>
                    <a:ea typeface="微软雅黑" panose="020B0503020204020204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rgbClr val="0BD0D9"/>
                  </a:buClr>
                  <a:buSzPct val="65000"/>
                  <a:buFont typeface="Wingdings 2" pitchFamily="18" charset="2"/>
                  <a:buChar char=""/>
                  <a:defRPr sz="2000">
                    <a:solidFill>
                      <a:schemeClr val="tx1"/>
                    </a:solidFill>
                    <a:latin typeface="Constantia" panose="02030602050306030303" pitchFamily="18" charset="0"/>
                    <a:ea typeface="微软雅黑" panose="020B0503020204020204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rgbClr val="10CF9B"/>
                  </a:buClr>
                  <a:buSzPct val="65000"/>
                  <a:buFont typeface="Wingdings 2" pitchFamily="18" charset="2"/>
                  <a:buChar char=""/>
                  <a:defRPr sz="2000">
                    <a:solidFill>
                      <a:schemeClr val="tx1"/>
                    </a:solidFill>
                    <a:latin typeface="Constantia" panose="02030602050306030303" pitchFamily="18" charset="0"/>
                    <a:ea typeface="微软雅黑" panose="020B0503020204020204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10CF9B"/>
                  </a:buClr>
                  <a:buSzPct val="65000"/>
                  <a:buFont typeface="Wingdings 2" pitchFamily="18" charset="2"/>
                  <a:buChar char=""/>
                  <a:defRPr sz="2000">
                    <a:solidFill>
                      <a:schemeClr val="tx1"/>
                    </a:solidFill>
                    <a:latin typeface="Constantia" panose="02030602050306030303" pitchFamily="18" charset="0"/>
                    <a:ea typeface="微软雅黑" panose="020B0503020204020204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10CF9B"/>
                  </a:buClr>
                  <a:buSzPct val="65000"/>
                  <a:buFont typeface="Wingdings 2" pitchFamily="18" charset="2"/>
                  <a:buChar char=""/>
                  <a:defRPr sz="2000">
                    <a:solidFill>
                      <a:schemeClr val="tx1"/>
                    </a:solidFill>
                    <a:latin typeface="Constantia" panose="02030602050306030303" pitchFamily="18" charset="0"/>
                    <a:ea typeface="微软雅黑" panose="020B0503020204020204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10CF9B"/>
                  </a:buClr>
                  <a:buSzPct val="65000"/>
                  <a:buFont typeface="Wingdings 2" pitchFamily="18" charset="2"/>
                  <a:buChar char=""/>
                  <a:defRPr sz="2000">
                    <a:solidFill>
                      <a:schemeClr val="tx1"/>
                    </a:solidFill>
                    <a:latin typeface="Constantia" panose="02030602050306030303" pitchFamily="18" charset="0"/>
                    <a:ea typeface="微软雅黑" panose="020B0503020204020204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10CF9B"/>
                  </a:buClr>
                  <a:buSzPct val="65000"/>
                  <a:buFont typeface="Wingdings 2" pitchFamily="18" charset="2"/>
                  <a:buChar char=""/>
                  <a:defRPr sz="2000">
                    <a:solidFill>
                      <a:schemeClr val="tx1"/>
                    </a:solidFill>
                    <a:latin typeface="Constantia" panose="02030602050306030303" pitchFamily="18" charset="0"/>
                    <a:ea typeface="微软雅黑" panose="020B0503020204020204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1" lang="en-US" altLang="zh-CN" sz="2400">
                    <a:latin typeface="Times New Roman" panose="02020603050405020304" pitchFamily="18" charset="0"/>
                    <a:ea typeface="宋体" panose="02010600030101010101" pitchFamily="2" charset="-122"/>
                  </a:rPr>
                  <a:t>1.0</a:t>
                </a:r>
                <a:endParaRPr kumimoji="1" lang="en-US" altLang="zh-CN" sz="240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5561" name="Text Box 22"/>
              <p:cNvSpPr txBox="1">
                <a:spLocks noChangeArrowheads="1"/>
              </p:cNvSpPr>
              <p:nvPr/>
            </p:nvSpPr>
            <p:spPr bwMode="auto">
              <a:xfrm>
                <a:off x="1050925" y="2708275"/>
                <a:ext cx="565150" cy="4572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rgbClr val="0BD0D9"/>
                  </a:buClr>
                  <a:buSzPct val="95000"/>
                  <a:buFont typeface="Wingdings 2" pitchFamily="18" charset="2"/>
                  <a:buChar char=""/>
                  <a:defRPr sz="2600">
                    <a:solidFill>
                      <a:schemeClr val="tx1"/>
                    </a:solidFill>
                    <a:latin typeface="Constantia" panose="02030602050306030303" pitchFamily="18" charset="0"/>
                    <a:ea typeface="微软雅黑" panose="020B0503020204020204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accent1"/>
                  </a:buClr>
                  <a:buSzPct val="85000"/>
                  <a:buFont typeface="Wingdings 2" pitchFamily="18" charset="2"/>
                  <a:buChar char=""/>
                  <a:defRPr sz="2400">
                    <a:solidFill>
                      <a:schemeClr val="tx1"/>
                    </a:solidFill>
                    <a:latin typeface="Constantia" panose="02030602050306030303" pitchFamily="18" charset="0"/>
                    <a:ea typeface="微软雅黑" panose="020B0503020204020204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 2" pitchFamily="18" charset="2"/>
                  <a:buChar char=""/>
                  <a:defRPr sz="2100">
                    <a:solidFill>
                      <a:schemeClr val="tx1"/>
                    </a:solidFill>
                    <a:latin typeface="Constantia" panose="02030602050306030303" pitchFamily="18" charset="0"/>
                    <a:ea typeface="微软雅黑" panose="020B0503020204020204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rgbClr val="0BD0D9"/>
                  </a:buClr>
                  <a:buSzPct val="65000"/>
                  <a:buFont typeface="Wingdings 2" pitchFamily="18" charset="2"/>
                  <a:buChar char=""/>
                  <a:defRPr sz="2000">
                    <a:solidFill>
                      <a:schemeClr val="tx1"/>
                    </a:solidFill>
                    <a:latin typeface="Constantia" panose="02030602050306030303" pitchFamily="18" charset="0"/>
                    <a:ea typeface="微软雅黑" panose="020B0503020204020204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rgbClr val="10CF9B"/>
                  </a:buClr>
                  <a:buSzPct val="65000"/>
                  <a:buFont typeface="Wingdings 2" pitchFamily="18" charset="2"/>
                  <a:buChar char=""/>
                  <a:defRPr sz="2000">
                    <a:solidFill>
                      <a:schemeClr val="tx1"/>
                    </a:solidFill>
                    <a:latin typeface="Constantia" panose="02030602050306030303" pitchFamily="18" charset="0"/>
                    <a:ea typeface="微软雅黑" panose="020B0503020204020204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10CF9B"/>
                  </a:buClr>
                  <a:buSzPct val="65000"/>
                  <a:buFont typeface="Wingdings 2" pitchFamily="18" charset="2"/>
                  <a:buChar char=""/>
                  <a:defRPr sz="2000">
                    <a:solidFill>
                      <a:schemeClr val="tx1"/>
                    </a:solidFill>
                    <a:latin typeface="Constantia" panose="02030602050306030303" pitchFamily="18" charset="0"/>
                    <a:ea typeface="微软雅黑" panose="020B0503020204020204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10CF9B"/>
                  </a:buClr>
                  <a:buSzPct val="65000"/>
                  <a:buFont typeface="Wingdings 2" pitchFamily="18" charset="2"/>
                  <a:buChar char=""/>
                  <a:defRPr sz="2000">
                    <a:solidFill>
                      <a:schemeClr val="tx1"/>
                    </a:solidFill>
                    <a:latin typeface="Constantia" panose="02030602050306030303" pitchFamily="18" charset="0"/>
                    <a:ea typeface="微软雅黑" panose="020B0503020204020204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10CF9B"/>
                  </a:buClr>
                  <a:buSzPct val="65000"/>
                  <a:buFont typeface="Wingdings 2" pitchFamily="18" charset="2"/>
                  <a:buChar char=""/>
                  <a:defRPr sz="2000">
                    <a:solidFill>
                      <a:schemeClr val="tx1"/>
                    </a:solidFill>
                    <a:latin typeface="Constantia" panose="02030602050306030303" pitchFamily="18" charset="0"/>
                    <a:ea typeface="微软雅黑" panose="020B0503020204020204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10CF9B"/>
                  </a:buClr>
                  <a:buSzPct val="65000"/>
                  <a:buFont typeface="Wingdings 2" pitchFamily="18" charset="2"/>
                  <a:buChar char=""/>
                  <a:defRPr sz="2000">
                    <a:solidFill>
                      <a:schemeClr val="tx1"/>
                    </a:solidFill>
                    <a:latin typeface="Constantia" panose="02030602050306030303" pitchFamily="18" charset="0"/>
                    <a:ea typeface="微软雅黑" panose="020B0503020204020204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1" lang="en-US" altLang="zh-CN" sz="2400">
                    <a:latin typeface="Times New Roman" panose="02020603050405020304" pitchFamily="18" charset="0"/>
                    <a:ea typeface="宋体" panose="02010600030101010101" pitchFamily="2" charset="-122"/>
                  </a:rPr>
                  <a:t>0.8</a:t>
                </a:r>
                <a:endParaRPr kumimoji="1" lang="en-US" altLang="zh-CN" sz="240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5562" name="Text Box 23"/>
              <p:cNvSpPr txBox="1">
                <a:spLocks noChangeArrowheads="1"/>
              </p:cNvSpPr>
              <p:nvPr/>
            </p:nvSpPr>
            <p:spPr bwMode="auto">
              <a:xfrm>
                <a:off x="1127125" y="3317875"/>
                <a:ext cx="565150" cy="4572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rgbClr val="0BD0D9"/>
                  </a:buClr>
                  <a:buSzPct val="95000"/>
                  <a:buFont typeface="Wingdings 2" pitchFamily="18" charset="2"/>
                  <a:buChar char=""/>
                  <a:defRPr sz="2600">
                    <a:solidFill>
                      <a:schemeClr val="tx1"/>
                    </a:solidFill>
                    <a:latin typeface="Constantia" panose="02030602050306030303" pitchFamily="18" charset="0"/>
                    <a:ea typeface="微软雅黑" panose="020B0503020204020204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accent1"/>
                  </a:buClr>
                  <a:buSzPct val="85000"/>
                  <a:buFont typeface="Wingdings 2" pitchFamily="18" charset="2"/>
                  <a:buChar char=""/>
                  <a:defRPr sz="2400">
                    <a:solidFill>
                      <a:schemeClr val="tx1"/>
                    </a:solidFill>
                    <a:latin typeface="Constantia" panose="02030602050306030303" pitchFamily="18" charset="0"/>
                    <a:ea typeface="微软雅黑" panose="020B0503020204020204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 2" pitchFamily="18" charset="2"/>
                  <a:buChar char=""/>
                  <a:defRPr sz="2100">
                    <a:solidFill>
                      <a:schemeClr val="tx1"/>
                    </a:solidFill>
                    <a:latin typeface="Constantia" panose="02030602050306030303" pitchFamily="18" charset="0"/>
                    <a:ea typeface="微软雅黑" panose="020B0503020204020204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rgbClr val="0BD0D9"/>
                  </a:buClr>
                  <a:buSzPct val="65000"/>
                  <a:buFont typeface="Wingdings 2" pitchFamily="18" charset="2"/>
                  <a:buChar char=""/>
                  <a:defRPr sz="2000">
                    <a:solidFill>
                      <a:schemeClr val="tx1"/>
                    </a:solidFill>
                    <a:latin typeface="Constantia" panose="02030602050306030303" pitchFamily="18" charset="0"/>
                    <a:ea typeface="微软雅黑" panose="020B0503020204020204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rgbClr val="10CF9B"/>
                  </a:buClr>
                  <a:buSzPct val="65000"/>
                  <a:buFont typeface="Wingdings 2" pitchFamily="18" charset="2"/>
                  <a:buChar char=""/>
                  <a:defRPr sz="2000">
                    <a:solidFill>
                      <a:schemeClr val="tx1"/>
                    </a:solidFill>
                    <a:latin typeface="Constantia" panose="02030602050306030303" pitchFamily="18" charset="0"/>
                    <a:ea typeface="微软雅黑" panose="020B0503020204020204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10CF9B"/>
                  </a:buClr>
                  <a:buSzPct val="65000"/>
                  <a:buFont typeface="Wingdings 2" pitchFamily="18" charset="2"/>
                  <a:buChar char=""/>
                  <a:defRPr sz="2000">
                    <a:solidFill>
                      <a:schemeClr val="tx1"/>
                    </a:solidFill>
                    <a:latin typeface="Constantia" panose="02030602050306030303" pitchFamily="18" charset="0"/>
                    <a:ea typeface="微软雅黑" panose="020B0503020204020204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10CF9B"/>
                  </a:buClr>
                  <a:buSzPct val="65000"/>
                  <a:buFont typeface="Wingdings 2" pitchFamily="18" charset="2"/>
                  <a:buChar char=""/>
                  <a:defRPr sz="2000">
                    <a:solidFill>
                      <a:schemeClr val="tx1"/>
                    </a:solidFill>
                    <a:latin typeface="Constantia" panose="02030602050306030303" pitchFamily="18" charset="0"/>
                    <a:ea typeface="微软雅黑" panose="020B0503020204020204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10CF9B"/>
                  </a:buClr>
                  <a:buSzPct val="65000"/>
                  <a:buFont typeface="Wingdings 2" pitchFamily="18" charset="2"/>
                  <a:buChar char=""/>
                  <a:defRPr sz="2000">
                    <a:solidFill>
                      <a:schemeClr val="tx1"/>
                    </a:solidFill>
                    <a:latin typeface="Constantia" panose="02030602050306030303" pitchFamily="18" charset="0"/>
                    <a:ea typeface="微软雅黑" panose="020B0503020204020204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10CF9B"/>
                  </a:buClr>
                  <a:buSzPct val="65000"/>
                  <a:buFont typeface="Wingdings 2" pitchFamily="18" charset="2"/>
                  <a:buChar char=""/>
                  <a:defRPr sz="2000">
                    <a:solidFill>
                      <a:schemeClr val="tx1"/>
                    </a:solidFill>
                    <a:latin typeface="Constantia" panose="02030602050306030303" pitchFamily="18" charset="0"/>
                    <a:ea typeface="微软雅黑" panose="020B0503020204020204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1" lang="en-US" altLang="zh-CN" sz="2400">
                    <a:latin typeface="Times New Roman" panose="02020603050405020304" pitchFamily="18" charset="0"/>
                    <a:ea typeface="宋体" panose="02010600030101010101" pitchFamily="2" charset="-122"/>
                  </a:rPr>
                  <a:t>0.6</a:t>
                </a:r>
                <a:endParaRPr kumimoji="1" lang="en-US" altLang="zh-CN" sz="240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5563" name="Text Box 24"/>
              <p:cNvSpPr txBox="1">
                <a:spLocks noChangeArrowheads="1"/>
              </p:cNvSpPr>
              <p:nvPr/>
            </p:nvSpPr>
            <p:spPr bwMode="auto">
              <a:xfrm>
                <a:off x="1066800" y="4114800"/>
                <a:ext cx="565150" cy="4572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rgbClr val="0BD0D9"/>
                  </a:buClr>
                  <a:buSzPct val="95000"/>
                  <a:buFont typeface="Wingdings 2" pitchFamily="18" charset="2"/>
                  <a:buChar char=""/>
                  <a:defRPr sz="2600">
                    <a:solidFill>
                      <a:schemeClr val="tx1"/>
                    </a:solidFill>
                    <a:latin typeface="Constantia" panose="02030602050306030303" pitchFamily="18" charset="0"/>
                    <a:ea typeface="微软雅黑" panose="020B0503020204020204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accent1"/>
                  </a:buClr>
                  <a:buSzPct val="85000"/>
                  <a:buFont typeface="Wingdings 2" pitchFamily="18" charset="2"/>
                  <a:buChar char=""/>
                  <a:defRPr sz="2400">
                    <a:solidFill>
                      <a:schemeClr val="tx1"/>
                    </a:solidFill>
                    <a:latin typeface="Constantia" panose="02030602050306030303" pitchFamily="18" charset="0"/>
                    <a:ea typeface="微软雅黑" panose="020B0503020204020204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 2" pitchFamily="18" charset="2"/>
                  <a:buChar char=""/>
                  <a:defRPr sz="2100">
                    <a:solidFill>
                      <a:schemeClr val="tx1"/>
                    </a:solidFill>
                    <a:latin typeface="Constantia" panose="02030602050306030303" pitchFamily="18" charset="0"/>
                    <a:ea typeface="微软雅黑" panose="020B0503020204020204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rgbClr val="0BD0D9"/>
                  </a:buClr>
                  <a:buSzPct val="65000"/>
                  <a:buFont typeface="Wingdings 2" pitchFamily="18" charset="2"/>
                  <a:buChar char=""/>
                  <a:defRPr sz="2000">
                    <a:solidFill>
                      <a:schemeClr val="tx1"/>
                    </a:solidFill>
                    <a:latin typeface="Constantia" panose="02030602050306030303" pitchFamily="18" charset="0"/>
                    <a:ea typeface="微软雅黑" panose="020B0503020204020204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rgbClr val="10CF9B"/>
                  </a:buClr>
                  <a:buSzPct val="65000"/>
                  <a:buFont typeface="Wingdings 2" pitchFamily="18" charset="2"/>
                  <a:buChar char=""/>
                  <a:defRPr sz="2000">
                    <a:solidFill>
                      <a:schemeClr val="tx1"/>
                    </a:solidFill>
                    <a:latin typeface="Constantia" panose="02030602050306030303" pitchFamily="18" charset="0"/>
                    <a:ea typeface="微软雅黑" panose="020B0503020204020204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10CF9B"/>
                  </a:buClr>
                  <a:buSzPct val="65000"/>
                  <a:buFont typeface="Wingdings 2" pitchFamily="18" charset="2"/>
                  <a:buChar char=""/>
                  <a:defRPr sz="2000">
                    <a:solidFill>
                      <a:schemeClr val="tx1"/>
                    </a:solidFill>
                    <a:latin typeface="Constantia" panose="02030602050306030303" pitchFamily="18" charset="0"/>
                    <a:ea typeface="微软雅黑" panose="020B0503020204020204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10CF9B"/>
                  </a:buClr>
                  <a:buSzPct val="65000"/>
                  <a:buFont typeface="Wingdings 2" pitchFamily="18" charset="2"/>
                  <a:buChar char=""/>
                  <a:defRPr sz="2000">
                    <a:solidFill>
                      <a:schemeClr val="tx1"/>
                    </a:solidFill>
                    <a:latin typeface="Constantia" panose="02030602050306030303" pitchFamily="18" charset="0"/>
                    <a:ea typeface="微软雅黑" panose="020B0503020204020204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10CF9B"/>
                  </a:buClr>
                  <a:buSzPct val="65000"/>
                  <a:buFont typeface="Wingdings 2" pitchFamily="18" charset="2"/>
                  <a:buChar char=""/>
                  <a:defRPr sz="2000">
                    <a:solidFill>
                      <a:schemeClr val="tx1"/>
                    </a:solidFill>
                    <a:latin typeface="Constantia" panose="02030602050306030303" pitchFamily="18" charset="0"/>
                    <a:ea typeface="微软雅黑" panose="020B0503020204020204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10CF9B"/>
                  </a:buClr>
                  <a:buSzPct val="65000"/>
                  <a:buFont typeface="Wingdings 2" pitchFamily="18" charset="2"/>
                  <a:buChar char=""/>
                  <a:defRPr sz="2000">
                    <a:solidFill>
                      <a:schemeClr val="tx1"/>
                    </a:solidFill>
                    <a:latin typeface="Constantia" panose="02030602050306030303" pitchFamily="18" charset="0"/>
                    <a:ea typeface="微软雅黑" panose="020B0503020204020204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1" lang="en-US" altLang="zh-CN" sz="2400">
                    <a:latin typeface="Times New Roman" panose="02020603050405020304" pitchFamily="18" charset="0"/>
                    <a:ea typeface="宋体" panose="02010600030101010101" pitchFamily="2" charset="-122"/>
                  </a:rPr>
                  <a:t>0.4</a:t>
                </a:r>
                <a:endParaRPr kumimoji="1" lang="en-US" altLang="zh-CN" sz="240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5564" name="Text Box 25"/>
              <p:cNvSpPr txBox="1">
                <a:spLocks noChangeArrowheads="1"/>
              </p:cNvSpPr>
              <p:nvPr/>
            </p:nvSpPr>
            <p:spPr bwMode="auto">
              <a:xfrm>
                <a:off x="1066800" y="4724400"/>
                <a:ext cx="565150" cy="4572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rgbClr val="0BD0D9"/>
                  </a:buClr>
                  <a:buSzPct val="95000"/>
                  <a:buFont typeface="Wingdings 2" pitchFamily="18" charset="2"/>
                  <a:buChar char=""/>
                  <a:defRPr sz="2600">
                    <a:solidFill>
                      <a:schemeClr val="tx1"/>
                    </a:solidFill>
                    <a:latin typeface="Constantia" panose="02030602050306030303" pitchFamily="18" charset="0"/>
                    <a:ea typeface="微软雅黑" panose="020B0503020204020204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accent1"/>
                  </a:buClr>
                  <a:buSzPct val="85000"/>
                  <a:buFont typeface="Wingdings 2" pitchFamily="18" charset="2"/>
                  <a:buChar char=""/>
                  <a:defRPr sz="2400">
                    <a:solidFill>
                      <a:schemeClr val="tx1"/>
                    </a:solidFill>
                    <a:latin typeface="Constantia" panose="02030602050306030303" pitchFamily="18" charset="0"/>
                    <a:ea typeface="微软雅黑" panose="020B0503020204020204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 2" pitchFamily="18" charset="2"/>
                  <a:buChar char=""/>
                  <a:defRPr sz="2100">
                    <a:solidFill>
                      <a:schemeClr val="tx1"/>
                    </a:solidFill>
                    <a:latin typeface="Constantia" panose="02030602050306030303" pitchFamily="18" charset="0"/>
                    <a:ea typeface="微软雅黑" panose="020B0503020204020204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rgbClr val="0BD0D9"/>
                  </a:buClr>
                  <a:buSzPct val="65000"/>
                  <a:buFont typeface="Wingdings 2" pitchFamily="18" charset="2"/>
                  <a:buChar char=""/>
                  <a:defRPr sz="2000">
                    <a:solidFill>
                      <a:schemeClr val="tx1"/>
                    </a:solidFill>
                    <a:latin typeface="Constantia" panose="02030602050306030303" pitchFamily="18" charset="0"/>
                    <a:ea typeface="微软雅黑" panose="020B0503020204020204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rgbClr val="10CF9B"/>
                  </a:buClr>
                  <a:buSzPct val="65000"/>
                  <a:buFont typeface="Wingdings 2" pitchFamily="18" charset="2"/>
                  <a:buChar char=""/>
                  <a:defRPr sz="2000">
                    <a:solidFill>
                      <a:schemeClr val="tx1"/>
                    </a:solidFill>
                    <a:latin typeface="Constantia" panose="02030602050306030303" pitchFamily="18" charset="0"/>
                    <a:ea typeface="微软雅黑" panose="020B0503020204020204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10CF9B"/>
                  </a:buClr>
                  <a:buSzPct val="65000"/>
                  <a:buFont typeface="Wingdings 2" pitchFamily="18" charset="2"/>
                  <a:buChar char=""/>
                  <a:defRPr sz="2000">
                    <a:solidFill>
                      <a:schemeClr val="tx1"/>
                    </a:solidFill>
                    <a:latin typeface="Constantia" panose="02030602050306030303" pitchFamily="18" charset="0"/>
                    <a:ea typeface="微软雅黑" panose="020B0503020204020204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10CF9B"/>
                  </a:buClr>
                  <a:buSzPct val="65000"/>
                  <a:buFont typeface="Wingdings 2" pitchFamily="18" charset="2"/>
                  <a:buChar char=""/>
                  <a:defRPr sz="2000">
                    <a:solidFill>
                      <a:schemeClr val="tx1"/>
                    </a:solidFill>
                    <a:latin typeface="Constantia" panose="02030602050306030303" pitchFamily="18" charset="0"/>
                    <a:ea typeface="微软雅黑" panose="020B0503020204020204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10CF9B"/>
                  </a:buClr>
                  <a:buSzPct val="65000"/>
                  <a:buFont typeface="Wingdings 2" pitchFamily="18" charset="2"/>
                  <a:buChar char=""/>
                  <a:defRPr sz="2000">
                    <a:solidFill>
                      <a:schemeClr val="tx1"/>
                    </a:solidFill>
                    <a:latin typeface="Constantia" panose="02030602050306030303" pitchFamily="18" charset="0"/>
                    <a:ea typeface="微软雅黑" panose="020B0503020204020204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10CF9B"/>
                  </a:buClr>
                  <a:buSzPct val="65000"/>
                  <a:buFont typeface="Wingdings 2" pitchFamily="18" charset="2"/>
                  <a:buChar char=""/>
                  <a:defRPr sz="2000">
                    <a:solidFill>
                      <a:schemeClr val="tx1"/>
                    </a:solidFill>
                    <a:latin typeface="Constantia" panose="02030602050306030303" pitchFamily="18" charset="0"/>
                    <a:ea typeface="微软雅黑" panose="020B0503020204020204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1" lang="en-US" altLang="zh-CN" sz="2400">
                    <a:latin typeface="Times New Roman" panose="02020603050405020304" pitchFamily="18" charset="0"/>
                    <a:ea typeface="宋体" panose="02010600030101010101" pitchFamily="2" charset="-122"/>
                  </a:rPr>
                  <a:t>0.2</a:t>
                </a:r>
                <a:endParaRPr kumimoji="1" lang="en-US" altLang="zh-CN" sz="240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5565" name="Text Box 26"/>
              <p:cNvSpPr txBox="1">
                <a:spLocks noChangeArrowheads="1"/>
              </p:cNvSpPr>
              <p:nvPr/>
            </p:nvSpPr>
            <p:spPr bwMode="auto">
              <a:xfrm>
                <a:off x="1736725" y="1870075"/>
                <a:ext cx="404813" cy="4572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rgbClr val="0BD0D9"/>
                  </a:buClr>
                  <a:buSzPct val="95000"/>
                  <a:buFont typeface="Wingdings 2" pitchFamily="18" charset="2"/>
                  <a:buChar char=""/>
                  <a:defRPr sz="2600">
                    <a:solidFill>
                      <a:schemeClr val="tx1"/>
                    </a:solidFill>
                    <a:latin typeface="Constantia" panose="02030602050306030303" pitchFamily="18" charset="0"/>
                    <a:ea typeface="微软雅黑" panose="020B0503020204020204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accent1"/>
                  </a:buClr>
                  <a:buSzPct val="85000"/>
                  <a:buFont typeface="Wingdings 2" pitchFamily="18" charset="2"/>
                  <a:buChar char=""/>
                  <a:defRPr sz="2400">
                    <a:solidFill>
                      <a:schemeClr val="tx1"/>
                    </a:solidFill>
                    <a:latin typeface="Constantia" panose="02030602050306030303" pitchFamily="18" charset="0"/>
                    <a:ea typeface="微软雅黑" panose="020B0503020204020204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 2" pitchFamily="18" charset="2"/>
                  <a:buChar char=""/>
                  <a:defRPr sz="2100">
                    <a:solidFill>
                      <a:schemeClr val="tx1"/>
                    </a:solidFill>
                    <a:latin typeface="Constantia" panose="02030602050306030303" pitchFamily="18" charset="0"/>
                    <a:ea typeface="微软雅黑" panose="020B0503020204020204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rgbClr val="0BD0D9"/>
                  </a:buClr>
                  <a:buSzPct val="65000"/>
                  <a:buFont typeface="Wingdings 2" pitchFamily="18" charset="2"/>
                  <a:buChar char=""/>
                  <a:defRPr sz="2000">
                    <a:solidFill>
                      <a:schemeClr val="tx1"/>
                    </a:solidFill>
                    <a:latin typeface="Constantia" panose="02030602050306030303" pitchFamily="18" charset="0"/>
                    <a:ea typeface="微软雅黑" panose="020B0503020204020204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rgbClr val="10CF9B"/>
                  </a:buClr>
                  <a:buSzPct val="65000"/>
                  <a:buFont typeface="Wingdings 2" pitchFamily="18" charset="2"/>
                  <a:buChar char=""/>
                  <a:defRPr sz="2000">
                    <a:solidFill>
                      <a:schemeClr val="tx1"/>
                    </a:solidFill>
                    <a:latin typeface="Constantia" panose="02030602050306030303" pitchFamily="18" charset="0"/>
                    <a:ea typeface="微软雅黑" panose="020B0503020204020204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10CF9B"/>
                  </a:buClr>
                  <a:buSzPct val="65000"/>
                  <a:buFont typeface="Wingdings 2" pitchFamily="18" charset="2"/>
                  <a:buChar char=""/>
                  <a:defRPr sz="2000">
                    <a:solidFill>
                      <a:schemeClr val="tx1"/>
                    </a:solidFill>
                    <a:latin typeface="Constantia" panose="02030602050306030303" pitchFamily="18" charset="0"/>
                    <a:ea typeface="微软雅黑" panose="020B0503020204020204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10CF9B"/>
                  </a:buClr>
                  <a:buSzPct val="65000"/>
                  <a:buFont typeface="Wingdings 2" pitchFamily="18" charset="2"/>
                  <a:buChar char=""/>
                  <a:defRPr sz="2000">
                    <a:solidFill>
                      <a:schemeClr val="tx1"/>
                    </a:solidFill>
                    <a:latin typeface="Constantia" panose="02030602050306030303" pitchFamily="18" charset="0"/>
                    <a:ea typeface="微软雅黑" panose="020B0503020204020204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10CF9B"/>
                  </a:buClr>
                  <a:buSzPct val="65000"/>
                  <a:buFont typeface="Wingdings 2" pitchFamily="18" charset="2"/>
                  <a:buChar char=""/>
                  <a:defRPr sz="2000">
                    <a:solidFill>
                      <a:schemeClr val="tx1"/>
                    </a:solidFill>
                    <a:latin typeface="Constantia" panose="02030602050306030303" pitchFamily="18" charset="0"/>
                    <a:ea typeface="微软雅黑" panose="020B0503020204020204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10CF9B"/>
                  </a:buClr>
                  <a:buSzPct val="65000"/>
                  <a:buFont typeface="Wingdings 2" pitchFamily="18" charset="2"/>
                  <a:buChar char=""/>
                  <a:defRPr sz="2000">
                    <a:solidFill>
                      <a:schemeClr val="tx1"/>
                    </a:solidFill>
                    <a:latin typeface="Constantia" panose="02030602050306030303" pitchFamily="18" charset="0"/>
                    <a:ea typeface="微软雅黑" panose="020B0503020204020204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1" lang="en-US" altLang="zh-CN" sz="2400">
                    <a:latin typeface="Times New Roman" panose="02020603050405020304" pitchFamily="18" charset="0"/>
                    <a:ea typeface="宋体" panose="02010600030101010101" pitchFamily="2" charset="-122"/>
                  </a:rPr>
                  <a:t>A</a:t>
                </a:r>
                <a:endParaRPr kumimoji="1" lang="en-US" altLang="zh-CN" sz="240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5566" name="Text Box 27"/>
              <p:cNvSpPr txBox="1">
                <a:spLocks noChangeArrowheads="1"/>
              </p:cNvSpPr>
              <p:nvPr/>
            </p:nvSpPr>
            <p:spPr bwMode="auto">
              <a:xfrm>
                <a:off x="3260725" y="1870075"/>
                <a:ext cx="387350" cy="4572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rgbClr val="0BD0D9"/>
                  </a:buClr>
                  <a:buSzPct val="95000"/>
                  <a:buFont typeface="Wingdings 2" pitchFamily="18" charset="2"/>
                  <a:buChar char=""/>
                  <a:defRPr sz="2600">
                    <a:solidFill>
                      <a:schemeClr val="tx1"/>
                    </a:solidFill>
                    <a:latin typeface="Constantia" panose="02030602050306030303" pitchFamily="18" charset="0"/>
                    <a:ea typeface="微软雅黑" panose="020B0503020204020204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accent1"/>
                  </a:buClr>
                  <a:buSzPct val="85000"/>
                  <a:buFont typeface="Wingdings 2" pitchFamily="18" charset="2"/>
                  <a:buChar char=""/>
                  <a:defRPr sz="2400">
                    <a:solidFill>
                      <a:schemeClr val="tx1"/>
                    </a:solidFill>
                    <a:latin typeface="Constantia" panose="02030602050306030303" pitchFamily="18" charset="0"/>
                    <a:ea typeface="微软雅黑" panose="020B0503020204020204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 2" pitchFamily="18" charset="2"/>
                  <a:buChar char=""/>
                  <a:defRPr sz="2100">
                    <a:solidFill>
                      <a:schemeClr val="tx1"/>
                    </a:solidFill>
                    <a:latin typeface="Constantia" panose="02030602050306030303" pitchFamily="18" charset="0"/>
                    <a:ea typeface="微软雅黑" panose="020B0503020204020204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rgbClr val="0BD0D9"/>
                  </a:buClr>
                  <a:buSzPct val="65000"/>
                  <a:buFont typeface="Wingdings 2" pitchFamily="18" charset="2"/>
                  <a:buChar char=""/>
                  <a:defRPr sz="2000">
                    <a:solidFill>
                      <a:schemeClr val="tx1"/>
                    </a:solidFill>
                    <a:latin typeface="Constantia" panose="02030602050306030303" pitchFamily="18" charset="0"/>
                    <a:ea typeface="微软雅黑" panose="020B0503020204020204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rgbClr val="10CF9B"/>
                  </a:buClr>
                  <a:buSzPct val="65000"/>
                  <a:buFont typeface="Wingdings 2" pitchFamily="18" charset="2"/>
                  <a:buChar char=""/>
                  <a:defRPr sz="2000">
                    <a:solidFill>
                      <a:schemeClr val="tx1"/>
                    </a:solidFill>
                    <a:latin typeface="Constantia" panose="02030602050306030303" pitchFamily="18" charset="0"/>
                    <a:ea typeface="微软雅黑" panose="020B0503020204020204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10CF9B"/>
                  </a:buClr>
                  <a:buSzPct val="65000"/>
                  <a:buFont typeface="Wingdings 2" pitchFamily="18" charset="2"/>
                  <a:buChar char=""/>
                  <a:defRPr sz="2000">
                    <a:solidFill>
                      <a:schemeClr val="tx1"/>
                    </a:solidFill>
                    <a:latin typeface="Constantia" panose="02030602050306030303" pitchFamily="18" charset="0"/>
                    <a:ea typeface="微软雅黑" panose="020B0503020204020204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10CF9B"/>
                  </a:buClr>
                  <a:buSzPct val="65000"/>
                  <a:buFont typeface="Wingdings 2" pitchFamily="18" charset="2"/>
                  <a:buChar char=""/>
                  <a:defRPr sz="2000">
                    <a:solidFill>
                      <a:schemeClr val="tx1"/>
                    </a:solidFill>
                    <a:latin typeface="Constantia" panose="02030602050306030303" pitchFamily="18" charset="0"/>
                    <a:ea typeface="微软雅黑" panose="020B0503020204020204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10CF9B"/>
                  </a:buClr>
                  <a:buSzPct val="65000"/>
                  <a:buFont typeface="Wingdings 2" pitchFamily="18" charset="2"/>
                  <a:buChar char=""/>
                  <a:defRPr sz="2000">
                    <a:solidFill>
                      <a:schemeClr val="tx1"/>
                    </a:solidFill>
                    <a:latin typeface="Constantia" panose="02030602050306030303" pitchFamily="18" charset="0"/>
                    <a:ea typeface="微软雅黑" panose="020B0503020204020204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10CF9B"/>
                  </a:buClr>
                  <a:buSzPct val="65000"/>
                  <a:buFont typeface="Wingdings 2" pitchFamily="18" charset="2"/>
                  <a:buChar char=""/>
                  <a:defRPr sz="2000">
                    <a:solidFill>
                      <a:schemeClr val="tx1"/>
                    </a:solidFill>
                    <a:latin typeface="Constantia" panose="02030602050306030303" pitchFamily="18" charset="0"/>
                    <a:ea typeface="微软雅黑" panose="020B0503020204020204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1" lang="en-US" altLang="zh-CN" sz="2400">
                    <a:latin typeface="Times New Roman" panose="02020603050405020304" pitchFamily="18" charset="0"/>
                    <a:ea typeface="宋体" panose="02010600030101010101" pitchFamily="2" charset="-122"/>
                  </a:rPr>
                  <a:t>B</a:t>
                </a:r>
                <a:endParaRPr kumimoji="1" lang="en-US" altLang="zh-CN" sz="240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5567" name="Text Box 28"/>
              <p:cNvSpPr txBox="1">
                <a:spLocks noChangeArrowheads="1"/>
              </p:cNvSpPr>
              <p:nvPr/>
            </p:nvSpPr>
            <p:spPr bwMode="auto">
              <a:xfrm>
                <a:off x="4175125" y="2860675"/>
                <a:ext cx="387350" cy="4572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rgbClr val="0BD0D9"/>
                  </a:buClr>
                  <a:buSzPct val="95000"/>
                  <a:buFont typeface="Wingdings 2" pitchFamily="18" charset="2"/>
                  <a:buChar char=""/>
                  <a:defRPr sz="2600">
                    <a:solidFill>
                      <a:schemeClr val="tx1"/>
                    </a:solidFill>
                    <a:latin typeface="Constantia" panose="02030602050306030303" pitchFamily="18" charset="0"/>
                    <a:ea typeface="微软雅黑" panose="020B0503020204020204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accent1"/>
                  </a:buClr>
                  <a:buSzPct val="85000"/>
                  <a:buFont typeface="Wingdings 2" pitchFamily="18" charset="2"/>
                  <a:buChar char=""/>
                  <a:defRPr sz="2400">
                    <a:solidFill>
                      <a:schemeClr val="tx1"/>
                    </a:solidFill>
                    <a:latin typeface="Constantia" panose="02030602050306030303" pitchFamily="18" charset="0"/>
                    <a:ea typeface="微软雅黑" panose="020B0503020204020204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 2" pitchFamily="18" charset="2"/>
                  <a:buChar char=""/>
                  <a:defRPr sz="2100">
                    <a:solidFill>
                      <a:schemeClr val="tx1"/>
                    </a:solidFill>
                    <a:latin typeface="Constantia" panose="02030602050306030303" pitchFamily="18" charset="0"/>
                    <a:ea typeface="微软雅黑" panose="020B0503020204020204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rgbClr val="0BD0D9"/>
                  </a:buClr>
                  <a:buSzPct val="65000"/>
                  <a:buFont typeface="Wingdings 2" pitchFamily="18" charset="2"/>
                  <a:buChar char=""/>
                  <a:defRPr sz="2000">
                    <a:solidFill>
                      <a:schemeClr val="tx1"/>
                    </a:solidFill>
                    <a:latin typeface="Constantia" panose="02030602050306030303" pitchFamily="18" charset="0"/>
                    <a:ea typeface="微软雅黑" panose="020B0503020204020204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rgbClr val="10CF9B"/>
                  </a:buClr>
                  <a:buSzPct val="65000"/>
                  <a:buFont typeface="Wingdings 2" pitchFamily="18" charset="2"/>
                  <a:buChar char=""/>
                  <a:defRPr sz="2000">
                    <a:solidFill>
                      <a:schemeClr val="tx1"/>
                    </a:solidFill>
                    <a:latin typeface="Constantia" panose="02030602050306030303" pitchFamily="18" charset="0"/>
                    <a:ea typeface="微软雅黑" panose="020B0503020204020204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10CF9B"/>
                  </a:buClr>
                  <a:buSzPct val="65000"/>
                  <a:buFont typeface="Wingdings 2" pitchFamily="18" charset="2"/>
                  <a:buChar char=""/>
                  <a:defRPr sz="2000">
                    <a:solidFill>
                      <a:schemeClr val="tx1"/>
                    </a:solidFill>
                    <a:latin typeface="Constantia" panose="02030602050306030303" pitchFamily="18" charset="0"/>
                    <a:ea typeface="微软雅黑" panose="020B0503020204020204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10CF9B"/>
                  </a:buClr>
                  <a:buSzPct val="65000"/>
                  <a:buFont typeface="Wingdings 2" pitchFamily="18" charset="2"/>
                  <a:buChar char=""/>
                  <a:defRPr sz="2000">
                    <a:solidFill>
                      <a:schemeClr val="tx1"/>
                    </a:solidFill>
                    <a:latin typeface="Constantia" panose="02030602050306030303" pitchFamily="18" charset="0"/>
                    <a:ea typeface="微软雅黑" panose="020B0503020204020204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10CF9B"/>
                  </a:buClr>
                  <a:buSzPct val="65000"/>
                  <a:buFont typeface="Wingdings 2" pitchFamily="18" charset="2"/>
                  <a:buChar char=""/>
                  <a:defRPr sz="2000">
                    <a:solidFill>
                      <a:schemeClr val="tx1"/>
                    </a:solidFill>
                    <a:latin typeface="Constantia" panose="02030602050306030303" pitchFamily="18" charset="0"/>
                    <a:ea typeface="微软雅黑" panose="020B0503020204020204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10CF9B"/>
                  </a:buClr>
                  <a:buSzPct val="65000"/>
                  <a:buFont typeface="Wingdings 2" pitchFamily="18" charset="2"/>
                  <a:buChar char=""/>
                  <a:defRPr sz="2000">
                    <a:solidFill>
                      <a:schemeClr val="tx1"/>
                    </a:solidFill>
                    <a:latin typeface="Constantia" panose="02030602050306030303" pitchFamily="18" charset="0"/>
                    <a:ea typeface="微软雅黑" panose="020B0503020204020204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1" lang="en-US" altLang="zh-CN" sz="2400">
                    <a:latin typeface="Times New Roman" panose="02020603050405020304" pitchFamily="18" charset="0"/>
                    <a:ea typeface="宋体" panose="02010600030101010101" pitchFamily="2" charset="-122"/>
                  </a:rPr>
                  <a:t>C</a:t>
                </a:r>
                <a:endParaRPr kumimoji="1" lang="en-US" altLang="zh-CN" sz="240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5568" name="Text Box 29"/>
              <p:cNvSpPr txBox="1">
                <a:spLocks noChangeArrowheads="1"/>
              </p:cNvSpPr>
              <p:nvPr/>
            </p:nvSpPr>
            <p:spPr bwMode="auto">
              <a:xfrm>
                <a:off x="4479925" y="3546475"/>
                <a:ext cx="404813" cy="4572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rgbClr val="0BD0D9"/>
                  </a:buClr>
                  <a:buSzPct val="95000"/>
                  <a:buFont typeface="Wingdings 2" pitchFamily="18" charset="2"/>
                  <a:buChar char=""/>
                  <a:defRPr sz="2600">
                    <a:solidFill>
                      <a:schemeClr val="tx1"/>
                    </a:solidFill>
                    <a:latin typeface="Constantia" panose="02030602050306030303" pitchFamily="18" charset="0"/>
                    <a:ea typeface="微软雅黑" panose="020B0503020204020204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accent1"/>
                  </a:buClr>
                  <a:buSzPct val="85000"/>
                  <a:buFont typeface="Wingdings 2" pitchFamily="18" charset="2"/>
                  <a:buChar char=""/>
                  <a:defRPr sz="2400">
                    <a:solidFill>
                      <a:schemeClr val="tx1"/>
                    </a:solidFill>
                    <a:latin typeface="Constantia" panose="02030602050306030303" pitchFamily="18" charset="0"/>
                    <a:ea typeface="微软雅黑" panose="020B0503020204020204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 2" pitchFamily="18" charset="2"/>
                  <a:buChar char=""/>
                  <a:defRPr sz="2100">
                    <a:solidFill>
                      <a:schemeClr val="tx1"/>
                    </a:solidFill>
                    <a:latin typeface="Constantia" panose="02030602050306030303" pitchFamily="18" charset="0"/>
                    <a:ea typeface="微软雅黑" panose="020B0503020204020204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rgbClr val="0BD0D9"/>
                  </a:buClr>
                  <a:buSzPct val="65000"/>
                  <a:buFont typeface="Wingdings 2" pitchFamily="18" charset="2"/>
                  <a:buChar char=""/>
                  <a:defRPr sz="2000">
                    <a:solidFill>
                      <a:schemeClr val="tx1"/>
                    </a:solidFill>
                    <a:latin typeface="Constantia" panose="02030602050306030303" pitchFamily="18" charset="0"/>
                    <a:ea typeface="微软雅黑" panose="020B0503020204020204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rgbClr val="10CF9B"/>
                  </a:buClr>
                  <a:buSzPct val="65000"/>
                  <a:buFont typeface="Wingdings 2" pitchFamily="18" charset="2"/>
                  <a:buChar char=""/>
                  <a:defRPr sz="2000">
                    <a:solidFill>
                      <a:schemeClr val="tx1"/>
                    </a:solidFill>
                    <a:latin typeface="Constantia" panose="02030602050306030303" pitchFamily="18" charset="0"/>
                    <a:ea typeface="微软雅黑" panose="020B0503020204020204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10CF9B"/>
                  </a:buClr>
                  <a:buSzPct val="65000"/>
                  <a:buFont typeface="Wingdings 2" pitchFamily="18" charset="2"/>
                  <a:buChar char=""/>
                  <a:defRPr sz="2000">
                    <a:solidFill>
                      <a:schemeClr val="tx1"/>
                    </a:solidFill>
                    <a:latin typeface="Constantia" panose="02030602050306030303" pitchFamily="18" charset="0"/>
                    <a:ea typeface="微软雅黑" panose="020B0503020204020204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10CF9B"/>
                  </a:buClr>
                  <a:buSzPct val="65000"/>
                  <a:buFont typeface="Wingdings 2" pitchFamily="18" charset="2"/>
                  <a:buChar char=""/>
                  <a:defRPr sz="2000">
                    <a:solidFill>
                      <a:schemeClr val="tx1"/>
                    </a:solidFill>
                    <a:latin typeface="Constantia" panose="02030602050306030303" pitchFamily="18" charset="0"/>
                    <a:ea typeface="微软雅黑" panose="020B0503020204020204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10CF9B"/>
                  </a:buClr>
                  <a:buSzPct val="65000"/>
                  <a:buFont typeface="Wingdings 2" pitchFamily="18" charset="2"/>
                  <a:buChar char=""/>
                  <a:defRPr sz="2000">
                    <a:solidFill>
                      <a:schemeClr val="tx1"/>
                    </a:solidFill>
                    <a:latin typeface="Constantia" panose="02030602050306030303" pitchFamily="18" charset="0"/>
                    <a:ea typeface="微软雅黑" panose="020B0503020204020204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10CF9B"/>
                  </a:buClr>
                  <a:buSzPct val="65000"/>
                  <a:buFont typeface="Wingdings 2" pitchFamily="18" charset="2"/>
                  <a:buChar char=""/>
                  <a:defRPr sz="2000">
                    <a:solidFill>
                      <a:schemeClr val="tx1"/>
                    </a:solidFill>
                    <a:latin typeface="Constantia" panose="02030602050306030303" pitchFamily="18" charset="0"/>
                    <a:ea typeface="微软雅黑" panose="020B0503020204020204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1" lang="en-US" altLang="zh-CN" sz="2400">
                    <a:latin typeface="Times New Roman" panose="02020603050405020304" pitchFamily="18" charset="0"/>
                    <a:ea typeface="宋体" panose="02010600030101010101" pitchFamily="2" charset="-122"/>
                  </a:rPr>
                  <a:t>D</a:t>
                </a:r>
                <a:endParaRPr kumimoji="1" lang="en-US" altLang="zh-CN" sz="240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5569" name="Text Box 30"/>
              <p:cNvSpPr txBox="1">
                <a:spLocks noChangeArrowheads="1"/>
              </p:cNvSpPr>
              <p:nvPr/>
            </p:nvSpPr>
            <p:spPr bwMode="auto">
              <a:xfrm>
                <a:off x="5013325" y="1870075"/>
                <a:ext cx="369888" cy="4572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rgbClr val="0BD0D9"/>
                  </a:buClr>
                  <a:buSzPct val="95000"/>
                  <a:buFont typeface="Wingdings 2" pitchFamily="18" charset="2"/>
                  <a:buChar char=""/>
                  <a:defRPr sz="2600">
                    <a:solidFill>
                      <a:schemeClr val="tx1"/>
                    </a:solidFill>
                    <a:latin typeface="Constantia" panose="02030602050306030303" pitchFamily="18" charset="0"/>
                    <a:ea typeface="微软雅黑" panose="020B0503020204020204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accent1"/>
                  </a:buClr>
                  <a:buSzPct val="85000"/>
                  <a:buFont typeface="Wingdings 2" pitchFamily="18" charset="2"/>
                  <a:buChar char=""/>
                  <a:defRPr sz="2400">
                    <a:solidFill>
                      <a:schemeClr val="tx1"/>
                    </a:solidFill>
                    <a:latin typeface="Constantia" panose="02030602050306030303" pitchFamily="18" charset="0"/>
                    <a:ea typeface="微软雅黑" panose="020B0503020204020204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 2" pitchFamily="18" charset="2"/>
                  <a:buChar char=""/>
                  <a:defRPr sz="2100">
                    <a:solidFill>
                      <a:schemeClr val="tx1"/>
                    </a:solidFill>
                    <a:latin typeface="Constantia" panose="02030602050306030303" pitchFamily="18" charset="0"/>
                    <a:ea typeface="微软雅黑" panose="020B0503020204020204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rgbClr val="0BD0D9"/>
                  </a:buClr>
                  <a:buSzPct val="65000"/>
                  <a:buFont typeface="Wingdings 2" pitchFamily="18" charset="2"/>
                  <a:buChar char=""/>
                  <a:defRPr sz="2000">
                    <a:solidFill>
                      <a:schemeClr val="tx1"/>
                    </a:solidFill>
                    <a:latin typeface="Constantia" panose="02030602050306030303" pitchFamily="18" charset="0"/>
                    <a:ea typeface="微软雅黑" panose="020B0503020204020204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rgbClr val="10CF9B"/>
                  </a:buClr>
                  <a:buSzPct val="65000"/>
                  <a:buFont typeface="Wingdings 2" pitchFamily="18" charset="2"/>
                  <a:buChar char=""/>
                  <a:defRPr sz="2000">
                    <a:solidFill>
                      <a:schemeClr val="tx1"/>
                    </a:solidFill>
                    <a:latin typeface="Constantia" panose="02030602050306030303" pitchFamily="18" charset="0"/>
                    <a:ea typeface="微软雅黑" panose="020B0503020204020204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10CF9B"/>
                  </a:buClr>
                  <a:buSzPct val="65000"/>
                  <a:buFont typeface="Wingdings 2" pitchFamily="18" charset="2"/>
                  <a:buChar char=""/>
                  <a:defRPr sz="2000">
                    <a:solidFill>
                      <a:schemeClr val="tx1"/>
                    </a:solidFill>
                    <a:latin typeface="Constantia" panose="02030602050306030303" pitchFamily="18" charset="0"/>
                    <a:ea typeface="微软雅黑" panose="020B0503020204020204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10CF9B"/>
                  </a:buClr>
                  <a:buSzPct val="65000"/>
                  <a:buFont typeface="Wingdings 2" pitchFamily="18" charset="2"/>
                  <a:buChar char=""/>
                  <a:defRPr sz="2000">
                    <a:solidFill>
                      <a:schemeClr val="tx1"/>
                    </a:solidFill>
                    <a:latin typeface="Constantia" panose="02030602050306030303" pitchFamily="18" charset="0"/>
                    <a:ea typeface="微软雅黑" panose="020B0503020204020204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10CF9B"/>
                  </a:buClr>
                  <a:buSzPct val="65000"/>
                  <a:buFont typeface="Wingdings 2" pitchFamily="18" charset="2"/>
                  <a:buChar char=""/>
                  <a:defRPr sz="2000">
                    <a:solidFill>
                      <a:schemeClr val="tx1"/>
                    </a:solidFill>
                    <a:latin typeface="Constantia" panose="02030602050306030303" pitchFamily="18" charset="0"/>
                    <a:ea typeface="微软雅黑" panose="020B0503020204020204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10CF9B"/>
                  </a:buClr>
                  <a:buSzPct val="65000"/>
                  <a:buFont typeface="Wingdings 2" pitchFamily="18" charset="2"/>
                  <a:buChar char=""/>
                  <a:defRPr sz="2000">
                    <a:solidFill>
                      <a:schemeClr val="tx1"/>
                    </a:solidFill>
                    <a:latin typeface="Constantia" panose="02030602050306030303" pitchFamily="18" charset="0"/>
                    <a:ea typeface="微软雅黑" panose="020B0503020204020204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1" lang="en-US" altLang="zh-CN" sz="2400">
                    <a:latin typeface="Times New Roman" panose="02020603050405020304" pitchFamily="18" charset="0"/>
                    <a:ea typeface="宋体" panose="02010600030101010101" pitchFamily="2" charset="-122"/>
                  </a:rPr>
                  <a:t>E</a:t>
                </a:r>
                <a:endParaRPr kumimoji="1" lang="en-US" altLang="zh-CN" sz="240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5570" name="Text Box 31"/>
              <p:cNvSpPr txBox="1">
                <a:spLocks noChangeArrowheads="1"/>
              </p:cNvSpPr>
              <p:nvPr/>
            </p:nvSpPr>
            <p:spPr bwMode="auto">
              <a:xfrm>
                <a:off x="6461125" y="1641475"/>
                <a:ext cx="354013" cy="4572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rgbClr val="0BD0D9"/>
                  </a:buClr>
                  <a:buSzPct val="95000"/>
                  <a:buFont typeface="Wingdings 2" pitchFamily="18" charset="2"/>
                  <a:buChar char=""/>
                  <a:defRPr sz="2600">
                    <a:solidFill>
                      <a:schemeClr val="tx1"/>
                    </a:solidFill>
                    <a:latin typeface="Constantia" panose="02030602050306030303" pitchFamily="18" charset="0"/>
                    <a:ea typeface="微软雅黑" panose="020B0503020204020204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accent1"/>
                  </a:buClr>
                  <a:buSzPct val="85000"/>
                  <a:buFont typeface="Wingdings 2" pitchFamily="18" charset="2"/>
                  <a:buChar char=""/>
                  <a:defRPr sz="2400">
                    <a:solidFill>
                      <a:schemeClr val="tx1"/>
                    </a:solidFill>
                    <a:latin typeface="Constantia" panose="02030602050306030303" pitchFamily="18" charset="0"/>
                    <a:ea typeface="微软雅黑" panose="020B0503020204020204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 2" pitchFamily="18" charset="2"/>
                  <a:buChar char=""/>
                  <a:defRPr sz="2100">
                    <a:solidFill>
                      <a:schemeClr val="tx1"/>
                    </a:solidFill>
                    <a:latin typeface="Constantia" panose="02030602050306030303" pitchFamily="18" charset="0"/>
                    <a:ea typeface="微软雅黑" panose="020B0503020204020204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rgbClr val="0BD0D9"/>
                  </a:buClr>
                  <a:buSzPct val="65000"/>
                  <a:buFont typeface="Wingdings 2" pitchFamily="18" charset="2"/>
                  <a:buChar char=""/>
                  <a:defRPr sz="2000">
                    <a:solidFill>
                      <a:schemeClr val="tx1"/>
                    </a:solidFill>
                    <a:latin typeface="Constantia" panose="02030602050306030303" pitchFamily="18" charset="0"/>
                    <a:ea typeface="微软雅黑" panose="020B0503020204020204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rgbClr val="10CF9B"/>
                  </a:buClr>
                  <a:buSzPct val="65000"/>
                  <a:buFont typeface="Wingdings 2" pitchFamily="18" charset="2"/>
                  <a:buChar char=""/>
                  <a:defRPr sz="2000">
                    <a:solidFill>
                      <a:schemeClr val="tx1"/>
                    </a:solidFill>
                    <a:latin typeface="Constantia" panose="02030602050306030303" pitchFamily="18" charset="0"/>
                    <a:ea typeface="微软雅黑" panose="020B0503020204020204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10CF9B"/>
                  </a:buClr>
                  <a:buSzPct val="65000"/>
                  <a:buFont typeface="Wingdings 2" pitchFamily="18" charset="2"/>
                  <a:buChar char=""/>
                  <a:defRPr sz="2000">
                    <a:solidFill>
                      <a:schemeClr val="tx1"/>
                    </a:solidFill>
                    <a:latin typeface="Constantia" panose="02030602050306030303" pitchFamily="18" charset="0"/>
                    <a:ea typeface="微软雅黑" panose="020B0503020204020204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10CF9B"/>
                  </a:buClr>
                  <a:buSzPct val="65000"/>
                  <a:buFont typeface="Wingdings 2" pitchFamily="18" charset="2"/>
                  <a:buChar char=""/>
                  <a:defRPr sz="2000">
                    <a:solidFill>
                      <a:schemeClr val="tx1"/>
                    </a:solidFill>
                    <a:latin typeface="Constantia" panose="02030602050306030303" pitchFamily="18" charset="0"/>
                    <a:ea typeface="微软雅黑" panose="020B0503020204020204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10CF9B"/>
                  </a:buClr>
                  <a:buSzPct val="65000"/>
                  <a:buFont typeface="Wingdings 2" pitchFamily="18" charset="2"/>
                  <a:buChar char=""/>
                  <a:defRPr sz="2000">
                    <a:solidFill>
                      <a:schemeClr val="tx1"/>
                    </a:solidFill>
                    <a:latin typeface="Constantia" panose="02030602050306030303" pitchFamily="18" charset="0"/>
                    <a:ea typeface="微软雅黑" panose="020B0503020204020204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10CF9B"/>
                  </a:buClr>
                  <a:buSzPct val="65000"/>
                  <a:buFont typeface="Wingdings 2" pitchFamily="18" charset="2"/>
                  <a:buChar char=""/>
                  <a:defRPr sz="2000">
                    <a:solidFill>
                      <a:schemeClr val="tx1"/>
                    </a:solidFill>
                    <a:latin typeface="Constantia" panose="02030602050306030303" pitchFamily="18" charset="0"/>
                    <a:ea typeface="微软雅黑" panose="020B0503020204020204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1" lang="en-US" altLang="zh-CN" sz="2400">
                    <a:latin typeface="Times New Roman" panose="02020603050405020304" pitchFamily="18" charset="0"/>
                    <a:ea typeface="宋体" panose="02010600030101010101" pitchFamily="2" charset="-122"/>
                  </a:rPr>
                  <a:t>F</a:t>
                </a:r>
                <a:endParaRPr kumimoji="1" lang="en-US" altLang="zh-CN" sz="240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5571" name="Text Box 32"/>
              <p:cNvSpPr txBox="1">
                <a:spLocks noChangeArrowheads="1"/>
              </p:cNvSpPr>
              <p:nvPr/>
            </p:nvSpPr>
            <p:spPr bwMode="auto">
              <a:xfrm>
                <a:off x="2422525" y="1641475"/>
                <a:ext cx="476250" cy="4572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rgbClr val="0BD0D9"/>
                  </a:buClr>
                  <a:buSzPct val="95000"/>
                  <a:buFont typeface="Wingdings 2" pitchFamily="18" charset="2"/>
                  <a:buChar char=""/>
                  <a:defRPr sz="2600">
                    <a:solidFill>
                      <a:schemeClr val="tx1"/>
                    </a:solidFill>
                    <a:latin typeface="Constantia" panose="02030602050306030303" pitchFamily="18" charset="0"/>
                    <a:ea typeface="微软雅黑" panose="020B0503020204020204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accent1"/>
                  </a:buClr>
                  <a:buSzPct val="85000"/>
                  <a:buFont typeface="Wingdings 2" pitchFamily="18" charset="2"/>
                  <a:buChar char=""/>
                  <a:defRPr sz="2400">
                    <a:solidFill>
                      <a:schemeClr val="tx1"/>
                    </a:solidFill>
                    <a:latin typeface="Constantia" panose="02030602050306030303" pitchFamily="18" charset="0"/>
                    <a:ea typeface="微软雅黑" panose="020B0503020204020204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 2" pitchFamily="18" charset="2"/>
                  <a:buChar char=""/>
                  <a:defRPr sz="2100">
                    <a:solidFill>
                      <a:schemeClr val="tx1"/>
                    </a:solidFill>
                    <a:latin typeface="Constantia" panose="02030602050306030303" pitchFamily="18" charset="0"/>
                    <a:ea typeface="微软雅黑" panose="020B0503020204020204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rgbClr val="0BD0D9"/>
                  </a:buClr>
                  <a:buSzPct val="65000"/>
                  <a:buFont typeface="Wingdings 2" pitchFamily="18" charset="2"/>
                  <a:buChar char=""/>
                  <a:defRPr sz="2000">
                    <a:solidFill>
                      <a:schemeClr val="tx1"/>
                    </a:solidFill>
                    <a:latin typeface="Constantia" panose="02030602050306030303" pitchFamily="18" charset="0"/>
                    <a:ea typeface="微软雅黑" panose="020B0503020204020204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rgbClr val="10CF9B"/>
                  </a:buClr>
                  <a:buSzPct val="65000"/>
                  <a:buFont typeface="Wingdings 2" pitchFamily="18" charset="2"/>
                  <a:buChar char=""/>
                  <a:defRPr sz="2000">
                    <a:solidFill>
                      <a:schemeClr val="tx1"/>
                    </a:solidFill>
                    <a:latin typeface="Constantia" panose="02030602050306030303" pitchFamily="18" charset="0"/>
                    <a:ea typeface="微软雅黑" panose="020B0503020204020204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10CF9B"/>
                  </a:buClr>
                  <a:buSzPct val="65000"/>
                  <a:buFont typeface="Wingdings 2" pitchFamily="18" charset="2"/>
                  <a:buChar char=""/>
                  <a:defRPr sz="2000">
                    <a:solidFill>
                      <a:schemeClr val="tx1"/>
                    </a:solidFill>
                    <a:latin typeface="Constantia" panose="02030602050306030303" pitchFamily="18" charset="0"/>
                    <a:ea typeface="微软雅黑" panose="020B0503020204020204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10CF9B"/>
                  </a:buClr>
                  <a:buSzPct val="65000"/>
                  <a:buFont typeface="Wingdings 2" pitchFamily="18" charset="2"/>
                  <a:buChar char=""/>
                  <a:defRPr sz="2000">
                    <a:solidFill>
                      <a:schemeClr val="tx1"/>
                    </a:solidFill>
                    <a:latin typeface="Constantia" panose="02030602050306030303" pitchFamily="18" charset="0"/>
                    <a:ea typeface="微软雅黑" panose="020B0503020204020204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10CF9B"/>
                  </a:buClr>
                  <a:buSzPct val="65000"/>
                  <a:buFont typeface="Wingdings 2" pitchFamily="18" charset="2"/>
                  <a:buChar char=""/>
                  <a:defRPr sz="2000">
                    <a:solidFill>
                      <a:schemeClr val="tx1"/>
                    </a:solidFill>
                    <a:latin typeface="Constantia" panose="02030602050306030303" pitchFamily="18" charset="0"/>
                    <a:ea typeface="微软雅黑" panose="020B0503020204020204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10CF9B"/>
                  </a:buClr>
                  <a:buSzPct val="65000"/>
                  <a:buFont typeface="Wingdings 2" pitchFamily="18" charset="2"/>
                  <a:buChar char=""/>
                  <a:defRPr sz="2000">
                    <a:solidFill>
                      <a:schemeClr val="tx1"/>
                    </a:solidFill>
                    <a:latin typeface="Constantia" panose="02030602050306030303" pitchFamily="18" charset="0"/>
                    <a:ea typeface="微软雅黑" panose="020B0503020204020204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1" lang="en-US" altLang="zh-CN" sz="2400">
                    <a:latin typeface="Times New Roman" panose="02020603050405020304" pitchFamily="18" charset="0"/>
                    <a:ea typeface="宋体" panose="02010600030101010101" pitchFamily="2" charset="-122"/>
                  </a:rPr>
                  <a:t>C</a:t>
                </a:r>
                <a:r>
                  <a:rPr kumimoji="1" lang="en-US" altLang="zh-CN" sz="1400">
                    <a:latin typeface="Times New Roman" panose="02020603050405020304" pitchFamily="18" charset="0"/>
                    <a:ea typeface="宋体" panose="02010600030101010101" pitchFamily="2" charset="-122"/>
                  </a:rPr>
                  <a:t>0</a:t>
                </a:r>
                <a:endParaRPr kumimoji="1" lang="en-US" altLang="zh-CN" sz="140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5572" name="Line 33"/>
              <p:cNvSpPr>
                <a:spLocks noChangeShapeType="1"/>
              </p:cNvSpPr>
              <p:nvPr/>
            </p:nvSpPr>
            <p:spPr bwMode="auto">
              <a:xfrm flipH="1">
                <a:off x="2362200" y="1981200"/>
                <a:ext cx="152400" cy="3048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5573" name="Text Box 34"/>
              <p:cNvSpPr txBox="1">
                <a:spLocks noChangeArrowheads="1"/>
              </p:cNvSpPr>
              <p:nvPr/>
            </p:nvSpPr>
            <p:spPr bwMode="auto">
              <a:xfrm>
                <a:off x="3032125" y="2936875"/>
                <a:ext cx="604838" cy="4572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rgbClr val="0BD0D9"/>
                  </a:buClr>
                  <a:buSzPct val="95000"/>
                  <a:buFont typeface="Wingdings 2" pitchFamily="18" charset="2"/>
                  <a:buChar char=""/>
                  <a:defRPr sz="2600">
                    <a:solidFill>
                      <a:schemeClr val="tx1"/>
                    </a:solidFill>
                    <a:latin typeface="Constantia" panose="02030602050306030303" pitchFamily="18" charset="0"/>
                    <a:ea typeface="微软雅黑" panose="020B0503020204020204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accent1"/>
                  </a:buClr>
                  <a:buSzPct val="85000"/>
                  <a:buFont typeface="Wingdings 2" pitchFamily="18" charset="2"/>
                  <a:buChar char=""/>
                  <a:defRPr sz="2400">
                    <a:solidFill>
                      <a:schemeClr val="tx1"/>
                    </a:solidFill>
                    <a:latin typeface="Constantia" panose="02030602050306030303" pitchFamily="18" charset="0"/>
                    <a:ea typeface="微软雅黑" panose="020B0503020204020204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 2" pitchFamily="18" charset="2"/>
                  <a:buChar char=""/>
                  <a:defRPr sz="2100">
                    <a:solidFill>
                      <a:schemeClr val="tx1"/>
                    </a:solidFill>
                    <a:latin typeface="Constantia" panose="02030602050306030303" pitchFamily="18" charset="0"/>
                    <a:ea typeface="微软雅黑" panose="020B0503020204020204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rgbClr val="0BD0D9"/>
                  </a:buClr>
                  <a:buSzPct val="65000"/>
                  <a:buFont typeface="Wingdings 2" pitchFamily="18" charset="2"/>
                  <a:buChar char=""/>
                  <a:defRPr sz="2000">
                    <a:solidFill>
                      <a:schemeClr val="tx1"/>
                    </a:solidFill>
                    <a:latin typeface="Constantia" panose="02030602050306030303" pitchFamily="18" charset="0"/>
                    <a:ea typeface="微软雅黑" panose="020B0503020204020204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rgbClr val="10CF9B"/>
                  </a:buClr>
                  <a:buSzPct val="65000"/>
                  <a:buFont typeface="Wingdings 2" pitchFamily="18" charset="2"/>
                  <a:buChar char=""/>
                  <a:defRPr sz="2000">
                    <a:solidFill>
                      <a:schemeClr val="tx1"/>
                    </a:solidFill>
                    <a:latin typeface="Constantia" panose="02030602050306030303" pitchFamily="18" charset="0"/>
                    <a:ea typeface="微软雅黑" panose="020B0503020204020204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10CF9B"/>
                  </a:buClr>
                  <a:buSzPct val="65000"/>
                  <a:buFont typeface="Wingdings 2" pitchFamily="18" charset="2"/>
                  <a:buChar char=""/>
                  <a:defRPr sz="2000">
                    <a:solidFill>
                      <a:schemeClr val="tx1"/>
                    </a:solidFill>
                    <a:latin typeface="Constantia" panose="02030602050306030303" pitchFamily="18" charset="0"/>
                    <a:ea typeface="微软雅黑" panose="020B0503020204020204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10CF9B"/>
                  </a:buClr>
                  <a:buSzPct val="65000"/>
                  <a:buFont typeface="Wingdings 2" pitchFamily="18" charset="2"/>
                  <a:buChar char=""/>
                  <a:defRPr sz="2000">
                    <a:solidFill>
                      <a:schemeClr val="tx1"/>
                    </a:solidFill>
                    <a:latin typeface="Constantia" panose="02030602050306030303" pitchFamily="18" charset="0"/>
                    <a:ea typeface="微软雅黑" panose="020B0503020204020204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10CF9B"/>
                  </a:buClr>
                  <a:buSzPct val="65000"/>
                  <a:buFont typeface="Wingdings 2" pitchFamily="18" charset="2"/>
                  <a:buChar char=""/>
                  <a:defRPr sz="2000">
                    <a:solidFill>
                      <a:schemeClr val="tx1"/>
                    </a:solidFill>
                    <a:latin typeface="Constantia" panose="02030602050306030303" pitchFamily="18" charset="0"/>
                    <a:ea typeface="微软雅黑" panose="020B0503020204020204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10CF9B"/>
                  </a:buClr>
                  <a:buSzPct val="65000"/>
                  <a:buFont typeface="Wingdings 2" pitchFamily="18" charset="2"/>
                  <a:buChar char=""/>
                  <a:defRPr sz="2000">
                    <a:solidFill>
                      <a:schemeClr val="tx1"/>
                    </a:solidFill>
                    <a:latin typeface="Constantia" panose="02030602050306030303" pitchFamily="18" charset="0"/>
                    <a:ea typeface="微软雅黑" panose="020B0503020204020204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1" lang="en-US" altLang="zh-CN" sz="2400">
                    <a:latin typeface="Times New Roman" panose="02020603050405020304" pitchFamily="18" charset="0"/>
                    <a:ea typeface="宋体" panose="02010600030101010101" pitchFamily="2" charset="-122"/>
                  </a:rPr>
                  <a:t>C</a:t>
                </a:r>
                <a:r>
                  <a:rPr kumimoji="1" lang="en-US" altLang="zh-CN" sz="1400">
                    <a:latin typeface="Times New Roman" panose="02020603050405020304" pitchFamily="18" charset="0"/>
                    <a:ea typeface="宋体" panose="02010600030101010101" pitchFamily="2" charset="-122"/>
                  </a:rPr>
                  <a:t>FB</a:t>
                </a:r>
                <a:endParaRPr kumimoji="1" lang="en-US" altLang="zh-CN" sz="140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5574" name="Text Box 35"/>
              <p:cNvSpPr txBox="1">
                <a:spLocks noChangeArrowheads="1"/>
              </p:cNvSpPr>
              <p:nvPr/>
            </p:nvSpPr>
            <p:spPr bwMode="auto">
              <a:xfrm>
                <a:off x="2667000" y="3733800"/>
                <a:ext cx="860425" cy="4572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rgbClr val="0BD0D9"/>
                  </a:buClr>
                  <a:buSzPct val="95000"/>
                  <a:buFont typeface="Wingdings 2" pitchFamily="18" charset="2"/>
                  <a:buChar char=""/>
                  <a:defRPr sz="2600">
                    <a:solidFill>
                      <a:schemeClr val="tx1"/>
                    </a:solidFill>
                    <a:latin typeface="Constantia" panose="02030602050306030303" pitchFamily="18" charset="0"/>
                    <a:ea typeface="微软雅黑" panose="020B0503020204020204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accent1"/>
                  </a:buClr>
                  <a:buSzPct val="85000"/>
                  <a:buFont typeface="Wingdings 2" pitchFamily="18" charset="2"/>
                  <a:buChar char=""/>
                  <a:defRPr sz="2400">
                    <a:solidFill>
                      <a:schemeClr val="tx1"/>
                    </a:solidFill>
                    <a:latin typeface="Constantia" panose="02030602050306030303" pitchFamily="18" charset="0"/>
                    <a:ea typeface="微软雅黑" panose="020B0503020204020204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 2" pitchFamily="18" charset="2"/>
                  <a:buChar char=""/>
                  <a:defRPr sz="2100">
                    <a:solidFill>
                      <a:schemeClr val="tx1"/>
                    </a:solidFill>
                    <a:latin typeface="Constantia" panose="02030602050306030303" pitchFamily="18" charset="0"/>
                    <a:ea typeface="微软雅黑" panose="020B0503020204020204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rgbClr val="0BD0D9"/>
                  </a:buClr>
                  <a:buSzPct val="65000"/>
                  <a:buFont typeface="Wingdings 2" pitchFamily="18" charset="2"/>
                  <a:buChar char=""/>
                  <a:defRPr sz="2000">
                    <a:solidFill>
                      <a:schemeClr val="tx1"/>
                    </a:solidFill>
                    <a:latin typeface="Constantia" panose="02030602050306030303" pitchFamily="18" charset="0"/>
                    <a:ea typeface="微软雅黑" panose="020B0503020204020204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rgbClr val="10CF9B"/>
                  </a:buClr>
                  <a:buSzPct val="65000"/>
                  <a:buFont typeface="Wingdings 2" pitchFamily="18" charset="2"/>
                  <a:buChar char=""/>
                  <a:defRPr sz="2000">
                    <a:solidFill>
                      <a:schemeClr val="tx1"/>
                    </a:solidFill>
                    <a:latin typeface="Constantia" panose="02030602050306030303" pitchFamily="18" charset="0"/>
                    <a:ea typeface="微软雅黑" panose="020B0503020204020204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10CF9B"/>
                  </a:buClr>
                  <a:buSzPct val="65000"/>
                  <a:buFont typeface="Wingdings 2" pitchFamily="18" charset="2"/>
                  <a:buChar char=""/>
                  <a:defRPr sz="2000">
                    <a:solidFill>
                      <a:schemeClr val="tx1"/>
                    </a:solidFill>
                    <a:latin typeface="Constantia" panose="02030602050306030303" pitchFamily="18" charset="0"/>
                    <a:ea typeface="微软雅黑" panose="020B0503020204020204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10CF9B"/>
                  </a:buClr>
                  <a:buSzPct val="65000"/>
                  <a:buFont typeface="Wingdings 2" pitchFamily="18" charset="2"/>
                  <a:buChar char=""/>
                  <a:defRPr sz="2000">
                    <a:solidFill>
                      <a:schemeClr val="tx1"/>
                    </a:solidFill>
                    <a:latin typeface="Constantia" panose="02030602050306030303" pitchFamily="18" charset="0"/>
                    <a:ea typeface="微软雅黑" panose="020B0503020204020204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10CF9B"/>
                  </a:buClr>
                  <a:buSzPct val="65000"/>
                  <a:buFont typeface="Wingdings 2" pitchFamily="18" charset="2"/>
                  <a:buChar char=""/>
                  <a:defRPr sz="2000">
                    <a:solidFill>
                      <a:schemeClr val="tx1"/>
                    </a:solidFill>
                    <a:latin typeface="Constantia" panose="02030602050306030303" pitchFamily="18" charset="0"/>
                    <a:ea typeface="微软雅黑" panose="020B0503020204020204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10CF9B"/>
                  </a:buClr>
                  <a:buSzPct val="65000"/>
                  <a:buFont typeface="Wingdings 2" pitchFamily="18" charset="2"/>
                  <a:buChar char=""/>
                  <a:defRPr sz="2000">
                    <a:solidFill>
                      <a:schemeClr val="tx1"/>
                    </a:solidFill>
                    <a:latin typeface="Constantia" panose="02030602050306030303" pitchFamily="18" charset="0"/>
                    <a:ea typeface="微软雅黑" panose="020B0503020204020204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1" lang="en-US" altLang="zh-CN" sz="2400">
                    <a:latin typeface="Times New Roman" panose="02020603050405020304" pitchFamily="18" charset="0"/>
                    <a:ea typeface="宋体" panose="02010600030101010101" pitchFamily="2" charset="-122"/>
                  </a:rPr>
                  <a:t>Cmin</a:t>
                </a:r>
                <a:endParaRPr kumimoji="1" lang="en-US" altLang="zh-CN" sz="240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5575" name="Text Box 36"/>
              <p:cNvSpPr txBox="1">
                <a:spLocks noChangeArrowheads="1"/>
              </p:cNvSpPr>
              <p:nvPr/>
            </p:nvSpPr>
            <p:spPr bwMode="auto">
              <a:xfrm>
                <a:off x="2743200" y="4108450"/>
                <a:ext cx="935038" cy="4572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rgbClr val="0BD0D9"/>
                  </a:buClr>
                  <a:buSzPct val="95000"/>
                  <a:buFont typeface="Wingdings 2" pitchFamily="18" charset="2"/>
                  <a:buChar char=""/>
                  <a:defRPr sz="2600">
                    <a:solidFill>
                      <a:schemeClr val="tx1"/>
                    </a:solidFill>
                    <a:latin typeface="Constantia" panose="02030602050306030303" pitchFamily="18" charset="0"/>
                    <a:ea typeface="微软雅黑" panose="020B0503020204020204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accent1"/>
                  </a:buClr>
                  <a:buSzPct val="85000"/>
                  <a:buFont typeface="Wingdings 2" pitchFamily="18" charset="2"/>
                  <a:buChar char=""/>
                  <a:defRPr sz="2400">
                    <a:solidFill>
                      <a:schemeClr val="tx1"/>
                    </a:solidFill>
                    <a:latin typeface="Constantia" panose="02030602050306030303" pitchFamily="18" charset="0"/>
                    <a:ea typeface="微软雅黑" panose="020B0503020204020204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 2" pitchFamily="18" charset="2"/>
                  <a:buChar char=""/>
                  <a:defRPr sz="2100">
                    <a:solidFill>
                      <a:schemeClr val="tx1"/>
                    </a:solidFill>
                    <a:latin typeface="Constantia" panose="02030602050306030303" pitchFamily="18" charset="0"/>
                    <a:ea typeface="微软雅黑" panose="020B0503020204020204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rgbClr val="0BD0D9"/>
                  </a:buClr>
                  <a:buSzPct val="65000"/>
                  <a:buFont typeface="Wingdings 2" pitchFamily="18" charset="2"/>
                  <a:buChar char=""/>
                  <a:defRPr sz="2000">
                    <a:solidFill>
                      <a:schemeClr val="tx1"/>
                    </a:solidFill>
                    <a:latin typeface="Constantia" panose="02030602050306030303" pitchFamily="18" charset="0"/>
                    <a:ea typeface="微软雅黑" panose="020B0503020204020204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rgbClr val="10CF9B"/>
                  </a:buClr>
                  <a:buSzPct val="65000"/>
                  <a:buFont typeface="Wingdings 2" pitchFamily="18" charset="2"/>
                  <a:buChar char=""/>
                  <a:defRPr sz="2000">
                    <a:solidFill>
                      <a:schemeClr val="tx1"/>
                    </a:solidFill>
                    <a:latin typeface="Constantia" panose="02030602050306030303" pitchFamily="18" charset="0"/>
                    <a:ea typeface="微软雅黑" panose="020B0503020204020204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10CF9B"/>
                  </a:buClr>
                  <a:buSzPct val="65000"/>
                  <a:buFont typeface="Wingdings 2" pitchFamily="18" charset="2"/>
                  <a:buChar char=""/>
                  <a:defRPr sz="2000">
                    <a:solidFill>
                      <a:schemeClr val="tx1"/>
                    </a:solidFill>
                    <a:latin typeface="Constantia" panose="02030602050306030303" pitchFamily="18" charset="0"/>
                    <a:ea typeface="微软雅黑" panose="020B0503020204020204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10CF9B"/>
                  </a:buClr>
                  <a:buSzPct val="65000"/>
                  <a:buFont typeface="Wingdings 2" pitchFamily="18" charset="2"/>
                  <a:buChar char=""/>
                  <a:defRPr sz="2000">
                    <a:solidFill>
                      <a:schemeClr val="tx1"/>
                    </a:solidFill>
                    <a:latin typeface="Constantia" panose="02030602050306030303" pitchFamily="18" charset="0"/>
                    <a:ea typeface="微软雅黑" panose="020B0503020204020204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10CF9B"/>
                  </a:buClr>
                  <a:buSzPct val="65000"/>
                  <a:buFont typeface="Wingdings 2" pitchFamily="18" charset="2"/>
                  <a:buChar char=""/>
                  <a:defRPr sz="2000">
                    <a:solidFill>
                      <a:schemeClr val="tx1"/>
                    </a:solidFill>
                    <a:latin typeface="Constantia" panose="02030602050306030303" pitchFamily="18" charset="0"/>
                    <a:ea typeface="微软雅黑" panose="020B0503020204020204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10CF9B"/>
                  </a:buClr>
                  <a:buSzPct val="65000"/>
                  <a:buFont typeface="Wingdings 2" pitchFamily="18" charset="2"/>
                  <a:buChar char=""/>
                  <a:defRPr sz="2000">
                    <a:solidFill>
                      <a:schemeClr val="tx1"/>
                    </a:solidFill>
                    <a:latin typeface="Constantia" panose="02030602050306030303" pitchFamily="18" charset="0"/>
                    <a:ea typeface="微软雅黑" panose="020B0503020204020204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1" lang="en-US" altLang="zh-CN" sz="2400">
                    <a:solidFill>
                      <a:srgbClr val="FF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C</a:t>
                </a:r>
                <a:r>
                  <a:rPr kumimoji="1" lang="en-US" altLang="zh-CN" sz="2400">
                    <a:solidFill>
                      <a:srgbClr val="FF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sym typeface="Symbol" panose="05050102010706020507" pitchFamily="18" charset="2"/>
                  </a:rPr>
                  <a:t></a:t>
                </a:r>
                <a:r>
                  <a:rPr kumimoji="1" lang="en-US" altLang="zh-CN" sz="2400">
                    <a:solidFill>
                      <a:srgbClr val="FF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min</a:t>
                </a:r>
                <a:endParaRPr kumimoji="1" lang="en-US" altLang="zh-CN" sz="240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5576" name="Text Box 37"/>
              <p:cNvSpPr txBox="1">
                <a:spLocks noChangeArrowheads="1"/>
              </p:cNvSpPr>
              <p:nvPr/>
            </p:nvSpPr>
            <p:spPr bwMode="auto">
              <a:xfrm>
                <a:off x="4419600" y="4495800"/>
                <a:ext cx="877888" cy="4572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rgbClr val="0BD0D9"/>
                  </a:buClr>
                  <a:buSzPct val="95000"/>
                  <a:buFont typeface="Wingdings 2" pitchFamily="18" charset="2"/>
                  <a:buChar char=""/>
                  <a:defRPr sz="2600">
                    <a:solidFill>
                      <a:schemeClr val="tx1"/>
                    </a:solidFill>
                    <a:latin typeface="Constantia" panose="02030602050306030303" pitchFamily="18" charset="0"/>
                    <a:ea typeface="微软雅黑" panose="020B0503020204020204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accent1"/>
                  </a:buClr>
                  <a:buSzPct val="85000"/>
                  <a:buFont typeface="Wingdings 2" pitchFamily="18" charset="2"/>
                  <a:buChar char=""/>
                  <a:defRPr sz="2400">
                    <a:solidFill>
                      <a:schemeClr val="tx1"/>
                    </a:solidFill>
                    <a:latin typeface="Constantia" panose="02030602050306030303" pitchFamily="18" charset="0"/>
                    <a:ea typeface="微软雅黑" panose="020B0503020204020204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 2" pitchFamily="18" charset="2"/>
                  <a:buChar char=""/>
                  <a:defRPr sz="2100">
                    <a:solidFill>
                      <a:schemeClr val="tx1"/>
                    </a:solidFill>
                    <a:latin typeface="Constantia" panose="02030602050306030303" pitchFamily="18" charset="0"/>
                    <a:ea typeface="微软雅黑" panose="020B0503020204020204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rgbClr val="0BD0D9"/>
                  </a:buClr>
                  <a:buSzPct val="65000"/>
                  <a:buFont typeface="Wingdings 2" pitchFamily="18" charset="2"/>
                  <a:buChar char=""/>
                  <a:defRPr sz="2000">
                    <a:solidFill>
                      <a:schemeClr val="tx1"/>
                    </a:solidFill>
                    <a:latin typeface="Constantia" panose="02030602050306030303" pitchFamily="18" charset="0"/>
                    <a:ea typeface="微软雅黑" panose="020B0503020204020204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rgbClr val="10CF9B"/>
                  </a:buClr>
                  <a:buSzPct val="65000"/>
                  <a:buFont typeface="Wingdings 2" pitchFamily="18" charset="2"/>
                  <a:buChar char=""/>
                  <a:defRPr sz="2000">
                    <a:solidFill>
                      <a:schemeClr val="tx1"/>
                    </a:solidFill>
                    <a:latin typeface="Constantia" panose="02030602050306030303" pitchFamily="18" charset="0"/>
                    <a:ea typeface="微软雅黑" panose="020B0503020204020204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10CF9B"/>
                  </a:buClr>
                  <a:buSzPct val="65000"/>
                  <a:buFont typeface="Wingdings 2" pitchFamily="18" charset="2"/>
                  <a:buChar char=""/>
                  <a:defRPr sz="2000">
                    <a:solidFill>
                      <a:schemeClr val="tx1"/>
                    </a:solidFill>
                    <a:latin typeface="Constantia" panose="02030602050306030303" pitchFamily="18" charset="0"/>
                    <a:ea typeface="微软雅黑" panose="020B0503020204020204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10CF9B"/>
                  </a:buClr>
                  <a:buSzPct val="65000"/>
                  <a:buFont typeface="Wingdings 2" pitchFamily="18" charset="2"/>
                  <a:buChar char=""/>
                  <a:defRPr sz="2000">
                    <a:solidFill>
                      <a:schemeClr val="tx1"/>
                    </a:solidFill>
                    <a:latin typeface="Constantia" panose="02030602050306030303" pitchFamily="18" charset="0"/>
                    <a:ea typeface="微软雅黑" panose="020B0503020204020204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10CF9B"/>
                  </a:buClr>
                  <a:buSzPct val="65000"/>
                  <a:buFont typeface="Wingdings 2" pitchFamily="18" charset="2"/>
                  <a:buChar char=""/>
                  <a:defRPr sz="2000">
                    <a:solidFill>
                      <a:schemeClr val="tx1"/>
                    </a:solidFill>
                    <a:latin typeface="Constantia" panose="02030602050306030303" pitchFamily="18" charset="0"/>
                    <a:ea typeface="微软雅黑" panose="020B0503020204020204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10CF9B"/>
                  </a:buClr>
                  <a:buSzPct val="65000"/>
                  <a:buFont typeface="Wingdings 2" pitchFamily="18" charset="2"/>
                  <a:buChar char=""/>
                  <a:defRPr sz="2000">
                    <a:solidFill>
                      <a:schemeClr val="tx1"/>
                    </a:solidFill>
                    <a:latin typeface="Constantia" panose="02030602050306030303" pitchFamily="18" charset="0"/>
                    <a:ea typeface="微软雅黑" panose="020B0503020204020204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1" lang="en-US" altLang="zh-CN" sz="2400">
                    <a:latin typeface="Times New Roman" panose="02020603050405020304" pitchFamily="18" charset="0"/>
                    <a:ea typeface="宋体" panose="02010600030101010101" pitchFamily="2" charset="-122"/>
                  </a:rPr>
                  <a:t>Vmin</a:t>
                </a:r>
                <a:endParaRPr kumimoji="1" lang="en-US" altLang="zh-CN" sz="240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5577" name="Line 38"/>
              <p:cNvSpPr>
                <a:spLocks noChangeShapeType="1"/>
              </p:cNvSpPr>
              <p:nvPr/>
            </p:nvSpPr>
            <p:spPr bwMode="auto">
              <a:xfrm flipV="1">
                <a:off x="4800600" y="4267200"/>
                <a:ext cx="0" cy="3048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5578" name="Line 39"/>
              <p:cNvSpPr>
                <a:spLocks noChangeShapeType="1"/>
              </p:cNvSpPr>
              <p:nvPr/>
            </p:nvSpPr>
            <p:spPr bwMode="auto">
              <a:xfrm>
                <a:off x="4800600" y="4953000"/>
                <a:ext cx="0" cy="3810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5579" name="Text Box 40"/>
              <p:cNvSpPr txBox="1">
                <a:spLocks noChangeArrowheads="1"/>
              </p:cNvSpPr>
              <p:nvPr/>
            </p:nvSpPr>
            <p:spPr bwMode="auto">
              <a:xfrm>
                <a:off x="5410200" y="2438400"/>
                <a:ext cx="946150" cy="4572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rgbClr val="0BD0D9"/>
                  </a:buClr>
                  <a:buSzPct val="95000"/>
                  <a:buFont typeface="Wingdings 2" pitchFamily="18" charset="2"/>
                  <a:buChar char=""/>
                  <a:defRPr sz="2600">
                    <a:solidFill>
                      <a:schemeClr val="tx1"/>
                    </a:solidFill>
                    <a:latin typeface="Constantia" panose="02030602050306030303" pitchFamily="18" charset="0"/>
                    <a:ea typeface="微软雅黑" panose="020B0503020204020204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accent1"/>
                  </a:buClr>
                  <a:buSzPct val="85000"/>
                  <a:buFont typeface="Wingdings 2" pitchFamily="18" charset="2"/>
                  <a:buChar char=""/>
                  <a:defRPr sz="2400">
                    <a:solidFill>
                      <a:schemeClr val="tx1"/>
                    </a:solidFill>
                    <a:latin typeface="Constantia" panose="02030602050306030303" pitchFamily="18" charset="0"/>
                    <a:ea typeface="微软雅黑" panose="020B0503020204020204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 2" pitchFamily="18" charset="2"/>
                  <a:buChar char=""/>
                  <a:defRPr sz="2100">
                    <a:solidFill>
                      <a:schemeClr val="tx1"/>
                    </a:solidFill>
                    <a:latin typeface="Constantia" panose="02030602050306030303" pitchFamily="18" charset="0"/>
                    <a:ea typeface="微软雅黑" panose="020B0503020204020204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rgbClr val="0BD0D9"/>
                  </a:buClr>
                  <a:buSzPct val="65000"/>
                  <a:buFont typeface="Wingdings 2" pitchFamily="18" charset="2"/>
                  <a:buChar char=""/>
                  <a:defRPr sz="2000">
                    <a:solidFill>
                      <a:schemeClr val="tx1"/>
                    </a:solidFill>
                    <a:latin typeface="Constantia" panose="02030602050306030303" pitchFamily="18" charset="0"/>
                    <a:ea typeface="微软雅黑" panose="020B0503020204020204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rgbClr val="10CF9B"/>
                  </a:buClr>
                  <a:buSzPct val="65000"/>
                  <a:buFont typeface="Wingdings 2" pitchFamily="18" charset="2"/>
                  <a:buChar char=""/>
                  <a:defRPr sz="2000">
                    <a:solidFill>
                      <a:schemeClr val="tx1"/>
                    </a:solidFill>
                    <a:latin typeface="Constantia" panose="02030602050306030303" pitchFamily="18" charset="0"/>
                    <a:ea typeface="微软雅黑" panose="020B0503020204020204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10CF9B"/>
                  </a:buClr>
                  <a:buSzPct val="65000"/>
                  <a:buFont typeface="Wingdings 2" pitchFamily="18" charset="2"/>
                  <a:buChar char=""/>
                  <a:defRPr sz="2000">
                    <a:solidFill>
                      <a:schemeClr val="tx1"/>
                    </a:solidFill>
                    <a:latin typeface="Constantia" panose="02030602050306030303" pitchFamily="18" charset="0"/>
                    <a:ea typeface="微软雅黑" panose="020B0503020204020204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10CF9B"/>
                  </a:buClr>
                  <a:buSzPct val="65000"/>
                  <a:buFont typeface="Wingdings 2" pitchFamily="18" charset="2"/>
                  <a:buChar char=""/>
                  <a:defRPr sz="2000">
                    <a:solidFill>
                      <a:schemeClr val="tx1"/>
                    </a:solidFill>
                    <a:latin typeface="Constantia" panose="02030602050306030303" pitchFamily="18" charset="0"/>
                    <a:ea typeface="微软雅黑" panose="020B0503020204020204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10CF9B"/>
                  </a:buClr>
                  <a:buSzPct val="65000"/>
                  <a:buFont typeface="Wingdings 2" pitchFamily="18" charset="2"/>
                  <a:buChar char=""/>
                  <a:defRPr sz="2000">
                    <a:solidFill>
                      <a:schemeClr val="tx1"/>
                    </a:solidFill>
                    <a:latin typeface="Constantia" panose="02030602050306030303" pitchFamily="18" charset="0"/>
                    <a:ea typeface="微软雅黑" panose="020B0503020204020204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10CF9B"/>
                  </a:buClr>
                  <a:buSzPct val="65000"/>
                  <a:buFont typeface="Wingdings 2" pitchFamily="18" charset="2"/>
                  <a:buChar char=""/>
                  <a:defRPr sz="2000">
                    <a:solidFill>
                      <a:schemeClr val="tx1"/>
                    </a:solidFill>
                    <a:latin typeface="Constantia" panose="02030602050306030303" pitchFamily="18" charset="0"/>
                    <a:ea typeface="微软雅黑" panose="020B0503020204020204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1" lang="en-US" altLang="zh-CN" sz="2400">
                    <a:latin typeface="Times New Roman" panose="02020603050405020304" pitchFamily="18" charset="0"/>
                    <a:ea typeface="宋体" panose="02010600030101010101" pitchFamily="2" charset="-122"/>
                  </a:rPr>
                  <a:t>1</a:t>
                </a:r>
                <a:r>
                  <a:rPr kumimoji="1" lang="zh-CN" altLang="en-US" sz="2400">
                    <a:latin typeface="Times New Roman" panose="02020603050405020304" pitchFamily="18" charset="0"/>
                    <a:ea typeface="宋体" panose="02010600030101010101" pitchFamily="2" charset="-122"/>
                  </a:rPr>
                  <a:t>低频</a:t>
                </a:r>
                <a:endParaRPr kumimoji="1" lang="zh-CN" altLang="en-US" sz="240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5580" name="Line 41"/>
              <p:cNvSpPr>
                <a:spLocks noChangeShapeType="1"/>
              </p:cNvSpPr>
              <p:nvPr/>
            </p:nvSpPr>
            <p:spPr bwMode="auto">
              <a:xfrm flipH="1" flipV="1">
                <a:off x="5181600" y="2438400"/>
                <a:ext cx="30480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5581" name="Text Box 42"/>
              <p:cNvSpPr txBox="1">
                <a:spLocks noChangeArrowheads="1"/>
              </p:cNvSpPr>
              <p:nvPr/>
            </p:nvSpPr>
            <p:spPr bwMode="auto">
              <a:xfrm>
                <a:off x="5775325" y="1565275"/>
                <a:ext cx="476250" cy="4572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rgbClr val="0BD0D9"/>
                  </a:buClr>
                  <a:buSzPct val="95000"/>
                  <a:buFont typeface="Wingdings 2" pitchFamily="18" charset="2"/>
                  <a:buChar char=""/>
                  <a:defRPr sz="2600">
                    <a:solidFill>
                      <a:schemeClr val="tx1"/>
                    </a:solidFill>
                    <a:latin typeface="Constantia" panose="02030602050306030303" pitchFamily="18" charset="0"/>
                    <a:ea typeface="微软雅黑" panose="020B0503020204020204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accent1"/>
                  </a:buClr>
                  <a:buSzPct val="85000"/>
                  <a:buFont typeface="Wingdings 2" pitchFamily="18" charset="2"/>
                  <a:buChar char=""/>
                  <a:defRPr sz="2400">
                    <a:solidFill>
                      <a:schemeClr val="tx1"/>
                    </a:solidFill>
                    <a:latin typeface="Constantia" panose="02030602050306030303" pitchFamily="18" charset="0"/>
                    <a:ea typeface="微软雅黑" panose="020B0503020204020204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 2" pitchFamily="18" charset="2"/>
                  <a:buChar char=""/>
                  <a:defRPr sz="2100">
                    <a:solidFill>
                      <a:schemeClr val="tx1"/>
                    </a:solidFill>
                    <a:latin typeface="Constantia" panose="02030602050306030303" pitchFamily="18" charset="0"/>
                    <a:ea typeface="微软雅黑" panose="020B0503020204020204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rgbClr val="0BD0D9"/>
                  </a:buClr>
                  <a:buSzPct val="65000"/>
                  <a:buFont typeface="Wingdings 2" pitchFamily="18" charset="2"/>
                  <a:buChar char=""/>
                  <a:defRPr sz="2000">
                    <a:solidFill>
                      <a:schemeClr val="tx1"/>
                    </a:solidFill>
                    <a:latin typeface="Constantia" panose="02030602050306030303" pitchFamily="18" charset="0"/>
                    <a:ea typeface="微软雅黑" panose="020B0503020204020204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rgbClr val="10CF9B"/>
                  </a:buClr>
                  <a:buSzPct val="65000"/>
                  <a:buFont typeface="Wingdings 2" pitchFamily="18" charset="2"/>
                  <a:buChar char=""/>
                  <a:defRPr sz="2000">
                    <a:solidFill>
                      <a:schemeClr val="tx1"/>
                    </a:solidFill>
                    <a:latin typeface="Constantia" panose="02030602050306030303" pitchFamily="18" charset="0"/>
                    <a:ea typeface="微软雅黑" panose="020B0503020204020204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10CF9B"/>
                  </a:buClr>
                  <a:buSzPct val="65000"/>
                  <a:buFont typeface="Wingdings 2" pitchFamily="18" charset="2"/>
                  <a:buChar char=""/>
                  <a:defRPr sz="2000">
                    <a:solidFill>
                      <a:schemeClr val="tx1"/>
                    </a:solidFill>
                    <a:latin typeface="Constantia" panose="02030602050306030303" pitchFamily="18" charset="0"/>
                    <a:ea typeface="微软雅黑" panose="020B0503020204020204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10CF9B"/>
                  </a:buClr>
                  <a:buSzPct val="65000"/>
                  <a:buFont typeface="Wingdings 2" pitchFamily="18" charset="2"/>
                  <a:buChar char=""/>
                  <a:defRPr sz="2000">
                    <a:solidFill>
                      <a:schemeClr val="tx1"/>
                    </a:solidFill>
                    <a:latin typeface="Constantia" panose="02030602050306030303" pitchFamily="18" charset="0"/>
                    <a:ea typeface="微软雅黑" panose="020B0503020204020204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10CF9B"/>
                  </a:buClr>
                  <a:buSzPct val="65000"/>
                  <a:buFont typeface="Wingdings 2" pitchFamily="18" charset="2"/>
                  <a:buChar char=""/>
                  <a:defRPr sz="2000">
                    <a:solidFill>
                      <a:schemeClr val="tx1"/>
                    </a:solidFill>
                    <a:latin typeface="Constantia" panose="02030602050306030303" pitchFamily="18" charset="0"/>
                    <a:ea typeface="微软雅黑" panose="020B0503020204020204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10CF9B"/>
                  </a:buClr>
                  <a:buSzPct val="65000"/>
                  <a:buFont typeface="Wingdings 2" pitchFamily="18" charset="2"/>
                  <a:buChar char=""/>
                  <a:defRPr sz="2000">
                    <a:solidFill>
                      <a:schemeClr val="tx1"/>
                    </a:solidFill>
                    <a:latin typeface="Constantia" panose="02030602050306030303" pitchFamily="18" charset="0"/>
                    <a:ea typeface="微软雅黑" panose="020B0503020204020204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1" lang="en-US" altLang="zh-CN" sz="2400">
                    <a:latin typeface="Times New Roman" panose="02020603050405020304" pitchFamily="18" charset="0"/>
                    <a:ea typeface="宋体" panose="02010600030101010101" pitchFamily="2" charset="-122"/>
                  </a:rPr>
                  <a:t>C</a:t>
                </a:r>
                <a:r>
                  <a:rPr kumimoji="1" lang="en-US" altLang="zh-CN" sz="1400">
                    <a:latin typeface="Times New Roman" panose="02020603050405020304" pitchFamily="18" charset="0"/>
                    <a:ea typeface="宋体" panose="02010600030101010101" pitchFamily="2" charset="-122"/>
                  </a:rPr>
                  <a:t>0</a:t>
                </a:r>
                <a:endParaRPr kumimoji="1" lang="en-US" altLang="zh-CN" sz="140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5582" name="Line 43"/>
              <p:cNvSpPr>
                <a:spLocks noChangeShapeType="1"/>
              </p:cNvSpPr>
              <p:nvPr/>
            </p:nvSpPr>
            <p:spPr bwMode="auto">
              <a:xfrm flipV="1">
                <a:off x="5791200" y="1905000"/>
                <a:ext cx="7620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5583" name="Text Box 44"/>
              <p:cNvSpPr txBox="1">
                <a:spLocks noChangeArrowheads="1"/>
              </p:cNvSpPr>
              <p:nvPr/>
            </p:nvSpPr>
            <p:spPr bwMode="auto">
              <a:xfrm>
                <a:off x="5394325" y="3470275"/>
                <a:ext cx="946150" cy="4572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rgbClr val="0BD0D9"/>
                  </a:buClr>
                  <a:buSzPct val="95000"/>
                  <a:buFont typeface="Wingdings 2" pitchFamily="18" charset="2"/>
                  <a:buChar char=""/>
                  <a:defRPr sz="2600">
                    <a:solidFill>
                      <a:schemeClr val="tx1"/>
                    </a:solidFill>
                    <a:latin typeface="Constantia" panose="02030602050306030303" pitchFamily="18" charset="0"/>
                    <a:ea typeface="微软雅黑" panose="020B0503020204020204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accent1"/>
                  </a:buClr>
                  <a:buSzPct val="85000"/>
                  <a:buFont typeface="Wingdings 2" pitchFamily="18" charset="2"/>
                  <a:buChar char=""/>
                  <a:defRPr sz="2400">
                    <a:solidFill>
                      <a:schemeClr val="tx1"/>
                    </a:solidFill>
                    <a:latin typeface="Constantia" panose="02030602050306030303" pitchFamily="18" charset="0"/>
                    <a:ea typeface="微软雅黑" panose="020B0503020204020204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 2" pitchFamily="18" charset="2"/>
                  <a:buChar char=""/>
                  <a:defRPr sz="2100">
                    <a:solidFill>
                      <a:schemeClr val="tx1"/>
                    </a:solidFill>
                    <a:latin typeface="Constantia" panose="02030602050306030303" pitchFamily="18" charset="0"/>
                    <a:ea typeface="微软雅黑" panose="020B0503020204020204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rgbClr val="0BD0D9"/>
                  </a:buClr>
                  <a:buSzPct val="65000"/>
                  <a:buFont typeface="Wingdings 2" pitchFamily="18" charset="2"/>
                  <a:buChar char=""/>
                  <a:defRPr sz="2000">
                    <a:solidFill>
                      <a:schemeClr val="tx1"/>
                    </a:solidFill>
                    <a:latin typeface="Constantia" panose="02030602050306030303" pitchFamily="18" charset="0"/>
                    <a:ea typeface="微软雅黑" panose="020B0503020204020204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rgbClr val="10CF9B"/>
                  </a:buClr>
                  <a:buSzPct val="65000"/>
                  <a:buFont typeface="Wingdings 2" pitchFamily="18" charset="2"/>
                  <a:buChar char=""/>
                  <a:defRPr sz="2000">
                    <a:solidFill>
                      <a:schemeClr val="tx1"/>
                    </a:solidFill>
                    <a:latin typeface="Constantia" panose="02030602050306030303" pitchFamily="18" charset="0"/>
                    <a:ea typeface="微软雅黑" panose="020B0503020204020204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10CF9B"/>
                  </a:buClr>
                  <a:buSzPct val="65000"/>
                  <a:buFont typeface="Wingdings 2" pitchFamily="18" charset="2"/>
                  <a:buChar char=""/>
                  <a:defRPr sz="2000">
                    <a:solidFill>
                      <a:schemeClr val="tx1"/>
                    </a:solidFill>
                    <a:latin typeface="Constantia" panose="02030602050306030303" pitchFamily="18" charset="0"/>
                    <a:ea typeface="微软雅黑" panose="020B0503020204020204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10CF9B"/>
                  </a:buClr>
                  <a:buSzPct val="65000"/>
                  <a:buFont typeface="Wingdings 2" pitchFamily="18" charset="2"/>
                  <a:buChar char=""/>
                  <a:defRPr sz="2000">
                    <a:solidFill>
                      <a:schemeClr val="tx1"/>
                    </a:solidFill>
                    <a:latin typeface="Constantia" panose="02030602050306030303" pitchFamily="18" charset="0"/>
                    <a:ea typeface="微软雅黑" panose="020B0503020204020204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10CF9B"/>
                  </a:buClr>
                  <a:buSzPct val="65000"/>
                  <a:buFont typeface="Wingdings 2" pitchFamily="18" charset="2"/>
                  <a:buChar char=""/>
                  <a:defRPr sz="2000">
                    <a:solidFill>
                      <a:schemeClr val="tx1"/>
                    </a:solidFill>
                    <a:latin typeface="Constantia" panose="02030602050306030303" pitchFamily="18" charset="0"/>
                    <a:ea typeface="微软雅黑" panose="020B0503020204020204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10CF9B"/>
                  </a:buClr>
                  <a:buSzPct val="65000"/>
                  <a:buFont typeface="Wingdings 2" pitchFamily="18" charset="2"/>
                  <a:buChar char=""/>
                  <a:defRPr sz="2000">
                    <a:solidFill>
                      <a:schemeClr val="tx1"/>
                    </a:solidFill>
                    <a:latin typeface="Constantia" panose="02030602050306030303" pitchFamily="18" charset="0"/>
                    <a:ea typeface="微软雅黑" panose="020B0503020204020204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1" lang="en-US" altLang="zh-CN" sz="2400">
                    <a:solidFill>
                      <a:srgbClr val="FF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2</a:t>
                </a:r>
                <a:r>
                  <a:rPr kumimoji="1" lang="zh-CN" altLang="en-US" sz="2400">
                    <a:solidFill>
                      <a:srgbClr val="FF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高频</a:t>
                </a:r>
                <a:endParaRPr kumimoji="1" lang="zh-CN" altLang="en-US" sz="240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5584" name="Line 45"/>
              <p:cNvSpPr>
                <a:spLocks noChangeShapeType="1"/>
              </p:cNvSpPr>
              <p:nvPr/>
            </p:nvSpPr>
            <p:spPr bwMode="auto">
              <a:xfrm flipV="1">
                <a:off x="5486400" y="3886200"/>
                <a:ext cx="304800" cy="3810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5585" name="Text Box 46"/>
              <p:cNvSpPr txBox="1">
                <a:spLocks noChangeArrowheads="1"/>
              </p:cNvSpPr>
              <p:nvPr/>
            </p:nvSpPr>
            <p:spPr bwMode="auto">
              <a:xfrm>
                <a:off x="5257800" y="4343400"/>
                <a:ext cx="404813" cy="4572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rgbClr val="0BD0D9"/>
                  </a:buClr>
                  <a:buSzPct val="95000"/>
                  <a:buFont typeface="Wingdings 2" pitchFamily="18" charset="2"/>
                  <a:buChar char=""/>
                  <a:defRPr sz="2600">
                    <a:solidFill>
                      <a:schemeClr val="tx1"/>
                    </a:solidFill>
                    <a:latin typeface="Constantia" panose="02030602050306030303" pitchFamily="18" charset="0"/>
                    <a:ea typeface="微软雅黑" panose="020B0503020204020204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accent1"/>
                  </a:buClr>
                  <a:buSzPct val="85000"/>
                  <a:buFont typeface="Wingdings 2" pitchFamily="18" charset="2"/>
                  <a:buChar char=""/>
                  <a:defRPr sz="2400">
                    <a:solidFill>
                      <a:schemeClr val="tx1"/>
                    </a:solidFill>
                    <a:latin typeface="Constantia" panose="02030602050306030303" pitchFamily="18" charset="0"/>
                    <a:ea typeface="微软雅黑" panose="020B0503020204020204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 2" pitchFamily="18" charset="2"/>
                  <a:buChar char=""/>
                  <a:defRPr sz="2100">
                    <a:solidFill>
                      <a:schemeClr val="tx1"/>
                    </a:solidFill>
                    <a:latin typeface="Constantia" panose="02030602050306030303" pitchFamily="18" charset="0"/>
                    <a:ea typeface="微软雅黑" panose="020B0503020204020204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rgbClr val="0BD0D9"/>
                  </a:buClr>
                  <a:buSzPct val="65000"/>
                  <a:buFont typeface="Wingdings 2" pitchFamily="18" charset="2"/>
                  <a:buChar char=""/>
                  <a:defRPr sz="2000">
                    <a:solidFill>
                      <a:schemeClr val="tx1"/>
                    </a:solidFill>
                    <a:latin typeface="Constantia" panose="02030602050306030303" pitchFamily="18" charset="0"/>
                    <a:ea typeface="微软雅黑" panose="020B0503020204020204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rgbClr val="10CF9B"/>
                  </a:buClr>
                  <a:buSzPct val="65000"/>
                  <a:buFont typeface="Wingdings 2" pitchFamily="18" charset="2"/>
                  <a:buChar char=""/>
                  <a:defRPr sz="2000">
                    <a:solidFill>
                      <a:schemeClr val="tx1"/>
                    </a:solidFill>
                    <a:latin typeface="Constantia" panose="02030602050306030303" pitchFamily="18" charset="0"/>
                    <a:ea typeface="微软雅黑" panose="020B0503020204020204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10CF9B"/>
                  </a:buClr>
                  <a:buSzPct val="65000"/>
                  <a:buFont typeface="Wingdings 2" pitchFamily="18" charset="2"/>
                  <a:buChar char=""/>
                  <a:defRPr sz="2000">
                    <a:solidFill>
                      <a:schemeClr val="tx1"/>
                    </a:solidFill>
                    <a:latin typeface="Constantia" panose="02030602050306030303" pitchFamily="18" charset="0"/>
                    <a:ea typeface="微软雅黑" panose="020B0503020204020204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10CF9B"/>
                  </a:buClr>
                  <a:buSzPct val="65000"/>
                  <a:buFont typeface="Wingdings 2" pitchFamily="18" charset="2"/>
                  <a:buChar char=""/>
                  <a:defRPr sz="2000">
                    <a:solidFill>
                      <a:schemeClr val="tx1"/>
                    </a:solidFill>
                    <a:latin typeface="Constantia" panose="02030602050306030303" pitchFamily="18" charset="0"/>
                    <a:ea typeface="微软雅黑" panose="020B0503020204020204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10CF9B"/>
                  </a:buClr>
                  <a:buSzPct val="65000"/>
                  <a:buFont typeface="Wingdings 2" pitchFamily="18" charset="2"/>
                  <a:buChar char=""/>
                  <a:defRPr sz="2000">
                    <a:solidFill>
                      <a:schemeClr val="tx1"/>
                    </a:solidFill>
                    <a:latin typeface="Constantia" panose="02030602050306030303" pitchFamily="18" charset="0"/>
                    <a:ea typeface="微软雅黑" panose="020B0503020204020204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10CF9B"/>
                  </a:buClr>
                  <a:buSzPct val="65000"/>
                  <a:buFont typeface="Wingdings 2" pitchFamily="18" charset="2"/>
                  <a:buChar char=""/>
                  <a:defRPr sz="2000">
                    <a:solidFill>
                      <a:schemeClr val="tx1"/>
                    </a:solidFill>
                    <a:latin typeface="Constantia" panose="02030602050306030303" pitchFamily="18" charset="0"/>
                    <a:ea typeface="微软雅黑" panose="020B0503020204020204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1" lang="en-US" altLang="zh-CN" sz="2400">
                    <a:solidFill>
                      <a:srgbClr val="FF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G</a:t>
                </a:r>
                <a:endParaRPr kumimoji="1" lang="en-US" altLang="zh-CN" sz="240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5586" name="Text Box 47"/>
              <p:cNvSpPr txBox="1">
                <a:spLocks noChangeArrowheads="1"/>
              </p:cNvSpPr>
              <p:nvPr/>
            </p:nvSpPr>
            <p:spPr bwMode="auto">
              <a:xfrm>
                <a:off x="6384925" y="4308475"/>
                <a:ext cx="404813" cy="4572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rgbClr val="0BD0D9"/>
                  </a:buClr>
                  <a:buSzPct val="95000"/>
                  <a:buFont typeface="Wingdings 2" pitchFamily="18" charset="2"/>
                  <a:buChar char=""/>
                  <a:defRPr sz="2600">
                    <a:solidFill>
                      <a:schemeClr val="tx1"/>
                    </a:solidFill>
                    <a:latin typeface="Constantia" panose="02030602050306030303" pitchFamily="18" charset="0"/>
                    <a:ea typeface="微软雅黑" panose="020B0503020204020204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accent1"/>
                  </a:buClr>
                  <a:buSzPct val="85000"/>
                  <a:buFont typeface="Wingdings 2" pitchFamily="18" charset="2"/>
                  <a:buChar char=""/>
                  <a:defRPr sz="2400">
                    <a:solidFill>
                      <a:schemeClr val="tx1"/>
                    </a:solidFill>
                    <a:latin typeface="Constantia" panose="02030602050306030303" pitchFamily="18" charset="0"/>
                    <a:ea typeface="微软雅黑" panose="020B0503020204020204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 2" pitchFamily="18" charset="2"/>
                  <a:buChar char=""/>
                  <a:defRPr sz="2100">
                    <a:solidFill>
                      <a:schemeClr val="tx1"/>
                    </a:solidFill>
                    <a:latin typeface="Constantia" panose="02030602050306030303" pitchFamily="18" charset="0"/>
                    <a:ea typeface="微软雅黑" panose="020B0503020204020204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rgbClr val="0BD0D9"/>
                  </a:buClr>
                  <a:buSzPct val="65000"/>
                  <a:buFont typeface="Wingdings 2" pitchFamily="18" charset="2"/>
                  <a:buChar char=""/>
                  <a:defRPr sz="2000">
                    <a:solidFill>
                      <a:schemeClr val="tx1"/>
                    </a:solidFill>
                    <a:latin typeface="Constantia" panose="02030602050306030303" pitchFamily="18" charset="0"/>
                    <a:ea typeface="微软雅黑" panose="020B0503020204020204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rgbClr val="10CF9B"/>
                  </a:buClr>
                  <a:buSzPct val="65000"/>
                  <a:buFont typeface="Wingdings 2" pitchFamily="18" charset="2"/>
                  <a:buChar char=""/>
                  <a:defRPr sz="2000">
                    <a:solidFill>
                      <a:schemeClr val="tx1"/>
                    </a:solidFill>
                    <a:latin typeface="Constantia" panose="02030602050306030303" pitchFamily="18" charset="0"/>
                    <a:ea typeface="微软雅黑" panose="020B0503020204020204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10CF9B"/>
                  </a:buClr>
                  <a:buSzPct val="65000"/>
                  <a:buFont typeface="Wingdings 2" pitchFamily="18" charset="2"/>
                  <a:buChar char=""/>
                  <a:defRPr sz="2000">
                    <a:solidFill>
                      <a:schemeClr val="tx1"/>
                    </a:solidFill>
                    <a:latin typeface="Constantia" panose="02030602050306030303" pitchFamily="18" charset="0"/>
                    <a:ea typeface="微软雅黑" panose="020B0503020204020204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10CF9B"/>
                  </a:buClr>
                  <a:buSzPct val="65000"/>
                  <a:buFont typeface="Wingdings 2" pitchFamily="18" charset="2"/>
                  <a:buChar char=""/>
                  <a:defRPr sz="2000">
                    <a:solidFill>
                      <a:schemeClr val="tx1"/>
                    </a:solidFill>
                    <a:latin typeface="Constantia" panose="02030602050306030303" pitchFamily="18" charset="0"/>
                    <a:ea typeface="微软雅黑" panose="020B0503020204020204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10CF9B"/>
                  </a:buClr>
                  <a:buSzPct val="65000"/>
                  <a:buFont typeface="Wingdings 2" pitchFamily="18" charset="2"/>
                  <a:buChar char=""/>
                  <a:defRPr sz="2000">
                    <a:solidFill>
                      <a:schemeClr val="tx1"/>
                    </a:solidFill>
                    <a:latin typeface="Constantia" panose="02030602050306030303" pitchFamily="18" charset="0"/>
                    <a:ea typeface="微软雅黑" panose="020B0503020204020204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10CF9B"/>
                  </a:buClr>
                  <a:buSzPct val="65000"/>
                  <a:buFont typeface="Wingdings 2" pitchFamily="18" charset="2"/>
                  <a:buChar char=""/>
                  <a:defRPr sz="2000">
                    <a:solidFill>
                      <a:schemeClr val="tx1"/>
                    </a:solidFill>
                    <a:latin typeface="Constantia" panose="02030602050306030303" pitchFamily="18" charset="0"/>
                    <a:ea typeface="微软雅黑" panose="020B0503020204020204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1" lang="en-US" altLang="zh-CN" sz="2400">
                    <a:solidFill>
                      <a:srgbClr val="FF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H</a:t>
                </a:r>
                <a:endParaRPr kumimoji="1" lang="en-US" altLang="zh-CN" sz="240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5587" name="Text Box 49"/>
              <p:cNvSpPr txBox="1">
                <a:spLocks noChangeArrowheads="1"/>
              </p:cNvSpPr>
              <p:nvPr/>
            </p:nvSpPr>
            <p:spPr bwMode="auto">
              <a:xfrm>
                <a:off x="1279525" y="5076092"/>
                <a:ext cx="336550" cy="4572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rgbClr val="0BD0D9"/>
                  </a:buClr>
                  <a:buSzPct val="95000"/>
                  <a:buFont typeface="Wingdings 2" pitchFamily="18" charset="2"/>
                  <a:buChar char=""/>
                  <a:defRPr sz="2600">
                    <a:solidFill>
                      <a:schemeClr val="tx1"/>
                    </a:solidFill>
                    <a:latin typeface="Constantia" panose="02030602050306030303" pitchFamily="18" charset="0"/>
                    <a:ea typeface="微软雅黑" panose="020B0503020204020204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accent1"/>
                  </a:buClr>
                  <a:buSzPct val="85000"/>
                  <a:buFont typeface="Wingdings 2" pitchFamily="18" charset="2"/>
                  <a:buChar char=""/>
                  <a:defRPr sz="2400">
                    <a:solidFill>
                      <a:schemeClr val="tx1"/>
                    </a:solidFill>
                    <a:latin typeface="Constantia" panose="02030602050306030303" pitchFamily="18" charset="0"/>
                    <a:ea typeface="微软雅黑" panose="020B0503020204020204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 2" pitchFamily="18" charset="2"/>
                  <a:buChar char=""/>
                  <a:defRPr sz="2100">
                    <a:solidFill>
                      <a:schemeClr val="tx1"/>
                    </a:solidFill>
                    <a:latin typeface="Constantia" panose="02030602050306030303" pitchFamily="18" charset="0"/>
                    <a:ea typeface="微软雅黑" panose="020B0503020204020204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rgbClr val="0BD0D9"/>
                  </a:buClr>
                  <a:buSzPct val="65000"/>
                  <a:buFont typeface="Wingdings 2" pitchFamily="18" charset="2"/>
                  <a:buChar char=""/>
                  <a:defRPr sz="2000">
                    <a:solidFill>
                      <a:schemeClr val="tx1"/>
                    </a:solidFill>
                    <a:latin typeface="Constantia" panose="02030602050306030303" pitchFamily="18" charset="0"/>
                    <a:ea typeface="微软雅黑" panose="020B0503020204020204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rgbClr val="10CF9B"/>
                  </a:buClr>
                  <a:buSzPct val="65000"/>
                  <a:buFont typeface="Wingdings 2" pitchFamily="18" charset="2"/>
                  <a:buChar char=""/>
                  <a:defRPr sz="2000">
                    <a:solidFill>
                      <a:schemeClr val="tx1"/>
                    </a:solidFill>
                    <a:latin typeface="Constantia" panose="02030602050306030303" pitchFamily="18" charset="0"/>
                    <a:ea typeface="微软雅黑" panose="020B0503020204020204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10CF9B"/>
                  </a:buClr>
                  <a:buSzPct val="65000"/>
                  <a:buFont typeface="Wingdings 2" pitchFamily="18" charset="2"/>
                  <a:buChar char=""/>
                  <a:defRPr sz="2000">
                    <a:solidFill>
                      <a:schemeClr val="tx1"/>
                    </a:solidFill>
                    <a:latin typeface="Constantia" panose="02030602050306030303" pitchFamily="18" charset="0"/>
                    <a:ea typeface="微软雅黑" panose="020B0503020204020204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10CF9B"/>
                  </a:buClr>
                  <a:buSzPct val="65000"/>
                  <a:buFont typeface="Wingdings 2" pitchFamily="18" charset="2"/>
                  <a:buChar char=""/>
                  <a:defRPr sz="2000">
                    <a:solidFill>
                      <a:schemeClr val="tx1"/>
                    </a:solidFill>
                    <a:latin typeface="Constantia" panose="02030602050306030303" pitchFamily="18" charset="0"/>
                    <a:ea typeface="微软雅黑" panose="020B0503020204020204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10CF9B"/>
                  </a:buClr>
                  <a:buSzPct val="65000"/>
                  <a:buFont typeface="Wingdings 2" pitchFamily="18" charset="2"/>
                  <a:buChar char=""/>
                  <a:defRPr sz="2000">
                    <a:solidFill>
                      <a:schemeClr val="tx1"/>
                    </a:solidFill>
                    <a:latin typeface="Constantia" panose="02030602050306030303" pitchFamily="18" charset="0"/>
                    <a:ea typeface="微软雅黑" panose="020B0503020204020204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10CF9B"/>
                  </a:buClr>
                  <a:buSzPct val="65000"/>
                  <a:buFont typeface="Wingdings 2" pitchFamily="18" charset="2"/>
                  <a:buChar char=""/>
                  <a:defRPr sz="2000">
                    <a:solidFill>
                      <a:schemeClr val="tx1"/>
                    </a:solidFill>
                    <a:latin typeface="Constantia" panose="02030602050306030303" pitchFamily="18" charset="0"/>
                    <a:ea typeface="微软雅黑" panose="020B0503020204020204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1" lang="en-US" altLang="zh-CN" sz="2400">
                    <a:latin typeface="Times New Roman" panose="02020603050405020304" pitchFamily="18" charset="0"/>
                    <a:ea typeface="宋体" panose="02010600030101010101" pitchFamily="2" charset="-122"/>
                  </a:rPr>
                  <a:t>0</a:t>
                </a:r>
                <a:endParaRPr kumimoji="1" lang="en-US" altLang="zh-CN" sz="240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5588" name="Line 50"/>
              <p:cNvSpPr>
                <a:spLocks noChangeShapeType="1"/>
              </p:cNvSpPr>
              <p:nvPr/>
            </p:nvSpPr>
            <p:spPr bwMode="auto">
              <a:xfrm>
                <a:off x="4876800" y="5638800"/>
                <a:ext cx="7620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5589" name="Text Box 53"/>
              <p:cNvSpPr txBox="1">
                <a:spLocks noChangeArrowheads="1"/>
              </p:cNvSpPr>
              <p:nvPr/>
            </p:nvSpPr>
            <p:spPr bwMode="auto">
              <a:xfrm rot="10800000">
                <a:off x="358775" y="3160713"/>
                <a:ext cx="671513" cy="88106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rgbClr val="0BD0D9"/>
                  </a:buClr>
                  <a:buSzPct val="95000"/>
                  <a:buFont typeface="Wingdings 2" pitchFamily="18" charset="2"/>
                  <a:buChar char=""/>
                  <a:defRPr sz="2600">
                    <a:solidFill>
                      <a:schemeClr val="tx1"/>
                    </a:solidFill>
                    <a:latin typeface="Constantia" panose="02030602050306030303" pitchFamily="18" charset="0"/>
                    <a:ea typeface="微软雅黑" panose="020B0503020204020204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accent1"/>
                  </a:buClr>
                  <a:buSzPct val="85000"/>
                  <a:buFont typeface="Wingdings 2" pitchFamily="18" charset="2"/>
                  <a:buChar char=""/>
                  <a:defRPr sz="2400">
                    <a:solidFill>
                      <a:schemeClr val="tx1"/>
                    </a:solidFill>
                    <a:latin typeface="Constantia" panose="02030602050306030303" pitchFamily="18" charset="0"/>
                    <a:ea typeface="微软雅黑" panose="020B0503020204020204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 2" pitchFamily="18" charset="2"/>
                  <a:buChar char=""/>
                  <a:defRPr sz="2100">
                    <a:solidFill>
                      <a:schemeClr val="tx1"/>
                    </a:solidFill>
                    <a:latin typeface="Constantia" panose="02030602050306030303" pitchFamily="18" charset="0"/>
                    <a:ea typeface="微软雅黑" panose="020B0503020204020204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rgbClr val="0BD0D9"/>
                  </a:buClr>
                  <a:buSzPct val="65000"/>
                  <a:buFont typeface="Wingdings 2" pitchFamily="18" charset="2"/>
                  <a:buChar char=""/>
                  <a:defRPr sz="2000">
                    <a:solidFill>
                      <a:schemeClr val="tx1"/>
                    </a:solidFill>
                    <a:latin typeface="Constantia" panose="02030602050306030303" pitchFamily="18" charset="0"/>
                    <a:ea typeface="微软雅黑" panose="020B0503020204020204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rgbClr val="10CF9B"/>
                  </a:buClr>
                  <a:buSzPct val="65000"/>
                  <a:buFont typeface="Wingdings 2" pitchFamily="18" charset="2"/>
                  <a:buChar char=""/>
                  <a:defRPr sz="2000">
                    <a:solidFill>
                      <a:schemeClr val="tx1"/>
                    </a:solidFill>
                    <a:latin typeface="Constantia" panose="02030602050306030303" pitchFamily="18" charset="0"/>
                    <a:ea typeface="微软雅黑" panose="020B0503020204020204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10CF9B"/>
                  </a:buClr>
                  <a:buSzPct val="65000"/>
                  <a:buFont typeface="Wingdings 2" pitchFamily="18" charset="2"/>
                  <a:buChar char=""/>
                  <a:defRPr sz="2000">
                    <a:solidFill>
                      <a:schemeClr val="tx1"/>
                    </a:solidFill>
                    <a:latin typeface="Constantia" panose="02030602050306030303" pitchFamily="18" charset="0"/>
                    <a:ea typeface="微软雅黑" panose="020B0503020204020204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10CF9B"/>
                  </a:buClr>
                  <a:buSzPct val="65000"/>
                  <a:buFont typeface="Wingdings 2" pitchFamily="18" charset="2"/>
                  <a:buChar char=""/>
                  <a:defRPr sz="2000">
                    <a:solidFill>
                      <a:schemeClr val="tx1"/>
                    </a:solidFill>
                    <a:latin typeface="Constantia" panose="02030602050306030303" pitchFamily="18" charset="0"/>
                    <a:ea typeface="微软雅黑" panose="020B0503020204020204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10CF9B"/>
                  </a:buClr>
                  <a:buSzPct val="65000"/>
                  <a:buFont typeface="Wingdings 2" pitchFamily="18" charset="2"/>
                  <a:buChar char=""/>
                  <a:defRPr sz="2000">
                    <a:solidFill>
                      <a:schemeClr val="tx1"/>
                    </a:solidFill>
                    <a:latin typeface="Constantia" panose="02030602050306030303" pitchFamily="18" charset="0"/>
                    <a:ea typeface="微软雅黑" panose="020B0503020204020204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10CF9B"/>
                  </a:buClr>
                  <a:buSzPct val="65000"/>
                  <a:buFont typeface="Wingdings 2" pitchFamily="18" charset="2"/>
                  <a:buChar char=""/>
                  <a:defRPr sz="2000">
                    <a:solidFill>
                      <a:schemeClr val="tx1"/>
                    </a:solidFill>
                    <a:latin typeface="Constantia" panose="02030602050306030303" pitchFamily="18" charset="0"/>
                    <a:ea typeface="微软雅黑" panose="020B0503020204020204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3200">
                    <a:latin typeface="Times New Roman" panose="02020603050405020304" pitchFamily="18" charset="0"/>
                    <a:ea typeface="宋体" panose="02010600030101010101" pitchFamily="2" charset="-122"/>
                  </a:rPr>
                  <a:t>C/C</a:t>
                </a:r>
                <a:r>
                  <a:rPr lang="en-US" altLang="zh-CN" sz="3200" baseline="-25000">
                    <a:latin typeface="Times New Roman" panose="02020603050405020304" pitchFamily="18" charset="0"/>
                    <a:ea typeface="宋体" panose="02010600030101010101" pitchFamily="2" charset="-122"/>
                  </a:rPr>
                  <a:t>0</a:t>
                </a:r>
                <a:endParaRPr lang="en-US" altLang="zh-CN" sz="3200" baseline="-2500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594" name="Picture 1" descr="C:\Users\xjye\AppData\Roaming\Tencent\Users\64296291\QQ\WinTemp\RichOle\PMHRY`({UC8_Y}$NOKKO`J0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375" y="914400"/>
            <a:ext cx="8562975" cy="578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第九章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异质结</a:t>
            </a:r>
            <a:endParaRPr lang="en-US" altLang="zh-CN" dirty="0" smtClean="0"/>
          </a:p>
          <a:p>
            <a:r>
              <a:rPr lang="zh-CN" altLang="en-US" dirty="0" smtClean="0"/>
              <a:t>同型异质结</a:t>
            </a:r>
            <a:endParaRPr lang="en-US" altLang="zh-CN" dirty="0" smtClean="0"/>
          </a:p>
          <a:p>
            <a:r>
              <a:rPr lang="zh-CN" altLang="en-US" dirty="0" smtClean="0"/>
              <a:t>反型异质结</a:t>
            </a:r>
            <a:endParaRPr lang="en-US" altLang="zh-CN" dirty="0" smtClean="0"/>
          </a:p>
          <a:p>
            <a:r>
              <a:rPr lang="zh-CN" altLang="en-US" dirty="0"/>
              <a:t>超晶格</a:t>
            </a:r>
            <a:endParaRPr lang="zh-CN" altLang="en-US" dirty="0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第十章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本</a:t>
            </a:r>
            <a:r>
              <a:rPr lang="zh-CN" altLang="en-US" dirty="0" smtClean="0"/>
              <a:t>征吸收、直接跃迁、间接跃迁</a:t>
            </a:r>
            <a:endParaRPr lang="en-US" altLang="zh-CN" dirty="0" smtClean="0"/>
          </a:p>
          <a:p>
            <a:r>
              <a:rPr lang="zh-CN" altLang="en-US" dirty="0"/>
              <a:t>光</a:t>
            </a:r>
            <a:r>
              <a:rPr lang="zh-CN" altLang="en-US" dirty="0" smtClean="0"/>
              <a:t>生伏特效应</a:t>
            </a:r>
            <a:endParaRPr lang="en-US" altLang="zh-CN" dirty="0" smtClean="0"/>
          </a:p>
          <a:p>
            <a:r>
              <a:rPr lang="zh-CN" altLang="en-US" dirty="0" smtClean="0"/>
              <a:t>自发辐射</a:t>
            </a:r>
            <a:r>
              <a:rPr lang="zh-CN" altLang="en-US" dirty="0" smtClean="0"/>
              <a:t>、受激辐射</a:t>
            </a:r>
            <a:endParaRPr lang="zh-CN" alt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第七章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功函数、接触电势差概念</a:t>
            </a:r>
            <a:endParaRPr lang="en-US" altLang="zh-CN" dirty="0" smtClean="0"/>
          </a:p>
          <a:p>
            <a:r>
              <a:rPr lang="zh-CN" altLang="en-US" dirty="0" smtClean="0"/>
              <a:t>阻挡层、反阻挡层</a:t>
            </a:r>
            <a:endParaRPr lang="en-US" altLang="zh-CN" dirty="0" smtClean="0"/>
          </a:p>
          <a:p>
            <a:r>
              <a:rPr lang="zh-CN" altLang="en-US" dirty="0" smtClean="0"/>
              <a:t>肖特基（整流）接触、欧姆接触</a:t>
            </a:r>
            <a:endParaRPr lang="en-US" altLang="zh-CN" dirty="0" smtClean="0"/>
          </a:p>
          <a:p>
            <a:r>
              <a:rPr lang="zh-CN" altLang="en-US" dirty="0" smtClean="0"/>
              <a:t>能够根据</a:t>
            </a:r>
            <a:r>
              <a:rPr lang="en-US" altLang="zh-CN" dirty="0" smtClean="0"/>
              <a:t>W</a:t>
            </a:r>
            <a:r>
              <a:rPr lang="en-US" altLang="zh-CN" baseline="-25000" dirty="0" smtClean="0"/>
              <a:t>m</a:t>
            </a:r>
            <a:r>
              <a:rPr lang="zh-CN" altLang="en-US" dirty="0" smtClean="0"/>
              <a:t>、</a:t>
            </a:r>
            <a:r>
              <a:rPr lang="en-US" altLang="zh-CN" dirty="0" err="1" smtClean="0"/>
              <a:t>W</a:t>
            </a:r>
            <a:r>
              <a:rPr lang="en-US" altLang="zh-CN" baseline="-25000" dirty="0" err="1" smtClean="0"/>
              <a:t>s</a:t>
            </a:r>
            <a:r>
              <a:rPr lang="zh-CN" altLang="en-US" dirty="0" smtClean="0"/>
              <a:t>（或</a:t>
            </a:r>
            <a:r>
              <a:rPr lang="en-US" altLang="zh-CN" dirty="0" err="1" smtClean="0"/>
              <a:t>E</a:t>
            </a:r>
            <a:r>
              <a:rPr lang="en-US" altLang="zh-CN" baseline="-25000" dirty="0" err="1" smtClean="0"/>
              <a:t>Fm</a:t>
            </a:r>
            <a:r>
              <a:rPr lang="zh-CN" altLang="en-US" dirty="0" smtClean="0"/>
              <a:t>、</a:t>
            </a:r>
            <a:r>
              <a:rPr lang="en-US" altLang="zh-CN" dirty="0" smtClean="0"/>
              <a:t>E</a:t>
            </a:r>
            <a:r>
              <a:rPr lang="en-US" altLang="zh-CN" baseline="-25000" dirty="0" smtClean="0"/>
              <a:t>Fs</a:t>
            </a:r>
            <a:r>
              <a:rPr lang="zh-CN" altLang="en-US" dirty="0" smtClean="0"/>
              <a:t>）绘制金半接触能带图，判断形成多子阻挡层还是反阻挡层，判断形成肖特基接触</a:t>
            </a:r>
            <a:r>
              <a:rPr lang="zh-CN" altLang="en-US" dirty="0"/>
              <a:t>还是</a:t>
            </a:r>
            <a:r>
              <a:rPr lang="zh-CN" altLang="en-US" dirty="0" smtClean="0"/>
              <a:t>欧姆接触？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第八章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p</a:t>
            </a:r>
            <a:r>
              <a:rPr lang="zh-CN" altLang="en-US" dirty="0" smtClean="0"/>
              <a:t>型或</a:t>
            </a:r>
            <a:r>
              <a:rPr lang="en-US" altLang="zh-CN" dirty="0" smtClean="0"/>
              <a:t>n</a:t>
            </a:r>
            <a:r>
              <a:rPr lang="zh-CN" altLang="en-US" dirty="0" smtClean="0"/>
              <a:t>型衬底</a:t>
            </a:r>
            <a:r>
              <a:rPr lang="en-US" altLang="zh-CN" dirty="0" smtClean="0"/>
              <a:t>MIS</a:t>
            </a:r>
            <a:r>
              <a:rPr lang="zh-CN" altLang="en-US" dirty="0" smtClean="0"/>
              <a:t>结构在积累、耗尽和反型时的能带图、电荷分布图</a:t>
            </a:r>
            <a:endParaRPr lang="en-US" altLang="zh-CN" dirty="0" smtClean="0"/>
          </a:p>
          <a:p>
            <a:r>
              <a:rPr lang="en-US" altLang="zh-CN" dirty="0" smtClean="0"/>
              <a:t>p</a:t>
            </a:r>
            <a:r>
              <a:rPr lang="zh-CN" altLang="en-US" dirty="0" smtClean="0"/>
              <a:t>型或</a:t>
            </a:r>
            <a:r>
              <a:rPr lang="en-US" altLang="zh-CN" dirty="0" smtClean="0"/>
              <a:t>n</a:t>
            </a:r>
            <a:r>
              <a:rPr lang="zh-CN" altLang="en-US" dirty="0" smtClean="0"/>
              <a:t>型衬底</a:t>
            </a:r>
            <a:r>
              <a:rPr lang="en-US" altLang="zh-CN" dirty="0" smtClean="0"/>
              <a:t>MIS</a:t>
            </a:r>
            <a:r>
              <a:rPr lang="zh-CN" altLang="en-US" dirty="0" smtClean="0"/>
              <a:t>结构高频和低频</a:t>
            </a:r>
            <a:r>
              <a:rPr lang="en-US" altLang="zh-CN" dirty="0" smtClean="0"/>
              <a:t>C-V</a:t>
            </a:r>
            <a:r>
              <a:rPr lang="zh-CN" altLang="en-US" dirty="0" smtClean="0"/>
              <a:t>特性曲线</a:t>
            </a:r>
            <a:endParaRPr lang="en-US" altLang="zh-CN" dirty="0" smtClean="0"/>
          </a:p>
          <a:p>
            <a:r>
              <a:rPr lang="zh-CN" altLang="en-US" dirty="0" smtClean="0"/>
              <a:t>绝缘层电荷对</a:t>
            </a:r>
            <a:r>
              <a:rPr lang="en-US" altLang="zh-CN" dirty="0" smtClean="0"/>
              <a:t>MIS</a:t>
            </a:r>
            <a:r>
              <a:rPr lang="zh-CN" altLang="en-US" dirty="0" smtClean="0"/>
              <a:t>结构</a:t>
            </a:r>
            <a:r>
              <a:rPr lang="en-US" altLang="zh-CN" dirty="0" smtClean="0"/>
              <a:t>C-V</a:t>
            </a:r>
            <a:r>
              <a:rPr lang="zh-CN" altLang="en-US" dirty="0" smtClean="0"/>
              <a:t>曲线的影响：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例：</a:t>
            </a:r>
            <a:r>
              <a:rPr lang="en-US" altLang="zh-CN" dirty="0" smtClean="0"/>
              <a:t>Na</a:t>
            </a:r>
            <a:r>
              <a:rPr lang="en-US" altLang="zh-CN" baseline="30000" dirty="0" smtClean="0"/>
              <a:t>+</a:t>
            </a:r>
            <a:r>
              <a:rPr lang="zh-CN" altLang="en-US" dirty="0" smtClean="0"/>
              <a:t>在</a:t>
            </a:r>
            <a:r>
              <a:rPr lang="en-US" altLang="zh-CN" dirty="0" smtClean="0"/>
              <a:t>MOS</a:t>
            </a:r>
            <a:r>
              <a:rPr lang="zh-CN" altLang="en-US" dirty="0" smtClean="0"/>
              <a:t>氧化层中的移动</a:t>
            </a:r>
            <a:endParaRPr lang="zh-CN" alt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Network">
  <a:themeElements>
    <a:clrScheme name="Network 10">
      <a:dk1>
        <a:srgbClr val="000000"/>
      </a:dk1>
      <a:lt1>
        <a:srgbClr val="FFFFFF"/>
      </a:lt1>
      <a:dk2>
        <a:srgbClr val="330066"/>
      </a:dk2>
      <a:lt2>
        <a:srgbClr val="808080"/>
      </a:lt2>
      <a:accent1>
        <a:srgbClr val="CCCC00"/>
      </a:accent1>
      <a:accent2>
        <a:srgbClr val="669999"/>
      </a:accent2>
      <a:accent3>
        <a:srgbClr val="FFFFFF"/>
      </a:accent3>
      <a:accent4>
        <a:srgbClr val="000000"/>
      </a:accent4>
      <a:accent5>
        <a:srgbClr val="E2E2AA"/>
      </a:accent5>
      <a:accent6>
        <a:srgbClr val="5C8A8A"/>
      </a:accent6>
      <a:hlink>
        <a:srgbClr val="7E9CE8"/>
      </a:hlink>
      <a:folHlink>
        <a:srgbClr val="D8D8EC"/>
      </a:folHlink>
    </a:clrScheme>
    <a:fontScheme name="Network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Network 1">
        <a:dk1>
          <a:srgbClr val="4F747B"/>
        </a:dk1>
        <a:lt1>
          <a:srgbClr val="FFFFFF"/>
        </a:lt1>
        <a:dk2>
          <a:srgbClr val="000000"/>
        </a:dk2>
        <a:lt2>
          <a:srgbClr val="C0C0C0"/>
        </a:lt2>
        <a:accent1>
          <a:srgbClr val="859868"/>
        </a:accent1>
        <a:accent2>
          <a:srgbClr val="5F5F5F"/>
        </a:accent2>
        <a:accent3>
          <a:srgbClr val="AAAAAA"/>
        </a:accent3>
        <a:accent4>
          <a:srgbClr val="DADADA"/>
        </a:accent4>
        <a:accent5>
          <a:srgbClr val="C2CAB9"/>
        </a:accent5>
        <a:accent6>
          <a:srgbClr val="555555"/>
        </a:accent6>
        <a:hlink>
          <a:srgbClr val="5F5F5F"/>
        </a:hlink>
        <a:folHlink>
          <a:srgbClr val="BA121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2">
        <a:dk1>
          <a:srgbClr val="3C0000"/>
        </a:dk1>
        <a:lt1>
          <a:srgbClr val="FFFFFF"/>
        </a:lt1>
        <a:dk2>
          <a:srgbClr val="4D0B0B"/>
        </a:dk2>
        <a:lt2>
          <a:srgbClr val="FFFFFF"/>
        </a:lt2>
        <a:accent1>
          <a:srgbClr val="666633"/>
        </a:accent1>
        <a:accent2>
          <a:srgbClr val="CC3300"/>
        </a:accent2>
        <a:accent3>
          <a:srgbClr val="B2AAAA"/>
        </a:accent3>
        <a:accent4>
          <a:srgbClr val="DADADA"/>
        </a:accent4>
        <a:accent5>
          <a:srgbClr val="B8B8AD"/>
        </a:accent5>
        <a:accent6>
          <a:srgbClr val="B92D00"/>
        </a:accent6>
        <a:hlink>
          <a:srgbClr val="CC9900"/>
        </a:hlink>
        <a:folHlink>
          <a:srgbClr val="CCCC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3">
        <a:dk1>
          <a:srgbClr val="666699"/>
        </a:dk1>
        <a:lt1>
          <a:srgbClr val="FFFFFF"/>
        </a:lt1>
        <a:dk2>
          <a:srgbClr val="15192B"/>
        </a:dk2>
        <a:lt2>
          <a:srgbClr val="CCCCFF"/>
        </a:lt2>
        <a:accent1>
          <a:srgbClr val="4F893D"/>
        </a:accent1>
        <a:accent2>
          <a:srgbClr val="666699"/>
        </a:accent2>
        <a:accent3>
          <a:srgbClr val="AAABAC"/>
        </a:accent3>
        <a:accent4>
          <a:srgbClr val="DADADA"/>
        </a:accent4>
        <a:accent5>
          <a:srgbClr val="B2C4AF"/>
        </a:accent5>
        <a:accent6>
          <a:srgbClr val="5C5C8A"/>
        </a:accent6>
        <a:hlink>
          <a:srgbClr val="CC9900"/>
        </a:hlink>
        <a:folHlink>
          <a:srgbClr val="4837C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4">
        <a:dk1>
          <a:srgbClr val="666699"/>
        </a:dk1>
        <a:lt1>
          <a:srgbClr val="FFFFFF"/>
        </a:lt1>
        <a:dk2>
          <a:srgbClr val="86001A"/>
        </a:dk2>
        <a:lt2>
          <a:srgbClr val="CCCC66"/>
        </a:lt2>
        <a:accent1>
          <a:srgbClr val="FF3300"/>
        </a:accent1>
        <a:accent2>
          <a:srgbClr val="FF6600"/>
        </a:accent2>
        <a:accent3>
          <a:srgbClr val="C3AAAB"/>
        </a:accent3>
        <a:accent4>
          <a:srgbClr val="DADADA"/>
        </a:accent4>
        <a:accent5>
          <a:srgbClr val="FFADAA"/>
        </a:accent5>
        <a:accent6>
          <a:srgbClr val="E75C00"/>
        </a:accent6>
        <a:hlink>
          <a:srgbClr val="CC9900"/>
        </a:hlink>
        <a:folHlink>
          <a:srgbClr val="FF0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5">
        <a:dk1>
          <a:srgbClr val="666699"/>
        </a:dk1>
        <a:lt1>
          <a:srgbClr val="FFFFFF"/>
        </a:lt1>
        <a:dk2>
          <a:srgbClr val="000054"/>
        </a:dk2>
        <a:lt2>
          <a:srgbClr val="FFFFFF"/>
        </a:lt2>
        <a:accent1>
          <a:srgbClr val="3333FF"/>
        </a:accent1>
        <a:accent2>
          <a:srgbClr val="006699"/>
        </a:accent2>
        <a:accent3>
          <a:srgbClr val="AAAAB3"/>
        </a:accent3>
        <a:accent4>
          <a:srgbClr val="DADADA"/>
        </a:accent4>
        <a:accent5>
          <a:srgbClr val="ADADFF"/>
        </a:accent5>
        <a:accent6>
          <a:srgbClr val="005C8A"/>
        </a:accent6>
        <a:hlink>
          <a:srgbClr val="669900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6">
        <a:dk1>
          <a:srgbClr val="808080"/>
        </a:dk1>
        <a:lt1>
          <a:srgbClr val="FFFFFF"/>
        </a:lt1>
        <a:dk2>
          <a:srgbClr val="30054B"/>
        </a:dk2>
        <a:lt2>
          <a:srgbClr val="FFFFFF"/>
        </a:lt2>
        <a:accent1>
          <a:srgbClr val="797B9B"/>
        </a:accent1>
        <a:accent2>
          <a:srgbClr val="6B4FB1"/>
        </a:accent2>
        <a:accent3>
          <a:srgbClr val="ADAAB1"/>
        </a:accent3>
        <a:accent4>
          <a:srgbClr val="DADADA"/>
        </a:accent4>
        <a:accent5>
          <a:srgbClr val="BEBFCB"/>
        </a:accent5>
        <a:accent6>
          <a:srgbClr val="6047A0"/>
        </a:accent6>
        <a:hlink>
          <a:srgbClr val="7AACCE"/>
        </a:hlink>
        <a:folHlink>
          <a:srgbClr val="D8D8E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7">
        <a:dk1>
          <a:srgbClr val="808080"/>
        </a:dk1>
        <a:lt1>
          <a:srgbClr val="FFFFCC"/>
        </a:lt1>
        <a:dk2>
          <a:srgbClr val="29527B"/>
        </a:dk2>
        <a:lt2>
          <a:srgbClr val="FFFFFF"/>
        </a:lt2>
        <a:accent1>
          <a:srgbClr val="CCCC00"/>
        </a:accent1>
        <a:accent2>
          <a:srgbClr val="669999"/>
        </a:accent2>
        <a:accent3>
          <a:srgbClr val="ACB3BF"/>
        </a:accent3>
        <a:accent4>
          <a:srgbClr val="DADAAE"/>
        </a:accent4>
        <a:accent5>
          <a:srgbClr val="E2E2AA"/>
        </a:accent5>
        <a:accent6>
          <a:srgbClr val="5C8A8A"/>
        </a:accent6>
        <a:hlink>
          <a:srgbClr val="D8D8EC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8">
        <a:dk1>
          <a:srgbClr val="666699"/>
        </a:dk1>
        <a:lt1>
          <a:srgbClr val="FFFFFF"/>
        </a:lt1>
        <a:dk2>
          <a:srgbClr val="476949"/>
        </a:dk2>
        <a:lt2>
          <a:srgbClr val="FFFFFF"/>
        </a:lt2>
        <a:accent1>
          <a:srgbClr val="CC6600"/>
        </a:accent1>
        <a:accent2>
          <a:srgbClr val="CC9900"/>
        </a:accent2>
        <a:accent3>
          <a:srgbClr val="B1B9B1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452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9">
        <a:dk1>
          <a:srgbClr val="000000"/>
        </a:dk1>
        <a:lt1>
          <a:srgbClr val="FFFFFF"/>
        </a:lt1>
        <a:dk2>
          <a:srgbClr val="7C1302"/>
        </a:dk2>
        <a:lt2>
          <a:srgbClr val="CC9900"/>
        </a:lt2>
        <a:accent1>
          <a:srgbClr val="CC9900"/>
        </a:accent1>
        <a:accent2>
          <a:srgbClr val="CC3300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B92D00"/>
        </a:accent6>
        <a:hlink>
          <a:srgbClr val="808080"/>
        </a:hlink>
        <a:folHlink>
          <a:srgbClr val="CC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etwork 10">
        <a:dk1>
          <a:srgbClr val="000000"/>
        </a:dk1>
        <a:lt1>
          <a:srgbClr val="FFFFFF"/>
        </a:lt1>
        <a:dk2>
          <a:srgbClr val="330066"/>
        </a:dk2>
        <a:lt2>
          <a:srgbClr val="808080"/>
        </a:lt2>
        <a:accent1>
          <a:srgbClr val="CCCC00"/>
        </a:accent1>
        <a:accent2>
          <a:srgbClr val="669999"/>
        </a:accent2>
        <a:accent3>
          <a:srgbClr val="FFFFFF"/>
        </a:accent3>
        <a:accent4>
          <a:srgbClr val="000000"/>
        </a:accent4>
        <a:accent5>
          <a:srgbClr val="E2E2AA"/>
        </a:accent5>
        <a:accent6>
          <a:srgbClr val="5C8A8A"/>
        </a:accent6>
        <a:hlink>
          <a:srgbClr val="7E9CE8"/>
        </a:hlink>
        <a:folHlink>
          <a:srgbClr val="D8D8E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第一章</Template>
  <TotalTime>0</TotalTime>
  <Words>6161</Words>
  <Application>WPS 演示</Application>
  <PresentationFormat>全屏显示(4:3)</PresentationFormat>
  <Paragraphs>816</Paragraphs>
  <Slides>75</Slides>
  <Notes>6</Notes>
  <HiddenSlides>0</HiddenSlides>
  <MMClips>0</MMClips>
  <ScaleCrop>false</ScaleCrop>
  <HeadingPairs>
    <vt:vector size="8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100</vt:i4>
      </vt:variant>
      <vt:variant>
        <vt:lpstr>幻灯片标题</vt:lpstr>
      </vt:variant>
      <vt:variant>
        <vt:i4>75</vt:i4>
      </vt:variant>
    </vt:vector>
  </HeadingPairs>
  <TitlesOfParts>
    <vt:vector size="194" baseType="lpstr">
      <vt:lpstr>Arial</vt:lpstr>
      <vt:lpstr>宋体</vt:lpstr>
      <vt:lpstr>Wingdings</vt:lpstr>
      <vt:lpstr>Tahoma</vt:lpstr>
      <vt:lpstr>微软雅黑</vt:lpstr>
      <vt:lpstr>Arial Unicode MS</vt:lpstr>
      <vt:lpstr>Calibri</vt:lpstr>
      <vt:lpstr>华文楷体</vt:lpstr>
      <vt:lpstr>华文行楷</vt:lpstr>
      <vt:lpstr>Times New Roman</vt:lpstr>
      <vt:lpstr>Symbol</vt:lpstr>
      <vt:lpstr>Candara</vt:lpstr>
      <vt:lpstr>Garamond</vt:lpstr>
      <vt:lpstr>Segoe Print</vt:lpstr>
      <vt:lpstr>黑体</vt:lpstr>
      <vt:lpstr>Wingdings 2</vt:lpstr>
      <vt:lpstr>Wingdings</vt:lpstr>
      <vt:lpstr>Constantia</vt:lpstr>
      <vt:lpstr>Network</vt:lpstr>
      <vt:lpstr>Equation.DSMT4</vt:lpstr>
      <vt:lpstr>Equation.3</vt:lpstr>
      <vt:lpstr>Equation.3</vt:lpstr>
      <vt:lpstr>Equation.3</vt:lpstr>
      <vt:lpstr>Equation.3</vt:lpstr>
      <vt:lpstr>Equation.3</vt:lpstr>
      <vt:lpstr>Paint.Picture</vt:lpstr>
      <vt:lpstr>Paint.Picture</vt:lpstr>
      <vt:lpstr>Paint.Picture</vt:lpstr>
      <vt:lpstr>Paint.Picture</vt:lpstr>
      <vt:lpstr>Paint.Picture</vt:lpstr>
      <vt:lpstr>Paint.Picture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Equation.3</vt:lpstr>
      <vt:lpstr>Equation.DSMT4</vt:lpstr>
      <vt:lpstr>Equation.DSMT4</vt:lpstr>
      <vt:lpstr>Equation.DSMT4</vt:lpstr>
      <vt:lpstr>Equation.3</vt:lpstr>
      <vt:lpstr>Equation.DSMT4</vt:lpstr>
      <vt:lpstr>Equation.DSMT4</vt:lpstr>
      <vt:lpstr>Equation.3</vt:lpstr>
      <vt:lpstr>Equation.3</vt:lpstr>
      <vt:lpstr>Equation.3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Equation.3</vt:lpstr>
      <vt:lpstr>Equation.3</vt:lpstr>
      <vt:lpstr>Equation.DSMT4</vt:lpstr>
      <vt:lpstr>Equation.DSMT4</vt:lpstr>
      <vt:lpstr>Equation.DSMT4</vt:lpstr>
      <vt:lpstr>Equation.3</vt:lpstr>
      <vt:lpstr>Equation.3</vt:lpstr>
      <vt:lpstr>Equation.3</vt:lpstr>
      <vt:lpstr>Equation.3</vt:lpstr>
      <vt:lpstr>Equation.3</vt:lpstr>
      <vt:lpstr>Equation.DSMT4</vt:lpstr>
      <vt:lpstr>Equation.DSMT4</vt:lpstr>
      <vt:lpstr>Equation.3</vt:lpstr>
      <vt:lpstr>Equation.3</vt:lpstr>
      <vt:lpstr>Equation.DSMT4</vt:lpstr>
      <vt:lpstr>Equation.3</vt:lpstr>
      <vt:lpstr>Equation.3</vt:lpstr>
      <vt:lpstr>PBrush</vt:lpstr>
      <vt:lpstr>Equation.3</vt:lpstr>
      <vt:lpstr>Equation.3</vt:lpstr>
      <vt:lpstr>Equation.DSMT4</vt:lpstr>
      <vt:lpstr>Equation.DSMT4</vt:lpstr>
      <vt:lpstr>Equation.3</vt:lpstr>
      <vt:lpstr>Equation.3</vt:lpstr>
      <vt:lpstr>Equation.3</vt:lpstr>
      <vt:lpstr>半导体物理复习提纲</vt:lpstr>
      <vt:lpstr>考试题型</vt:lpstr>
      <vt:lpstr>第一章</vt:lpstr>
      <vt:lpstr>第二章</vt:lpstr>
      <vt:lpstr>第三章</vt:lpstr>
      <vt:lpstr>第四章</vt:lpstr>
      <vt:lpstr>第五章</vt:lpstr>
      <vt:lpstr>第七章</vt:lpstr>
      <vt:lpstr>第八章</vt:lpstr>
      <vt:lpstr>第九章</vt:lpstr>
      <vt:lpstr>第十章</vt:lpstr>
      <vt:lpstr>（2）导体、绝缘体和半导体的能带模型</vt:lpstr>
      <vt:lpstr>PowerPoint 演示文稿</vt:lpstr>
      <vt:lpstr>空穴：将价带电子的导电作用等效为带正电荷的              准粒子的导电作用。</vt:lpstr>
      <vt:lpstr>PowerPoint 演示文稿</vt:lpstr>
      <vt:lpstr>第二章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6. 深能级杂质</vt:lpstr>
      <vt:lpstr>深能级杂质的特点：</vt:lpstr>
      <vt:lpstr>第三章</vt:lpstr>
      <vt:lpstr>PowerPoint 演示文稿</vt:lpstr>
      <vt:lpstr>PowerPoint 演示文稿</vt:lpstr>
      <vt:lpstr>玻耳兹曼分布函数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第四章</vt:lpstr>
      <vt:lpstr>PowerPoint 演示文稿</vt:lpstr>
      <vt:lpstr>载流子散射小结</vt:lpstr>
      <vt:lpstr>PowerPoint 演示文稿</vt:lpstr>
      <vt:lpstr>PowerPoint 演示文稿</vt:lpstr>
      <vt:lpstr>PowerPoint 演示文稿</vt:lpstr>
      <vt:lpstr>第五章</vt:lpstr>
      <vt:lpstr>PowerPoint 演示文稿</vt:lpstr>
      <vt:lpstr>寿命的意义</vt:lpstr>
      <vt:lpstr>准费米能级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同理，电子的扩散定律与稳态扩散方程分别为: </vt:lpstr>
      <vt:lpstr>PowerPoint 演示文稿</vt:lpstr>
      <vt:lpstr>第七章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第八章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第九章</vt:lpstr>
      <vt:lpstr>第十章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半导体物理复习提纲</dc:title>
  <dc:creator>Xu Jie</dc:creator>
  <cp:lastModifiedBy>csliu</cp:lastModifiedBy>
  <cp:revision>38</cp:revision>
  <dcterms:created xsi:type="dcterms:W3CDTF">2019-12-11T06:37:00Z</dcterms:created>
  <dcterms:modified xsi:type="dcterms:W3CDTF">2020-12-25T01:31:11Z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2052-11.1.0.10228</vt:lpwstr>
  </property>
</Properties>
</file>